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presentation.xml" ContentType="application/vnd.openxmlformats-officedocument.presentationml.presentation.main+xml"/>
  <Override PartName="/ppt/diagrams/data1.xml" ContentType="application/vnd.openxmlformats-officedocument.drawingml.diagramData+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8.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54.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3" r:id="rId2"/>
    <p:sldMasterId id="2147483681" r:id="rId3"/>
  </p:sldMasterIdLst>
  <p:notesMasterIdLst>
    <p:notesMasterId r:id="rId86"/>
  </p:notesMasterIdLst>
  <p:handoutMasterIdLst>
    <p:handoutMasterId r:id="rId87"/>
  </p:handoutMasterIdLst>
  <p:sldIdLst>
    <p:sldId id="333" r:id="rId4"/>
    <p:sldId id="506" r:id="rId5"/>
    <p:sldId id="280" r:id="rId6"/>
    <p:sldId id="469" r:id="rId7"/>
    <p:sldId id="257" r:id="rId8"/>
    <p:sldId id="295" r:id="rId9"/>
    <p:sldId id="296" r:id="rId10"/>
    <p:sldId id="297" r:id="rId11"/>
    <p:sldId id="301" r:id="rId12"/>
    <p:sldId id="302" r:id="rId13"/>
    <p:sldId id="484" r:id="rId14"/>
    <p:sldId id="303" r:id="rId15"/>
    <p:sldId id="485" r:id="rId16"/>
    <p:sldId id="299" r:id="rId17"/>
    <p:sldId id="694" r:id="rId18"/>
    <p:sldId id="305" r:id="rId19"/>
    <p:sldId id="310" r:id="rId20"/>
    <p:sldId id="703" r:id="rId21"/>
    <p:sldId id="705" r:id="rId22"/>
    <p:sldId id="706" r:id="rId23"/>
    <p:sldId id="707" r:id="rId24"/>
    <p:sldId id="306" r:id="rId25"/>
    <p:sldId id="567" r:id="rId26"/>
    <p:sldId id="568" r:id="rId27"/>
    <p:sldId id="313" r:id="rId28"/>
    <p:sldId id="486" r:id="rId29"/>
    <p:sldId id="314" r:id="rId30"/>
    <p:sldId id="315" r:id="rId31"/>
    <p:sldId id="736" r:id="rId32"/>
    <p:sldId id="676" r:id="rId33"/>
    <p:sldId id="708" r:id="rId34"/>
    <p:sldId id="316" r:id="rId35"/>
    <p:sldId id="325" r:id="rId36"/>
    <p:sldId id="709" r:id="rId37"/>
    <p:sldId id="710" r:id="rId38"/>
    <p:sldId id="324" r:id="rId39"/>
    <p:sldId id="711" r:id="rId40"/>
    <p:sldId id="326" r:id="rId41"/>
    <p:sldId id="712" r:id="rId42"/>
    <p:sldId id="329" r:id="rId43"/>
    <p:sldId id="737" r:id="rId44"/>
    <p:sldId id="507" r:id="rId45"/>
    <p:sldId id="487" r:id="rId46"/>
    <p:sldId id="491" r:id="rId47"/>
    <p:sldId id="496" r:id="rId48"/>
    <p:sldId id="492" r:id="rId49"/>
    <p:sldId id="493" r:id="rId50"/>
    <p:sldId id="489" r:id="rId51"/>
    <p:sldId id="488" r:id="rId52"/>
    <p:sldId id="497" r:id="rId53"/>
    <p:sldId id="495" r:id="rId54"/>
    <p:sldId id="494" r:id="rId55"/>
    <p:sldId id="504" r:id="rId56"/>
    <p:sldId id="503" r:id="rId57"/>
    <p:sldId id="566" r:id="rId58"/>
    <p:sldId id="719" r:id="rId59"/>
    <p:sldId id="718" r:id="rId60"/>
    <p:sldId id="720" r:id="rId61"/>
    <p:sldId id="502" r:id="rId62"/>
    <p:sldId id="501" r:id="rId63"/>
    <p:sldId id="500" r:id="rId64"/>
    <p:sldId id="499" r:id="rId65"/>
    <p:sldId id="505" r:id="rId66"/>
    <p:sldId id="435" r:id="rId67"/>
    <p:sldId id="396" r:id="rId68"/>
    <p:sldId id="353" r:id="rId69"/>
    <p:sldId id="393" r:id="rId70"/>
    <p:sldId id="354" r:id="rId71"/>
    <p:sldId id="727" r:id="rId72"/>
    <p:sldId id="728" r:id="rId73"/>
    <p:sldId id="729" r:id="rId74"/>
    <p:sldId id="482" r:id="rId75"/>
    <p:sldId id="730" r:id="rId76"/>
    <p:sldId id="731" r:id="rId77"/>
    <p:sldId id="732" r:id="rId78"/>
    <p:sldId id="733" r:id="rId79"/>
    <p:sldId id="371" r:id="rId80"/>
    <p:sldId id="372" r:id="rId81"/>
    <p:sldId id="373" r:id="rId82"/>
    <p:sldId id="374" r:id="rId83"/>
    <p:sldId id="734" r:id="rId84"/>
    <p:sldId id="613" r:id="rId85"/>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0"/>
    <a:srgbClr val="ACA39A"/>
    <a:srgbClr val="009F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2" autoAdjust="0"/>
    <p:restoredTop sz="94712" autoAdjust="0"/>
  </p:normalViewPr>
  <p:slideViewPr>
    <p:cSldViewPr snapToGrid="0">
      <p:cViewPr varScale="1">
        <p:scale>
          <a:sx n="89" d="100"/>
          <a:sy n="89" d="100"/>
        </p:scale>
        <p:origin x="522" y="84"/>
      </p:cViewPr>
      <p:guideLst>
        <p:guide orient="horz" pos="2160"/>
        <p:guide pos="2880"/>
      </p:guideLst>
    </p:cSldViewPr>
  </p:slideViewPr>
  <p:outlineViewPr>
    <p:cViewPr>
      <p:scale>
        <a:sx n="33" d="100"/>
        <a:sy n="33" d="100"/>
      </p:scale>
      <p:origin x="0" y="-23652"/>
    </p:cViewPr>
  </p:outlineViewPr>
  <p:notesTextViewPr>
    <p:cViewPr>
      <p:scale>
        <a:sx n="1" d="1"/>
        <a:sy n="1" d="1"/>
      </p:scale>
      <p:origin x="0" y="0"/>
    </p:cViewPr>
  </p:notesTextViewPr>
  <p:sorterViewPr>
    <p:cViewPr>
      <p:scale>
        <a:sx n="100" d="100"/>
        <a:sy n="100" d="100"/>
      </p:scale>
      <p:origin x="0" y="-1475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viewProps" Target="viewProps.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90" Type="http://schemas.openxmlformats.org/officeDocument/2006/relationships/theme" Target="theme/theme1.xml"/><Relationship Id="rId22" Type="http://schemas.openxmlformats.org/officeDocument/2006/relationships/slide" Target="slides/slide19.xml"/><Relationship Id="rId27" Type="http://schemas.openxmlformats.org/officeDocument/2006/relationships/slide" Target="slides/slide24.xml"/><Relationship Id="rId43" Type="http://schemas.openxmlformats.org/officeDocument/2006/relationships/slide" Target="slides/slide40.xml"/><Relationship Id="rId48" Type="http://schemas.openxmlformats.org/officeDocument/2006/relationships/slide" Target="slides/slide45.xml"/><Relationship Id="rId64" Type="http://schemas.openxmlformats.org/officeDocument/2006/relationships/slide" Target="slides/slide61.xml"/><Relationship Id="rId69" Type="http://schemas.openxmlformats.org/officeDocument/2006/relationships/slide" Target="slides/slide66.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slide" Target="slides/slide82.xml"/><Relationship Id="rId93" Type="http://schemas.openxmlformats.org/officeDocument/2006/relationships/customXml" Target="../customXml/item2.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notesMaster" Target="notesMasters/notesMaster1.xml"/><Relationship Id="rId94" Type="http://schemas.openxmlformats.org/officeDocument/2006/relationships/customXml" Target="../customXml/item3.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customXml" Target="../customXml/item1.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handoutMaster" Target="handoutMasters/handoutMaster1.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 Id="rId14" Type="http://schemas.openxmlformats.org/officeDocument/2006/relationships/slide" Target="slides/slide11.xml"/><Relationship Id="rId30" Type="http://schemas.openxmlformats.org/officeDocument/2006/relationships/slide" Target="slides/slide27.xml"/><Relationship Id="rId35" Type="http://schemas.openxmlformats.org/officeDocument/2006/relationships/slide" Target="slides/slide32.xml"/><Relationship Id="rId56" Type="http://schemas.openxmlformats.org/officeDocument/2006/relationships/slide" Target="slides/slide53.xml"/><Relationship Id="rId77" Type="http://schemas.openxmlformats.org/officeDocument/2006/relationships/slide" Target="slides/slide74.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052A4A-7B7C-49A4-B773-D118275FBADB}" type="doc">
      <dgm:prSet loTypeId="urn:microsoft.com/office/officeart/2005/8/layout/chart3" loCatId="cycle" qsTypeId="urn:microsoft.com/office/officeart/2005/8/quickstyle/simple1" qsCatId="simple" csTypeId="urn:microsoft.com/office/officeart/2005/8/colors/accent2_1" csCatId="accent2" phldr="1"/>
      <dgm:spPr/>
    </dgm:pt>
    <dgm:pt modelId="{4D92BF03-52C9-4636-B9F3-FBBD721E3789}">
      <dgm:prSet phldrT="[Text]"/>
      <dgm:spPr/>
      <dgm:t>
        <a:bodyPr/>
        <a:lstStyle/>
        <a:p>
          <a:r>
            <a:rPr lang="en-US"/>
            <a:t>Sexual Violence</a:t>
          </a:r>
        </a:p>
      </dgm:t>
    </dgm:pt>
    <dgm:pt modelId="{753462FF-D325-4DBD-9D72-5BCD8DFBEDEA}" type="parTrans" cxnId="{5D1AE724-0117-4874-BAA0-AB9199684C8C}">
      <dgm:prSet/>
      <dgm:spPr/>
      <dgm:t>
        <a:bodyPr/>
        <a:lstStyle/>
        <a:p>
          <a:endParaRPr lang="en-US"/>
        </a:p>
      </dgm:t>
    </dgm:pt>
    <dgm:pt modelId="{9EE22EB7-EBE0-4569-BD25-D9EA9A88A8A1}" type="sibTrans" cxnId="{5D1AE724-0117-4874-BAA0-AB9199684C8C}">
      <dgm:prSet/>
      <dgm:spPr/>
      <dgm:t>
        <a:bodyPr/>
        <a:lstStyle/>
        <a:p>
          <a:endParaRPr lang="en-US"/>
        </a:p>
      </dgm:t>
    </dgm:pt>
    <dgm:pt modelId="{2AE06C05-6871-48B8-84CA-A3E85EEFA550}">
      <dgm:prSet phldrT="[Text]"/>
      <dgm:spPr/>
      <dgm:t>
        <a:bodyPr/>
        <a:lstStyle/>
        <a:p>
          <a:r>
            <a:rPr lang="en-US"/>
            <a:t>Preferred Name</a:t>
          </a:r>
        </a:p>
      </dgm:t>
    </dgm:pt>
    <dgm:pt modelId="{9957A66B-24A0-46B7-B6D7-3CFF7308615C}" type="parTrans" cxnId="{D187264B-D2DA-4B6A-A97E-F6087AC0454A}">
      <dgm:prSet/>
      <dgm:spPr/>
      <dgm:t>
        <a:bodyPr/>
        <a:lstStyle/>
        <a:p>
          <a:endParaRPr lang="en-US"/>
        </a:p>
      </dgm:t>
    </dgm:pt>
    <dgm:pt modelId="{A2300365-4336-4A12-A537-E911C4A5B7DE}" type="sibTrans" cxnId="{D187264B-D2DA-4B6A-A97E-F6087AC0454A}">
      <dgm:prSet/>
      <dgm:spPr/>
      <dgm:t>
        <a:bodyPr/>
        <a:lstStyle/>
        <a:p>
          <a:endParaRPr lang="en-US"/>
        </a:p>
      </dgm:t>
    </dgm:pt>
    <dgm:pt modelId="{AEF53B3B-63C3-4297-AD3D-DB2B57A911CE}">
      <dgm:prSet phldrT="[Text]"/>
      <dgm:spPr/>
      <dgm:t>
        <a:bodyPr/>
        <a:lstStyle/>
        <a:p>
          <a:r>
            <a:rPr lang="en-US"/>
            <a:t>Individuals w. Disabilities</a:t>
          </a:r>
        </a:p>
      </dgm:t>
    </dgm:pt>
    <dgm:pt modelId="{35095B14-32AB-4EF9-BF9F-AE478E8732BD}" type="parTrans" cxnId="{40A9167C-24E0-4F02-BBA5-DF7FE0B8F2E6}">
      <dgm:prSet/>
      <dgm:spPr/>
      <dgm:t>
        <a:bodyPr/>
        <a:lstStyle/>
        <a:p>
          <a:endParaRPr lang="en-US"/>
        </a:p>
      </dgm:t>
    </dgm:pt>
    <dgm:pt modelId="{CAFC7747-51B9-48F0-A750-FC7C3CC1E461}" type="sibTrans" cxnId="{40A9167C-24E0-4F02-BBA5-DF7FE0B8F2E6}">
      <dgm:prSet/>
      <dgm:spPr/>
      <dgm:t>
        <a:bodyPr/>
        <a:lstStyle/>
        <a:p>
          <a:endParaRPr lang="en-US"/>
        </a:p>
      </dgm:t>
    </dgm:pt>
    <dgm:pt modelId="{D327B833-7E62-4AE4-99A1-E1C34391DBC6}">
      <dgm:prSet phldrT="[Text]"/>
      <dgm:spPr/>
      <dgm:t>
        <a:bodyPr/>
        <a:lstStyle/>
        <a:p>
          <a:r>
            <a:rPr lang="en-US"/>
            <a:t>Respectful Workplace</a:t>
          </a:r>
        </a:p>
      </dgm:t>
    </dgm:pt>
    <dgm:pt modelId="{47274D26-7CD9-4340-A8F5-0D99D47CFF92}" type="parTrans" cxnId="{673904F9-8143-4B40-8278-0F1F84CA8B7A}">
      <dgm:prSet/>
      <dgm:spPr/>
      <dgm:t>
        <a:bodyPr/>
        <a:lstStyle/>
        <a:p>
          <a:endParaRPr lang="en-US"/>
        </a:p>
      </dgm:t>
    </dgm:pt>
    <dgm:pt modelId="{1A401F29-2E39-48E2-8771-CEFB85941A66}" type="sibTrans" cxnId="{673904F9-8143-4B40-8278-0F1F84CA8B7A}">
      <dgm:prSet/>
      <dgm:spPr/>
      <dgm:t>
        <a:bodyPr/>
        <a:lstStyle/>
        <a:p>
          <a:endParaRPr lang="en-US"/>
        </a:p>
      </dgm:t>
    </dgm:pt>
    <dgm:pt modelId="{465D43B3-294E-4ADF-8BC0-6BFCBA93125D}" type="pres">
      <dgm:prSet presAssocID="{0C052A4A-7B7C-49A4-B773-D118275FBADB}" presName="compositeShape" presStyleCnt="0">
        <dgm:presLayoutVars>
          <dgm:chMax val="7"/>
          <dgm:dir/>
          <dgm:resizeHandles val="exact"/>
        </dgm:presLayoutVars>
      </dgm:prSet>
      <dgm:spPr/>
    </dgm:pt>
    <dgm:pt modelId="{AE21AC36-5A50-4D97-81A3-D975CA246B06}" type="pres">
      <dgm:prSet presAssocID="{0C052A4A-7B7C-49A4-B773-D118275FBADB}" presName="wedge1" presStyleLbl="node1" presStyleIdx="0" presStyleCnt="4"/>
      <dgm:spPr/>
    </dgm:pt>
    <dgm:pt modelId="{73CC1E14-8383-4AC8-9172-4A647309A930}" type="pres">
      <dgm:prSet presAssocID="{0C052A4A-7B7C-49A4-B773-D118275FBADB}" presName="wedge1Tx" presStyleLbl="node1" presStyleIdx="0" presStyleCnt="4">
        <dgm:presLayoutVars>
          <dgm:chMax val="0"/>
          <dgm:chPref val="0"/>
          <dgm:bulletEnabled val="1"/>
        </dgm:presLayoutVars>
      </dgm:prSet>
      <dgm:spPr/>
    </dgm:pt>
    <dgm:pt modelId="{FAEC103C-5EA2-4EFE-83A4-6C7149178ADE}" type="pres">
      <dgm:prSet presAssocID="{0C052A4A-7B7C-49A4-B773-D118275FBADB}" presName="wedge2" presStyleLbl="node1" presStyleIdx="1" presStyleCnt="4"/>
      <dgm:spPr/>
    </dgm:pt>
    <dgm:pt modelId="{780CA523-7871-42A7-81EA-FE60D69EEC53}" type="pres">
      <dgm:prSet presAssocID="{0C052A4A-7B7C-49A4-B773-D118275FBADB}" presName="wedge2Tx" presStyleLbl="node1" presStyleIdx="1" presStyleCnt="4">
        <dgm:presLayoutVars>
          <dgm:chMax val="0"/>
          <dgm:chPref val="0"/>
          <dgm:bulletEnabled val="1"/>
        </dgm:presLayoutVars>
      </dgm:prSet>
      <dgm:spPr/>
    </dgm:pt>
    <dgm:pt modelId="{1E1732BE-1E1C-44E0-9D29-1F6BD9D99807}" type="pres">
      <dgm:prSet presAssocID="{0C052A4A-7B7C-49A4-B773-D118275FBADB}" presName="wedge3" presStyleLbl="node1" presStyleIdx="2" presStyleCnt="4"/>
      <dgm:spPr/>
    </dgm:pt>
    <dgm:pt modelId="{ADC0777E-D362-4D4B-B319-CBFB7248AE9B}" type="pres">
      <dgm:prSet presAssocID="{0C052A4A-7B7C-49A4-B773-D118275FBADB}" presName="wedge3Tx" presStyleLbl="node1" presStyleIdx="2" presStyleCnt="4">
        <dgm:presLayoutVars>
          <dgm:chMax val="0"/>
          <dgm:chPref val="0"/>
          <dgm:bulletEnabled val="1"/>
        </dgm:presLayoutVars>
      </dgm:prSet>
      <dgm:spPr/>
    </dgm:pt>
    <dgm:pt modelId="{96F1D1ED-6A40-45B4-8A6D-8D5F45879CC0}" type="pres">
      <dgm:prSet presAssocID="{0C052A4A-7B7C-49A4-B773-D118275FBADB}" presName="wedge4" presStyleLbl="node1" presStyleIdx="3" presStyleCnt="4"/>
      <dgm:spPr/>
    </dgm:pt>
    <dgm:pt modelId="{8F0C4DC6-E71B-4057-BD2A-733243809D4F}" type="pres">
      <dgm:prSet presAssocID="{0C052A4A-7B7C-49A4-B773-D118275FBADB}" presName="wedge4Tx" presStyleLbl="node1" presStyleIdx="3" presStyleCnt="4">
        <dgm:presLayoutVars>
          <dgm:chMax val="0"/>
          <dgm:chPref val="0"/>
          <dgm:bulletEnabled val="1"/>
        </dgm:presLayoutVars>
      </dgm:prSet>
      <dgm:spPr/>
    </dgm:pt>
  </dgm:ptLst>
  <dgm:cxnLst>
    <dgm:cxn modelId="{4D914C09-9B0B-435C-988A-91BA385EF6A9}" type="presOf" srcId="{2AE06C05-6871-48B8-84CA-A3E85EEFA550}" destId="{780CA523-7871-42A7-81EA-FE60D69EEC53}" srcOrd="1" destOrd="0" presId="urn:microsoft.com/office/officeart/2005/8/layout/chart3"/>
    <dgm:cxn modelId="{7D94771C-32B9-4E87-A953-790593BC5EDF}" type="presOf" srcId="{0C052A4A-7B7C-49A4-B773-D118275FBADB}" destId="{465D43B3-294E-4ADF-8BC0-6BFCBA93125D}" srcOrd="0" destOrd="0" presId="urn:microsoft.com/office/officeart/2005/8/layout/chart3"/>
    <dgm:cxn modelId="{5D1AE724-0117-4874-BAA0-AB9199684C8C}" srcId="{0C052A4A-7B7C-49A4-B773-D118275FBADB}" destId="{4D92BF03-52C9-4636-B9F3-FBBD721E3789}" srcOrd="0" destOrd="0" parTransId="{753462FF-D325-4DBD-9D72-5BCD8DFBEDEA}" sibTransId="{9EE22EB7-EBE0-4569-BD25-D9EA9A88A8A1}"/>
    <dgm:cxn modelId="{A06F3835-33B5-42D8-8604-74CD10C81E70}" type="presOf" srcId="{D327B833-7E62-4AE4-99A1-E1C34391DBC6}" destId="{96F1D1ED-6A40-45B4-8A6D-8D5F45879CC0}" srcOrd="0" destOrd="0" presId="urn:microsoft.com/office/officeart/2005/8/layout/chart3"/>
    <dgm:cxn modelId="{0B33B03F-332F-4946-AA84-85F49624A1C1}" type="presOf" srcId="{4D92BF03-52C9-4636-B9F3-FBBD721E3789}" destId="{AE21AC36-5A50-4D97-81A3-D975CA246B06}" srcOrd="0" destOrd="0" presId="urn:microsoft.com/office/officeart/2005/8/layout/chart3"/>
    <dgm:cxn modelId="{D187264B-D2DA-4B6A-A97E-F6087AC0454A}" srcId="{0C052A4A-7B7C-49A4-B773-D118275FBADB}" destId="{2AE06C05-6871-48B8-84CA-A3E85EEFA550}" srcOrd="1" destOrd="0" parTransId="{9957A66B-24A0-46B7-B6D7-3CFF7308615C}" sibTransId="{A2300365-4336-4A12-A537-E911C4A5B7DE}"/>
    <dgm:cxn modelId="{40A9167C-24E0-4F02-BBA5-DF7FE0B8F2E6}" srcId="{0C052A4A-7B7C-49A4-B773-D118275FBADB}" destId="{AEF53B3B-63C3-4297-AD3D-DB2B57A911CE}" srcOrd="2" destOrd="0" parTransId="{35095B14-32AB-4EF9-BF9F-AE478E8732BD}" sibTransId="{CAFC7747-51B9-48F0-A750-FC7C3CC1E461}"/>
    <dgm:cxn modelId="{65183992-C0E9-4DEF-945D-5020A76DE456}" type="presOf" srcId="{AEF53B3B-63C3-4297-AD3D-DB2B57A911CE}" destId="{ADC0777E-D362-4D4B-B319-CBFB7248AE9B}" srcOrd="1" destOrd="0" presId="urn:microsoft.com/office/officeart/2005/8/layout/chart3"/>
    <dgm:cxn modelId="{0659F197-5FB2-4F83-AD74-311B8B1FFA93}" type="presOf" srcId="{D327B833-7E62-4AE4-99A1-E1C34391DBC6}" destId="{8F0C4DC6-E71B-4057-BD2A-733243809D4F}" srcOrd="1" destOrd="0" presId="urn:microsoft.com/office/officeart/2005/8/layout/chart3"/>
    <dgm:cxn modelId="{C8B213BC-C578-400D-A2AA-AE6953E1D2BB}" type="presOf" srcId="{AEF53B3B-63C3-4297-AD3D-DB2B57A911CE}" destId="{1E1732BE-1E1C-44E0-9D29-1F6BD9D99807}" srcOrd="0" destOrd="0" presId="urn:microsoft.com/office/officeart/2005/8/layout/chart3"/>
    <dgm:cxn modelId="{EE1E6DBC-B4D5-472A-93B0-10CB6DA5BF31}" type="presOf" srcId="{2AE06C05-6871-48B8-84CA-A3E85EEFA550}" destId="{FAEC103C-5EA2-4EFE-83A4-6C7149178ADE}" srcOrd="0" destOrd="0" presId="urn:microsoft.com/office/officeart/2005/8/layout/chart3"/>
    <dgm:cxn modelId="{506F19DC-C2C5-4358-AB4E-6F5CB30C0226}" type="presOf" srcId="{4D92BF03-52C9-4636-B9F3-FBBD721E3789}" destId="{73CC1E14-8383-4AC8-9172-4A647309A930}" srcOrd="1" destOrd="0" presId="urn:microsoft.com/office/officeart/2005/8/layout/chart3"/>
    <dgm:cxn modelId="{673904F9-8143-4B40-8278-0F1F84CA8B7A}" srcId="{0C052A4A-7B7C-49A4-B773-D118275FBADB}" destId="{D327B833-7E62-4AE4-99A1-E1C34391DBC6}" srcOrd="3" destOrd="0" parTransId="{47274D26-7CD9-4340-A8F5-0D99D47CFF92}" sibTransId="{1A401F29-2E39-48E2-8771-CEFB85941A66}"/>
    <dgm:cxn modelId="{F80165F2-0903-41A2-9DAA-DD32E74DE6B0}" type="presParOf" srcId="{465D43B3-294E-4ADF-8BC0-6BFCBA93125D}" destId="{AE21AC36-5A50-4D97-81A3-D975CA246B06}" srcOrd="0" destOrd="0" presId="urn:microsoft.com/office/officeart/2005/8/layout/chart3"/>
    <dgm:cxn modelId="{588E3F5C-EE2B-4FE5-9DDC-CECAB2A6952A}" type="presParOf" srcId="{465D43B3-294E-4ADF-8BC0-6BFCBA93125D}" destId="{73CC1E14-8383-4AC8-9172-4A647309A930}" srcOrd="1" destOrd="0" presId="urn:microsoft.com/office/officeart/2005/8/layout/chart3"/>
    <dgm:cxn modelId="{E746BE02-48CE-45B8-A9A7-B3A15BE1FD56}" type="presParOf" srcId="{465D43B3-294E-4ADF-8BC0-6BFCBA93125D}" destId="{FAEC103C-5EA2-4EFE-83A4-6C7149178ADE}" srcOrd="2" destOrd="0" presId="urn:microsoft.com/office/officeart/2005/8/layout/chart3"/>
    <dgm:cxn modelId="{FF643F8E-865A-4D72-BF3E-A757FACEEB93}" type="presParOf" srcId="{465D43B3-294E-4ADF-8BC0-6BFCBA93125D}" destId="{780CA523-7871-42A7-81EA-FE60D69EEC53}" srcOrd="3" destOrd="0" presId="urn:microsoft.com/office/officeart/2005/8/layout/chart3"/>
    <dgm:cxn modelId="{574C1932-EF47-4B9E-8D45-74915B009E77}" type="presParOf" srcId="{465D43B3-294E-4ADF-8BC0-6BFCBA93125D}" destId="{1E1732BE-1E1C-44E0-9D29-1F6BD9D99807}" srcOrd="4" destOrd="0" presId="urn:microsoft.com/office/officeart/2005/8/layout/chart3"/>
    <dgm:cxn modelId="{18953A64-D9A1-42C5-94D4-6FD800091E36}" type="presParOf" srcId="{465D43B3-294E-4ADF-8BC0-6BFCBA93125D}" destId="{ADC0777E-D362-4D4B-B319-CBFB7248AE9B}" srcOrd="5" destOrd="0" presId="urn:microsoft.com/office/officeart/2005/8/layout/chart3"/>
    <dgm:cxn modelId="{AC7E74AA-644A-4E17-983E-BD80709AF125}" type="presParOf" srcId="{465D43B3-294E-4ADF-8BC0-6BFCBA93125D}" destId="{96F1D1ED-6A40-45B4-8A6D-8D5F45879CC0}" srcOrd="6" destOrd="0" presId="urn:microsoft.com/office/officeart/2005/8/layout/chart3"/>
    <dgm:cxn modelId="{799080BD-7623-4519-B263-C6ABE679606F}" type="presParOf" srcId="{465D43B3-294E-4ADF-8BC0-6BFCBA93125D}" destId="{8F0C4DC6-E71B-4057-BD2A-733243809D4F}" srcOrd="7"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1AC36-5A50-4D97-81A3-D975CA246B06}">
      <dsp:nvSpPr>
        <dsp:cNvPr id="0" name=""/>
        <dsp:cNvSpPr/>
      </dsp:nvSpPr>
      <dsp:spPr>
        <a:xfrm>
          <a:off x="2183518" y="299077"/>
          <a:ext cx="4032504" cy="4032504"/>
        </a:xfrm>
        <a:prstGeom prst="pie">
          <a:avLst>
            <a:gd name="adj1" fmla="val 16200000"/>
            <a:gd name="adj2" fmla="val 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a:t>Sexual Violence</a:t>
          </a:r>
        </a:p>
      </dsp:txBody>
      <dsp:txXfrm>
        <a:off x="4245856" y="1045090"/>
        <a:ext cx="1488186" cy="1200150"/>
      </dsp:txXfrm>
    </dsp:sp>
    <dsp:sp modelId="{FAEC103C-5EA2-4EFE-83A4-6C7149178ADE}">
      <dsp:nvSpPr>
        <dsp:cNvPr id="0" name=""/>
        <dsp:cNvSpPr/>
      </dsp:nvSpPr>
      <dsp:spPr>
        <a:xfrm>
          <a:off x="2013577" y="469018"/>
          <a:ext cx="4032504" cy="4032504"/>
        </a:xfrm>
        <a:prstGeom prst="pie">
          <a:avLst>
            <a:gd name="adj1" fmla="val 0"/>
            <a:gd name="adj2" fmla="val 540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a:t>Preferred Name</a:t>
          </a:r>
        </a:p>
      </dsp:txBody>
      <dsp:txXfrm>
        <a:off x="4101838" y="2557279"/>
        <a:ext cx="1488186" cy="1200150"/>
      </dsp:txXfrm>
    </dsp:sp>
    <dsp:sp modelId="{1E1732BE-1E1C-44E0-9D29-1F6BD9D99807}">
      <dsp:nvSpPr>
        <dsp:cNvPr id="0" name=""/>
        <dsp:cNvSpPr/>
      </dsp:nvSpPr>
      <dsp:spPr>
        <a:xfrm>
          <a:off x="2013577" y="469018"/>
          <a:ext cx="4032504" cy="4032504"/>
        </a:xfrm>
        <a:prstGeom prst="pie">
          <a:avLst>
            <a:gd name="adj1" fmla="val 5400000"/>
            <a:gd name="adj2" fmla="val 1080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a:t>Individuals w. Disabilities</a:t>
          </a:r>
        </a:p>
      </dsp:txBody>
      <dsp:txXfrm>
        <a:off x="2469634" y="2557279"/>
        <a:ext cx="1488186" cy="1200150"/>
      </dsp:txXfrm>
    </dsp:sp>
    <dsp:sp modelId="{96F1D1ED-6A40-45B4-8A6D-8D5F45879CC0}">
      <dsp:nvSpPr>
        <dsp:cNvPr id="0" name=""/>
        <dsp:cNvSpPr/>
      </dsp:nvSpPr>
      <dsp:spPr>
        <a:xfrm>
          <a:off x="2013577" y="469018"/>
          <a:ext cx="4032504" cy="4032504"/>
        </a:xfrm>
        <a:prstGeom prst="pie">
          <a:avLst>
            <a:gd name="adj1" fmla="val 10800000"/>
            <a:gd name="adj2" fmla="val 1620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a:t>Respectful Workplace</a:t>
          </a:r>
        </a:p>
      </dsp:txBody>
      <dsp:txXfrm>
        <a:off x="2469634" y="1213111"/>
        <a:ext cx="1488186" cy="1200150"/>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70583" cy="482027"/>
          </a:xfrm>
          <a:prstGeom prst="rect">
            <a:avLst/>
          </a:prstGeom>
        </p:spPr>
        <p:txBody>
          <a:bodyPr vert="horz" lIns="94851" tIns="47425" rIns="94851" bIns="47425" rtlCol="0"/>
          <a:lstStyle>
            <a:lvl1pPr algn="l">
              <a:defRPr sz="1200"/>
            </a:lvl1pPr>
          </a:lstStyle>
          <a:p>
            <a:endParaRPr lang="en-US"/>
          </a:p>
        </p:txBody>
      </p:sp>
      <p:sp>
        <p:nvSpPr>
          <p:cNvPr id="3" name="Date Placeholder 2"/>
          <p:cNvSpPr>
            <a:spLocks noGrp="1"/>
          </p:cNvSpPr>
          <p:nvPr>
            <p:ph type="dt" sz="quarter" idx="1"/>
          </p:nvPr>
        </p:nvSpPr>
        <p:spPr>
          <a:xfrm>
            <a:off x="4142962" y="1"/>
            <a:ext cx="3170583" cy="482027"/>
          </a:xfrm>
          <a:prstGeom prst="rect">
            <a:avLst/>
          </a:prstGeom>
        </p:spPr>
        <p:txBody>
          <a:bodyPr vert="horz" lIns="94851" tIns="47425" rIns="94851" bIns="47425" rtlCol="0"/>
          <a:lstStyle>
            <a:lvl1pPr algn="r">
              <a:defRPr sz="1200"/>
            </a:lvl1pPr>
          </a:lstStyle>
          <a:p>
            <a:fld id="{FA947473-B6AD-4C99-B584-B644F05CA272}" type="datetimeFigureOut">
              <a:rPr lang="en-US" smtClean="0"/>
              <a:t>2/27/2026</a:t>
            </a:fld>
            <a:endParaRPr lang="en-US"/>
          </a:p>
        </p:txBody>
      </p:sp>
      <p:sp>
        <p:nvSpPr>
          <p:cNvPr id="4" name="Footer Placeholder 3"/>
          <p:cNvSpPr>
            <a:spLocks noGrp="1"/>
          </p:cNvSpPr>
          <p:nvPr>
            <p:ph type="ftr" sz="quarter" idx="2"/>
          </p:nvPr>
        </p:nvSpPr>
        <p:spPr>
          <a:xfrm>
            <a:off x="0" y="9119173"/>
            <a:ext cx="3170583" cy="482027"/>
          </a:xfrm>
          <a:prstGeom prst="rect">
            <a:avLst/>
          </a:prstGeom>
        </p:spPr>
        <p:txBody>
          <a:bodyPr vert="horz" lIns="94851" tIns="47425" rIns="94851" bIns="47425" rtlCol="0" anchor="b"/>
          <a:lstStyle>
            <a:lvl1pPr algn="l">
              <a:defRPr sz="1200"/>
            </a:lvl1pPr>
          </a:lstStyle>
          <a:p>
            <a:endParaRPr lang="en-US"/>
          </a:p>
        </p:txBody>
      </p:sp>
      <p:sp>
        <p:nvSpPr>
          <p:cNvPr id="5" name="Slide Number Placeholder 4"/>
          <p:cNvSpPr>
            <a:spLocks noGrp="1"/>
          </p:cNvSpPr>
          <p:nvPr>
            <p:ph type="sldNum" sz="quarter" idx="3"/>
          </p:nvPr>
        </p:nvSpPr>
        <p:spPr>
          <a:xfrm>
            <a:off x="4142962" y="9119173"/>
            <a:ext cx="3170583" cy="482027"/>
          </a:xfrm>
          <a:prstGeom prst="rect">
            <a:avLst/>
          </a:prstGeom>
        </p:spPr>
        <p:txBody>
          <a:bodyPr vert="horz" lIns="94851" tIns="47425" rIns="94851" bIns="47425" rtlCol="0" anchor="b"/>
          <a:lstStyle>
            <a:lvl1pPr algn="r">
              <a:defRPr sz="1200"/>
            </a:lvl1pPr>
          </a:lstStyle>
          <a:p>
            <a:fld id="{162C6B88-DF52-4E37-A22A-468C1B28D237}" type="slidenum">
              <a:rPr lang="en-US" smtClean="0"/>
              <a:t>‹#›</a:t>
            </a:fld>
            <a:endParaRPr lang="en-US"/>
          </a:p>
        </p:txBody>
      </p:sp>
    </p:spTree>
    <p:extLst>
      <p:ext uri="{BB962C8B-B14F-4D97-AF65-F5344CB8AC3E}">
        <p14:creationId xmlns:p14="http://schemas.microsoft.com/office/powerpoint/2010/main" val="377541505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CFEBA5EA-F8F2-438D-9C8E-58487E120EFF}" type="datetimeFigureOut">
              <a:rPr lang="en-US" smtClean="0"/>
              <a:t>2/27/2026</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5A6B39C5-5F0D-49FC-8524-5145180FE899}" type="slidenum">
              <a:rPr lang="en-US" smtClean="0"/>
              <a:t>‹#›</a:t>
            </a:fld>
            <a:endParaRPr lang="en-US"/>
          </a:p>
        </p:txBody>
      </p:sp>
    </p:spTree>
    <p:extLst>
      <p:ext uri="{BB962C8B-B14F-4D97-AF65-F5344CB8AC3E}">
        <p14:creationId xmlns:p14="http://schemas.microsoft.com/office/powerpoint/2010/main" val="420087019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30454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Tree>
    <p:extLst>
      <p:ext uri="{BB962C8B-B14F-4D97-AF65-F5344CB8AC3E}">
        <p14:creationId xmlns:p14="http://schemas.microsoft.com/office/powerpoint/2010/main" val="24170451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26983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buSzPct val="85000"/>
              <a:defRPr/>
            </a:pPr>
            <a:endParaRPr lang="en-US" altLang="en-US"/>
          </a:p>
        </p:txBody>
      </p:sp>
    </p:spTree>
    <p:extLst>
      <p:ext uri="{BB962C8B-B14F-4D97-AF65-F5344CB8AC3E}">
        <p14:creationId xmlns:p14="http://schemas.microsoft.com/office/powerpoint/2010/main" val="28299506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buSzPct val="85000"/>
              <a:defRPr/>
            </a:pPr>
            <a:endParaRPr lang="en-US" altLang="en-US"/>
          </a:p>
        </p:txBody>
      </p:sp>
    </p:spTree>
    <p:extLst>
      <p:ext uri="{BB962C8B-B14F-4D97-AF65-F5344CB8AC3E}">
        <p14:creationId xmlns:p14="http://schemas.microsoft.com/office/powerpoint/2010/main" val="20895571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180499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241638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802088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790739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2489567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09175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789546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629788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773654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030360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027065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335095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483851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tabLst>
                <a:tab pos="658686" algn="l"/>
              </a:tabLst>
              <a:defRPr/>
            </a:pPr>
            <a:endParaRPr lang="en-US"/>
          </a:p>
        </p:txBody>
      </p:sp>
    </p:spTree>
    <p:extLst>
      <p:ext uri="{BB962C8B-B14F-4D97-AF65-F5344CB8AC3E}">
        <p14:creationId xmlns:p14="http://schemas.microsoft.com/office/powerpoint/2010/main" val="25818146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138611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120988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13915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485033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696428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2747202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0870723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315373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7880711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1503320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7845" indent="-177845" defTabSz="948507">
              <a:buFontTx/>
              <a:buChar char="-"/>
              <a:defRPr/>
            </a:pPr>
            <a:endParaRPr lang="en-US"/>
          </a:p>
        </p:txBody>
      </p:sp>
    </p:spTree>
    <p:extLst>
      <p:ext uri="{BB962C8B-B14F-4D97-AF65-F5344CB8AC3E}">
        <p14:creationId xmlns:p14="http://schemas.microsoft.com/office/powerpoint/2010/main" val="15555771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FontTx/>
              <a:buNone/>
              <a:defRPr/>
            </a:pPr>
            <a:endParaRPr lang="en-US" altLang="en-US"/>
          </a:p>
        </p:txBody>
      </p:sp>
    </p:spTree>
    <p:extLst>
      <p:ext uri="{BB962C8B-B14F-4D97-AF65-F5344CB8AC3E}">
        <p14:creationId xmlns:p14="http://schemas.microsoft.com/office/powerpoint/2010/main" val="27825492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FontTx/>
              <a:buNone/>
              <a:defRPr/>
            </a:pPr>
            <a:endParaRPr lang="en-US" altLang="en-US"/>
          </a:p>
        </p:txBody>
      </p:sp>
    </p:spTree>
    <p:extLst>
      <p:ext uri="{BB962C8B-B14F-4D97-AF65-F5344CB8AC3E}">
        <p14:creationId xmlns:p14="http://schemas.microsoft.com/office/powerpoint/2010/main" val="1471866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90711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
        <p:nvSpPr>
          <p:cNvPr id="4" name="Slide Number Placeholder 3"/>
          <p:cNvSpPr>
            <a:spLocks noGrp="1"/>
          </p:cNvSpPr>
          <p:nvPr>
            <p:ph type="sldNum" sz="quarter" idx="10"/>
          </p:nvPr>
        </p:nvSpPr>
        <p:spPr/>
        <p:txBody>
          <a:bodyPr/>
          <a:lstStyle/>
          <a:p>
            <a:pPr defTabSz="948507">
              <a:defRPr/>
            </a:pPr>
            <a:fld id="{2134507D-9D70-4723-A314-2B9D300FA705}"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17017366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0647675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7830488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9995504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2305067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1360586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2209544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1582904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5050435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0891694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31521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7380495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0596492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8531937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8327433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8418382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sym typeface="Wingdings" panose="05000000000000000000" pitchFamily="2" charset="2"/>
            </a:endParaRPr>
          </a:p>
        </p:txBody>
      </p:sp>
    </p:spTree>
    <p:extLst>
      <p:ext uri="{BB962C8B-B14F-4D97-AF65-F5344CB8AC3E}">
        <p14:creationId xmlns:p14="http://schemas.microsoft.com/office/powerpoint/2010/main" val="154902082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0362853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744520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234251074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7592609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312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8246924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0933615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06549111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82</a:t>
            </a:fld>
            <a:endParaRPr lang="en-US" dirty="0"/>
          </a:p>
        </p:txBody>
      </p:sp>
    </p:spTree>
    <p:extLst>
      <p:ext uri="{BB962C8B-B14F-4D97-AF65-F5344CB8AC3E}">
        <p14:creationId xmlns:p14="http://schemas.microsoft.com/office/powerpoint/2010/main" val="39613848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743463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Tree>
    <p:extLst>
      <p:ext uri="{BB962C8B-B14F-4D97-AF65-F5344CB8AC3E}">
        <p14:creationId xmlns:p14="http://schemas.microsoft.com/office/powerpoint/2010/main" val="3283226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108610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6.jpeg"/><Relationship Id="rId1" Type="http://schemas.openxmlformats.org/officeDocument/2006/relationships/slideMaster" Target="../slideMasters/slideMaster2.xml"/><Relationship Id="rId4" Type="http://schemas.openxmlformats.org/officeDocument/2006/relationships/image" Target="../media/image10.jpe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6.jpeg"/><Relationship Id="rId1" Type="http://schemas.openxmlformats.org/officeDocument/2006/relationships/slideMaster" Target="../slideMasters/slideMaster2.xml"/><Relationship Id="rId4" Type="http://schemas.openxmlformats.org/officeDocument/2006/relationships/image" Target="../media/image10.jpeg"/></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64547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157666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1561275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47272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cxnSp>
        <p:nvCxnSpPr>
          <p:cNvPr id="6" name="Straight Connector 5"/>
          <p:cNvCxnSpPr/>
          <p:nvPr userDrawn="1"/>
        </p:nvCxnSpPr>
        <p:spPr>
          <a:xfrm>
            <a:off x="4416794" y="5791200"/>
            <a:ext cx="38380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1905000" y="2505670"/>
            <a:ext cx="5334000" cy="923330"/>
          </a:xfrm>
          <a:prstGeom prst="rect">
            <a:avLst/>
          </a:prstGeom>
          <a:noFill/>
        </p:spPr>
        <p:txBody>
          <a:bodyPr wrap="square" rtlCol="0">
            <a:spAutoFit/>
          </a:bodyPr>
          <a:lstStyle/>
          <a:p>
            <a:pPr marL="0" lvl="0" indent="0" algn="ctr" defTabSz="914400" rtl="0" eaLnBrk="1" latinLnBrk="0" hangingPunct="1">
              <a:spcBef>
                <a:spcPct val="20000"/>
              </a:spcBef>
              <a:buClr>
                <a:srgbClr val="009F4D"/>
              </a:buClr>
              <a:buFont typeface="Arial" panose="020B0604020202020204" pitchFamily="34" charset="0"/>
              <a:buNone/>
            </a:pPr>
            <a:r>
              <a:rPr lang="en-US" sz="5400" b="1" kern="1200" baseline="0">
                <a:solidFill>
                  <a:srgbClr val="0C2340"/>
                </a:solidFill>
                <a:latin typeface="+mn-lt"/>
                <a:ea typeface="+mn-ea"/>
                <a:cs typeface="+mn-cs"/>
              </a:rPr>
              <a:t>THANK YOU</a:t>
            </a:r>
          </a:p>
        </p:txBody>
      </p:sp>
      <p:sp>
        <p:nvSpPr>
          <p:cNvPr id="8" name="TextBox 7"/>
          <p:cNvSpPr txBox="1"/>
          <p:nvPr userDrawn="1"/>
        </p:nvSpPr>
        <p:spPr>
          <a:xfrm>
            <a:off x="2523460" y="3429000"/>
            <a:ext cx="4182140" cy="1938992"/>
          </a:xfrm>
          <a:prstGeom prst="rect">
            <a:avLst/>
          </a:prstGeom>
          <a:noFill/>
        </p:spPr>
        <p:txBody>
          <a:bodyPr wrap="square" rtlCol="0">
            <a:spAutoFit/>
          </a:bodyPr>
          <a:lstStyle/>
          <a:p>
            <a:pPr lvl="0" algn="ctr"/>
            <a:r>
              <a:rPr lang="en-US" sz="2400" b="1">
                <a:solidFill>
                  <a:srgbClr val="ACA39A"/>
                </a:solidFill>
              </a:rPr>
              <a:t>30 East 7th Street</a:t>
            </a:r>
          </a:p>
          <a:p>
            <a:pPr lvl="0" algn="ctr"/>
            <a:r>
              <a:rPr lang="en-US" sz="2400" b="1">
                <a:solidFill>
                  <a:srgbClr val="ACA39A"/>
                </a:solidFill>
              </a:rPr>
              <a:t>St. Paul, MN  55101</a:t>
            </a:r>
          </a:p>
          <a:p>
            <a:pPr lvl="0" algn="ctr"/>
            <a:endParaRPr lang="en-US" sz="2400" b="1">
              <a:solidFill>
                <a:srgbClr val="ACA39A"/>
              </a:solidFill>
            </a:endParaRPr>
          </a:p>
          <a:p>
            <a:pPr lvl="0" algn="ctr"/>
            <a:r>
              <a:rPr lang="en-US" sz="2400" b="1">
                <a:solidFill>
                  <a:srgbClr val="ACA39A"/>
                </a:solidFill>
              </a:rPr>
              <a:t>651-201-1800</a:t>
            </a:r>
          </a:p>
          <a:p>
            <a:pPr lvl="0" algn="ctr"/>
            <a:r>
              <a:rPr lang="en-US" sz="2400" b="1">
                <a:solidFill>
                  <a:srgbClr val="ACA39A"/>
                </a:solidFill>
              </a:rPr>
              <a:t>888-667-2848</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8400" y="533400"/>
            <a:ext cx="4308929" cy="1447800"/>
          </a:xfrm>
          <a:prstGeom prst="rect">
            <a:avLst/>
          </a:prstGeom>
        </p:spPr>
      </p:pic>
      <p:sp>
        <p:nvSpPr>
          <p:cNvPr id="14" name="TextBox 13"/>
          <p:cNvSpPr txBox="1"/>
          <p:nvPr userDrawn="1"/>
        </p:nvSpPr>
        <p:spPr>
          <a:xfrm>
            <a:off x="1905000" y="6200001"/>
            <a:ext cx="5334000" cy="276999"/>
          </a:xfrm>
          <a:prstGeom prst="rect">
            <a:avLst/>
          </a:prstGeom>
          <a:noFill/>
        </p:spPr>
        <p:txBody>
          <a:bodyPr wrap="square" rtlCol="0">
            <a:spAutoFit/>
          </a:bodyPr>
          <a:lstStyle/>
          <a:p>
            <a:pPr lvl="0" algn="ctr"/>
            <a:r>
              <a:rPr lang="en-US" sz="1200"/>
              <a:t>MINNESOTA STATE IS AN EQUAL OPPORTUNITY EMPLOYER AND EDUCATOR</a:t>
            </a:r>
          </a:p>
        </p:txBody>
      </p:sp>
    </p:spTree>
    <p:extLst>
      <p:ext uri="{BB962C8B-B14F-4D97-AF65-F5344CB8AC3E}">
        <p14:creationId xmlns:p14="http://schemas.microsoft.com/office/powerpoint/2010/main" val="1202966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spTree>
    <p:extLst>
      <p:ext uri="{BB962C8B-B14F-4D97-AF65-F5344CB8AC3E}">
        <p14:creationId xmlns:p14="http://schemas.microsoft.com/office/powerpoint/2010/main" val="365039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324980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8382000" y="6520935"/>
            <a:ext cx="457200" cy="161583"/>
          </a:xfrm>
          <a:prstGeom prst="rect">
            <a:avLst/>
          </a:prstGeom>
          <a:noFill/>
        </p:spPr>
        <p:txBody>
          <a:bodyPr wrap="square" rtlCol="0">
            <a:spAutoFit/>
          </a:bodyPr>
          <a:lstStyle/>
          <a:p>
            <a:pPr algn="ctr"/>
            <a:fld id="{BB705689-6DE3-4ABD-A330-F43849DB3358}" type="slidenum">
              <a:rPr lang="en-US" sz="450" b="1" smtClean="0">
                <a:solidFill>
                  <a:srgbClr val="003C66"/>
                </a:solidFill>
              </a:rPr>
              <a:pPr algn="ctr"/>
              <a:t>‹#›</a:t>
            </a:fld>
            <a:endParaRPr lang="en-US" sz="525" b="1">
              <a:solidFill>
                <a:srgbClr val="003C66"/>
              </a:solidFill>
            </a:endParaRPr>
          </a:p>
        </p:txBody>
      </p:sp>
      <p:pic>
        <p:nvPicPr>
          <p:cNvPr id="8" name="Picture 7"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4"/>
            <a:ext cx="1188720" cy="402335"/>
          </a:xfrm>
          <a:prstGeom prst="rect">
            <a:avLst/>
          </a:prstGeom>
        </p:spPr>
      </p:pic>
      <p:grpSp>
        <p:nvGrpSpPr>
          <p:cNvPr id="14" name="Group 13" title="Blue and green decorative border"/>
          <p:cNvGrpSpPr/>
          <p:nvPr userDrawn="1"/>
        </p:nvGrpSpPr>
        <p:grpSpPr>
          <a:xfrm>
            <a:off x="0" y="-76200"/>
            <a:ext cx="304800" cy="6934200"/>
            <a:chOff x="0" y="-76200"/>
            <a:chExt cx="304800" cy="6934200"/>
          </a:xfrm>
        </p:grpSpPr>
        <p:sp>
          <p:nvSpPr>
            <p:cNvPr id="15" name="Rectangle 14"/>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6" name="Straight Connector 15"/>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5055323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Tree>
    <p:extLst>
      <p:ext uri="{BB962C8B-B14F-4D97-AF65-F5344CB8AC3E}">
        <p14:creationId xmlns:p14="http://schemas.microsoft.com/office/powerpoint/2010/main" val="19723659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spTree>
    <p:extLst>
      <p:ext uri="{BB962C8B-B14F-4D97-AF65-F5344CB8AC3E}">
        <p14:creationId xmlns:p14="http://schemas.microsoft.com/office/powerpoint/2010/main" val="36742207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000"/>
            <a:ext cx="9144000" cy="108065"/>
          </a:xfrm>
          <a:prstGeom prst="rect">
            <a:avLst/>
          </a:prstGeom>
        </p:spPr>
      </p:pic>
      <p:sp>
        <p:nvSpPr>
          <p:cNvPr id="8" name="Text Placeholder 7"/>
          <p:cNvSpPr>
            <a:spLocks noGrp="1"/>
          </p:cNvSpPr>
          <p:nvPr>
            <p:ph type="body" sz="quarter" idx="10" hasCustomPrompt="1"/>
          </p:nvPr>
        </p:nvSpPr>
        <p:spPr>
          <a:xfrm>
            <a:off x="5410200" y="2362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2743200"/>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124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4343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0" y="0"/>
            <a:ext cx="9144000" cy="2286000"/>
          </a:xfrm>
          <a:prstGeom prst="rect">
            <a:avLst/>
          </a:prstGeom>
        </p:spPr>
      </p:pic>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8295" y="0"/>
            <a:ext cx="1331976" cy="2356104"/>
          </a:xfrm>
          <a:prstGeom prst="rect">
            <a:avLst/>
          </a:prstGeom>
        </p:spPr>
      </p:pic>
    </p:spTree>
    <p:extLst>
      <p:ext uri="{BB962C8B-B14F-4D97-AF65-F5344CB8AC3E}">
        <p14:creationId xmlns:p14="http://schemas.microsoft.com/office/powerpoint/2010/main" val="2531406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71800"/>
            <a:ext cx="64008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972" y="304800"/>
            <a:ext cx="3504776" cy="1981200"/>
          </a:xfrm>
          <a:prstGeom prst="rect">
            <a:avLst/>
          </a:prstGeom>
        </p:spPr>
      </p:pic>
    </p:spTree>
    <p:extLst>
      <p:ext uri="{BB962C8B-B14F-4D97-AF65-F5344CB8AC3E}">
        <p14:creationId xmlns:p14="http://schemas.microsoft.com/office/powerpoint/2010/main" val="2150143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000"/>
            <a:ext cx="9144000" cy="108065"/>
          </a:xfrm>
          <a:prstGeom prst="rect">
            <a:avLst/>
          </a:prstGeom>
        </p:spPr>
      </p:pic>
      <p:sp>
        <p:nvSpPr>
          <p:cNvPr id="8" name="Text Placeholder 7"/>
          <p:cNvSpPr>
            <a:spLocks noGrp="1"/>
          </p:cNvSpPr>
          <p:nvPr>
            <p:ph type="body" sz="quarter" idx="10" hasCustomPrompt="1"/>
          </p:nvPr>
        </p:nvSpPr>
        <p:spPr>
          <a:xfrm>
            <a:off x="5410200" y="2362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2743200"/>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124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4343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0" y="0"/>
            <a:ext cx="9144000" cy="2286000"/>
          </a:xfrm>
          <a:prstGeom prst="rect">
            <a:avLst/>
          </a:prstGeom>
        </p:spPr>
      </p:pic>
      <p:sp>
        <p:nvSpPr>
          <p:cNvPr id="11" name="Text Placeholder 4"/>
          <p:cNvSpPr>
            <a:spLocks noGrp="1"/>
          </p:cNvSpPr>
          <p:nvPr>
            <p:ph type="body" sz="quarter" idx="14" hasCustomPrompt="1"/>
          </p:nvPr>
        </p:nvSpPr>
        <p:spPr>
          <a:xfrm>
            <a:off x="990600" y="4953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8295" y="0"/>
            <a:ext cx="1331976" cy="2356104"/>
          </a:xfrm>
          <a:prstGeom prst="rect">
            <a:avLst/>
          </a:prstGeom>
        </p:spPr>
      </p:pic>
    </p:spTree>
    <p:extLst>
      <p:ext uri="{BB962C8B-B14F-4D97-AF65-F5344CB8AC3E}">
        <p14:creationId xmlns:p14="http://schemas.microsoft.com/office/powerpoint/2010/main" val="2285957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5247095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71800"/>
            <a:ext cx="6400800" cy="1447800"/>
          </a:xfrm>
        </p:spPr>
        <p:txBody>
          <a:bodyPr anchor="t"/>
          <a:lstStyle>
            <a:lvl1pPr algn="l">
              <a:defRPr sz="3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971" y="304800"/>
            <a:ext cx="3504776" cy="1981200"/>
          </a:xfrm>
          <a:prstGeom prst="rect">
            <a:avLst/>
          </a:prstGeom>
        </p:spPr>
      </p:pic>
    </p:spTree>
    <p:extLst>
      <p:ext uri="{BB962C8B-B14F-4D97-AF65-F5344CB8AC3E}">
        <p14:creationId xmlns:p14="http://schemas.microsoft.com/office/powerpoint/2010/main" val="18799258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4500" b="1" cap="all" baseline="0">
                <a:solidFill>
                  <a:srgbClr val="0C2340"/>
                </a:solidFill>
              </a:defRPr>
            </a:lvl1pPr>
          </a:lstStyle>
          <a:p>
            <a:r>
              <a:rPr lang="en-US"/>
              <a:t>Click to edit DATA POINT</a:t>
            </a:r>
          </a:p>
        </p:txBody>
      </p:sp>
      <p:sp>
        <p:nvSpPr>
          <p:cNvPr id="3"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1800" b="1">
                <a:solidFill>
                  <a:srgbClr val="ACA39A"/>
                </a:solidFill>
              </a:defRPr>
            </a:lvl1pPr>
          </a:lstStyle>
          <a:p>
            <a:pPr lvl="0"/>
            <a:r>
              <a:rPr lang="en-US"/>
              <a:t>click to edit descriptor text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17591843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2700" b="0" baseline="0">
                <a:solidFill>
                  <a:srgbClr val="009F4D"/>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sp>
        <p:nvSpPr>
          <p:cNvPr id="5"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9294856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rgbClr val="0C2340"/>
                </a:solidFill>
              </a:defRPr>
            </a:lvl1pPr>
            <a:lvl2pPr>
              <a:buClr>
                <a:srgbClr val="009F4D"/>
              </a:buClr>
              <a:defRPr sz="1800">
                <a:solidFill>
                  <a:srgbClr val="0C2340"/>
                </a:solidFill>
              </a:defRPr>
            </a:lvl2pPr>
            <a:lvl3pPr>
              <a:buClr>
                <a:srgbClr val="009F4D"/>
              </a:buClr>
              <a:defRPr sz="1650">
                <a:solidFill>
                  <a:srgbClr val="0C2340"/>
                </a:solidFill>
              </a:defRPr>
            </a:lvl3pPr>
            <a:lvl4pPr>
              <a:buClr>
                <a:srgbClr val="009F4D"/>
              </a:buClr>
              <a:defRPr>
                <a:solidFill>
                  <a:srgbClr val="0C2340"/>
                </a:solidFill>
              </a:defRPr>
            </a:lvl4pPr>
            <a:lvl5pPr marL="1543050" indent="-17145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6840568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8"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1500" baseline="0"/>
            </a:lvl1pPr>
          </a:lstStyle>
          <a:p>
            <a:pPr lvl="0"/>
            <a:r>
              <a:rPr lang="en-US"/>
              <a:t>Click to edit single column copy layout text</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1709131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9"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100" b="1">
                <a:solidFill>
                  <a:srgbClr val="ACA39A"/>
                </a:solidFill>
              </a:defRPr>
            </a:lvl1pPr>
          </a:lstStyle>
          <a:p>
            <a:pPr lvl="0"/>
            <a:r>
              <a:rPr lang="en-US"/>
              <a:t>Click to edit descriptor caption</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0138931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05200" y="2206627"/>
            <a:ext cx="1981200"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0" name="Text Placeholder 2"/>
          <p:cNvSpPr>
            <a:spLocks noGrp="1"/>
          </p:cNvSpPr>
          <p:nvPr>
            <p:ph type="body" idx="15"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5063896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hree Points Page">
    <p:spTree>
      <p:nvGrpSpPr>
        <p:cNvPr id="1" name=""/>
        <p:cNvGrpSpPr/>
        <p:nvPr/>
      </p:nvGrpSpPr>
      <p:grpSpPr>
        <a:xfrm>
          <a:off x="0" y="0"/>
          <a:ext cx="0" cy="0"/>
          <a:chOff x="0" y="0"/>
          <a:chExt cx="0" cy="0"/>
        </a:xfrm>
      </p:grpSpPr>
      <p:sp>
        <p:nvSpPr>
          <p:cNvPr id="5" name="Oval 4"/>
          <p:cNvSpPr/>
          <p:nvPr userDrawn="1"/>
        </p:nvSpPr>
        <p:spPr>
          <a:xfrm>
            <a:off x="533400" y="16764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Oval 5"/>
          <p:cNvSpPr/>
          <p:nvPr userDrawn="1"/>
        </p:nvSpPr>
        <p:spPr>
          <a:xfrm>
            <a:off x="34290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Oval 6"/>
          <p:cNvSpPr/>
          <p:nvPr userDrawn="1"/>
        </p:nvSpPr>
        <p:spPr>
          <a:xfrm>
            <a:off x="64008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ext Placeholder 2"/>
          <p:cNvSpPr>
            <a:spLocks noGrp="1"/>
          </p:cNvSpPr>
          <p:nvPr>
            <p:ph type="body" idx="15"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303686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6000" b="1" cap="all" baseline="0">
                <a:solidFill>
                  <a:srgbClr val="0C2340"/>
                </a:solidFill>
              </a:defRPr>
            </a:lvl1pPr>
          </a:lstStyle>
          <a:p>
            <a:r>
              <a:rPr lang="en-US"/>
              <a:t>Click to edit DATA POINT</a:t>
            </a:r>
          </a:p>
        </p:txBody>
      </p:sp>
      <p:sp>
        <p:nvSpPr>
          <p:cNvPr id="3"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rgbClr val="ACA39A"/>
                </a:solidFill>
              </a:defRPr>
            </a:lvl1pPr>
          </a:lstStyle>
          <a:p>
            <a:pPr lvl="0"/>
            <a:r>
              <a:rPr lang="en-US"/>
              <a:t>click to edit descriptor text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22166993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6592190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2"/>
            <a:ext cx="4038600" cy="4525963"/>
          </a:xfrm>
        </p:spPr>
        <p:txBody>
          <a:bodyPr/>
          <a:lstStyle>
            <a:lvl1pPr>
              <a:defRPr sz="2100">
                <a:solidFill>
                  <a:srgbClr val="0C2340"/>
                </a:solidFill>
              </a:defRPr>
            </a:lvl1pPr>
            <a:lvl2pPr>
              <a:defRPr sz="1800">
                <a:solidFill>
                  <a:srgbClr val="0C2340"/>
                </a:solidFill>
              </a:defRPr>
            </a:lvl2pPr>
            <a:lvl3pPr>
              <a:defRPr sz="1500">
                <a:solidFill>
                  <a:srgbClr val="0C2340"/>
                </a:solidFill>
              </a:defRPr>
            </a:lvl3pPr>
            <a:lvl4pPr>
              <a:defRPr sz="1350">
                <a:solidFill>
                  <a:srgbClr val="0C2340"/>
                </a:solidFill>
              </a:defRPr>
            </a:lvl4pPr>
            <a:lvl5pPr>
              <a:defRPr sz="1350">
                <a:solidFill>
                  <a:srgbClr val="0C2340"/>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solidFill>
                  <a:srgbClr val="0C2340"/>
                </a:solidFill>
              </a:defRPr>
            </a:lvl1pPr>
            <a:lvl2pPr>
              <a:defRPr sz="1800">
                <a:solidFill>
                  <a:srgbClr val="0C2340"/>
                </a:solidFill>
              </a:defRPr>
            </a:lvl2pPr>
            <a:lvl3pPr>
              <a:defRPr sz="1500">
                <a:solidFill>
                  <a:srgbClr val="0C2340"/>
                </a:solidFill>
              </a:defRPr>
            </a:lvl3pPr>
            <a:lvl4pPr>
              <a:defRPr sz="1350">
                <a:solidFill>
                  <a:srgbClr val="0C2340"/>
                </a:solidFill>
              </a:defRPr>
            </a:lvl4pPr>
            <a:lvl5pPr>
              <a:defRPr sz="1350">
                <a:solidFill>
                  <a:srgbClr val="0C2340"/>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0234118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1800" b="1">
                <a:solidFill>
                  <a:srgbClr val="009F4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solidFill>
                  <a:srgbClr val="009F4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3263267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cxnSp>
        <p:nvCxnSpPr>
          <p:cNvPr id="6" name="Straight Connector 5"/>
          <p:cNvCxnSpPr/>
          <p:nvPr userDrawn="1"/>
        </p:nvCxnSpPr>
        <p:spPr>
          <a:xfrm>
            <a:off x="4416795" y="5791200"/>
            <a:ext cx="38380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1905000" y="2505671"/>
            <a:ext cx="5334000" cy="715581"/>
          </a:xfrm>
          <a:prstGeom prst="rect">
            <a:avLst/>
          </a:prstGeom>
          <a:noFill/>
        </p:spPr>
        <p:txBody>
          <a:bodyPr wrap="square" rtlCol="0">
            <a:spAutoFit/>
          </a:bodyPr>
          <a:lstStyle/>
          <a:p>
            <a:pPr marL="0" lvl="0" indent="0" algn="ctr" defTabSz="685800" rtl="0" eaLnBrk="1" latinLnBrk="0" hangingPunct="1">
              <a:spcBef>
                <a:spcPct val="20000"/>
              </a:spcBef>
              <a:buClr>
                <a:srgbClr val="009F4D"/>
              </a:buClr>
              <a:buFont typeface="Arial" panose="020B0604020202020204" pitchFamily="34" charset="0"/>
              <a:buNone/>
            </a:pPr>
            <a:r>
              <a:rPr lang="en-US" sz="4050" b="1" kern="1200" baseline="0">
                <a:solidFill>
                  <a:srgbClr val="0C2340"/>
                </a:solidFill>
                <a:latin typeface="+mn-lt"/>
                <a:ea typeface="+mn-ea"/>
                <a:cs typeface="+mn-cs"/>
              </a:rPr>
              <a:t>THANK YOU</a:t>
            </a:r>
          </a:p>
        </p:txBody>
      </p:sp>
      <p:sp>
        <p:nvSpPr>
          <p:cNvPr id="8" name="TextBox 7"/>
          <p:cNvSpPr txBox="1"/>
          <p:nvPr userDrawn="1"/>
        </p:nvSpPr>
        <p:spPr>
          <a:xfrm>
            <a:off x="2523460" y="3429000"/>
            <a:ext cx="4182140" cy="1477328"/>
          </a:xfrm>
          <a:prstGeom prst="rect">
            <a:avLst/>
          </a:prstGeom>
          <a:noFill/>
        </p:spPr>
        <p:txBody>
          <a:bodyPr wrap="square" rtlCol="0">
            <a:spAutoFit/>
          </a:bodyPr>
          <a:lstStyle/>
          <a:p>
            <a:pPr lvl="0" algn="ctr"/>
            <a:r>
              <a:rPr lang="en-US" sz="1800" b="1">
                <a:solidFill>
                  <a:srgbClr val="ACA39A"/>
                </a:solidFill>
              </a:rPr>
              <a:t>30 East 7th Street</a:t>
            </a:r>
          </a:p>
          <a:p>
            <a:pPr lvl="0" algn="ctr"/>
            <a:r>
              <a:rPr lang="en-US" sz="1800" b="1">
                <a:solidFill>
                  <a:srgbClr val="ACA39A"/>
                </a:solidFill>
              </a:rPr>
              <a:t>St. Paul, MN  55101</a:t>
            </a:r>
          </a:p>
          <a:p>
            <a:pPr lvl="0" algn="ctr"/>
            <a:endParaRPr lang="en-US" sz="1800" b="1">
              <a:solidFill>
                <a:srgbClr val="ACA39A"/>
              </a:solidFill>
            </a:endParaRPr>
          </a:p>
          <a:p>
            <a:pPr lvl="0" algn="ctr"/>
            <a:r>
              <a:rPr lang="en-US" sz="1800" b="1">
                <a:solidFill>
                  <a:srgbClr val="ACA39A"/>
                </a:solidFill>
              </a:rPr>
              <a:t>651-201-1800</a:t>
            </a:r>
          </a:p>
          <a:p>
            <a:pPr lvl="0" algn="ctr"/>
            <a:r>
              <a:rPr lang="en-US" sz="1800" b="1">
                <a:solidFill>
                  <a:srgbClr val="ACA39A"/>
                </a:solidFill>
              </a:rPr>
              <a:t>888-667-2848</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8401" y="533400"/>
            <a:ext cx="4308929" cy="1447800"/>
          </a:xfrm>
          <a:prstGeom prst="rect">
            <a:avLst/>
          </a:prstGeom>
        </p:spPr>
      </p:pic>
      <p:sp>
        <p:nvSpPr>
          <p:cNvPr id="14" name="TextBox 13"/>
          <p:cNvSpPr txBox="1"/>
          <p:nvPr userDrawn="1"/>
        </p:nvSpPr>
        <p:spPr>
          <a:xfrm>
            <a:off x="1905000" y="6200002"/>
            <a:ext cx="5334000" cy="230832"/>
          </a:xfrm>
          <a:prstGeom prst="rect">
            <a:avLst/>
          </a:prstGeom>
          <a:noFill/>
        </p:spPr>
        <p:txBody>
          <a:bodyPr wrap="square" rtlCol="0">
            <a:spAutoFit/>
          </a:bodyPr>
          <a:lstStyle/>
          <a:p>
            <a:pPr lvl="0" algn="ctr"/>
            <a:r>
              <a:rPr lang="en-US" sz="900"/>
              <a:t>MINNESOTA STATE IS AN EQUAL OPPORTUNITY EMPLOYER AND EDUCATOR</a:t>
            </a:r>
          </a:p>
        </p:txBody>
      </p:sp>
    </p:spTree>
    <p:extLst>
      <p:ext uri="{BB962C8B-B14F-4D97-AF65-F5344CB8AC3E}">
        <p14:creationId xmlns:p14="http://schemas.microsoft.com/office/powerpoint/2010/main" val="28470183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chemeClr val="tx2"/>
                </a:solidFill>
              </a:defRPr>
            </a:lvl1pPr>
            <a:lvl2pPr>
              <a:buClr>
                <a:srgbClr val="009F4D"/>
              </a:buClr>
              <a:defRPr sz="1800">
                <a:solidFill>
                  <a:schemeClr val="tx2"/>
                </a:solidFill>
              </a:defRPr>
            </a:lvl2pPr>
            <a:lvl3pPr>
              <a:buClr>
                <a:srgbClr val="009F4D"/>
              </a:buClr>
              <a:defRPr sz="1650">
                <a:solidFill>
                  <a:schemeClr val="tx2"/>
                </a:solidFill>
              </a:defRPr>
            </a:lvl3pPr>
            <a:lvl4pPr>
              <a:buClr>
                <a:srgbClr val="009F4D"/>
              </a:buClr>
              <a:defRPr>
                <a:solidFill>
                  <a:schemeClr val="tx2"/>
                </a:solidFill>
              </a:defRPr>
            </a:lvl4pPr>
            <a:lvl5pPr marL="1543050" indent="-17145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78461405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9"/>
            <a:ext cx="7886700" cy="1325563"/>
          </a:xfrm>
        </p:spPr>
        <p:txBody>
          <a:bodyPr/>
          <a:lstStyle>
            <a:lvl1pPr>
              <a:defRPr b="1"/>
            </a:lvl1pPr>
          </a:lstStyle>
          <a:p>
            <a:r>
              <a:rPr lang="en-US"/>
              <a:t>Click to edit Master title style</a:t>
            </a:r>
          </a:p>
        </p:txBody>
      </p:sp>
      <p:sp>
        <p:nvSpPr>
          <p:cNvPr id="3" name="Text Placeholder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30239"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Box 9"/>
          <p:cNvSpPr txBox="1"/>
          <p:nvPr userDrawn="1"/>
        </p:nvSpPr>
        <p:spPr>
          <a:xfrm>
            <a:off x="8382000" y="6520935"/>
            <a:ext cx="457200" cy="161583"/>
          </a:xfrm>
          <a:prstGeom prst="rect">
            <a:avLst/>
          </a:prstGeom>
          <a:noFill/>
        </p:spPr>
        <p:txBody>
          <a:bodyPr wrap="square" rtlCol="0">
            <a:spAutoFit/>
          </a:bodyPr>
          <a:lstStyle/>
          <a:p>
            <a:pPr algn="ctr"/>
            <a:fld id="{BB705689-6DE3-4ABD-A330-F43849DB3358}" type="slidenum">
              <a:rPr lang="en-US" sz="450" b="1" smtClean="0">
                <a:solidFill>
                  <a:srgbClr val="003C66"/>
                </a:solidFill>
              </a:rPr>
              <a:pPr algn="ctr"/>
              <a:t>‹#›</a:t>
            </a:fld>
            <a:endParaRPr lang="en-US" sz="525" b="1">
              <a:solidFill>
                <a:srgbClr val="003C66"/>
              </a:solidFill>
            </a:endParaRPr>
          </a:p>
        </p:txBody>
      </p:sp>
      <p:pic>
        <p:nvPicPr>
          <p:cNvPr id="11" name="Picture 10"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4"/>
            <a:ext cx="1188720" cy="402335"/>
          </a:xfrm>
          <a:prstGeom prst="rect">
            <a:avLst/>
          </a:prstGeom>
        </p:spPr>
      </p:pic>
      <p:grpSp>
        <p:nvGrpSpPr>
          <p:cNvPr id="9" name="Group 8" title="Blue and green decorative border"/>
          <p:cNvGrpSpPr/>
          <p:nvPr userDrawn="1"/>
        </p:nvGrpSpPr>
        <p:grpSpPr>
          <a:xfrm>
            <a:off x="0" y="-76200"/>
            <a:ext cx="304800" cy="6934200"/>
            <a:chOff x="0" y="-76200"/>
            <a:chExt cx="304800" cy="6934200"/>
          </a:xfrm>
        </p:grpSpPr>
        <p:sp>
          <p:nvSpPr>
            <p:cNvPr id="12" name="Rectangle 11"/>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3" name="Straight Connector 12"/>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565986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F780A3-8C0C-4F21-AD78-0DBE366A5FC8}"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77828-9959-41D3-9E74-797D0B282C81}" type="slidenum">
              <a:rPr lang="en-US" smtClean="0"/>
              <a:t>‹#›</a:t>
            </a:fld>
            <a:endParaRPr lang="en-US"/>
          </a:p>
        </p:txBody>
      </p:sp>
    </p:spTree>
    <p:extLst>
      <p:ext uri="{BB962C8B-B14F-4D97-AF65-F5344CB8AC3E}">
        <p14:creationId xmlns:p14="http://schemas.microsoft.com/office/powerpoint/2010/main" val="124741811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2"/>
            <a:ext cx="40386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8"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12246760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_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2700" b="0" baseline="0">
                <a:solidFill>
                  <a:schemeClr val="bg2"/>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393701207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1500" baseline="0">
                <a:solidFill>
                  <a:schemeClr val="tx2"/>
                </a:solidFill>
              </a:defRPr>
            </a:lvl1pPr>
          </a:lstStyle>
          <a:p>
            <a:pPr lvl="0"/>
            <a:r>
              <a:rPr lang="en-US"/>
              <a:t>Click to edit single column copy layout text</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800720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rgbClr val="009F4D"/>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sp>
        <p:nvSpPr>
          <p:cNvPr id="5"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428799475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6"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3302611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370353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lvl1pPr>
          </a:lstStyle>
          <a:p>
            <a:pPr lvl="0"/>
            <a:r>
              <a:rPr lang="en-US"/>
              <a:t>Click to edit single column copy layout text</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04290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9"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rgbClr val="ACA39A"/>
                </a:solidFill>
              </a:defRPr>
            </a:lvl1pPr>
          </a:lstStyle>
          <a:p>
            <a:pPr lvl="0"/>
            <a:r>
              <a:rPr lang="en-US"/>
              <a:t>Click to edit descriptor caption</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80622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0" name="Text Placeholder 2"/>
          <p:cNvSpPr>
            <a:spLocks noGrp="1"/>
          </p:cNvSpPr>
          <p:nvPr>
            <p:ph type="body" idx="15"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933076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Points Page">
    <p:spTree>
      <p:nvGrpSpPr>
        <p:cNvPr id="1" name=""/>
        <p:cNvGrpSpPr/>
        <p:nvPr/>
      </p:nvGrpSpPr>
      <p:grpSpPr>
        <a:xfrm>
          <a:off x="0" y="0"/>
          <a:ext cx="0" cy="0"/>
          <a:chOff x="0" y="0"/>
          <a:chExt cx="0" cy="0"/>
        </a:xfrm>
      </p:grpSpPr>
      <p:sp>
        <p:nvSpPr>
          <p:cNvPr id="5" name="Oval 4"/>
          <p:cNvSpPr/>
          <p:nvPr userDrawn="1"/>
        </p:nvSpPr>
        <p:spPr>
          <a:xfrm>
            <a:off x="533400" y="16764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userDrawn="1"/>
        </p:nvSpPr>
        <p:spPr>
          <a:xfrm>
            <a:off x="34290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userDrawn="1"/>
        </p:nvSpPr>
        <p:spPr>
          <a:xfrm>
            <a:off x="64008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2"/>
          <p:cNvSpPr>
            <a:spLocks noGrp="1"/>
          </p:cNvSpPr>
          <p:nvPr>
            <p:ph type="body" idx="15"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809040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theme" Target="../theme/theme2.xml"/><Relationship Id="rId4"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slideLayout" Target="../slideLayouts/slideLayout38.xml"/><Relationship Id="rId3" Type="http://schemas.openxmlformats.org/officeDocument/2006/relationships/slideLayout" Target="../slideLayouts/slideLayout23.xml"/><Relationship Id="rId21" Type="http://schemas.openxmlformats.org/officeDocument/2006/relationships/theme" Target="../theme/theme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20" Type="http://schemas.openxmlformats.org/officeDocument/2006/relationships/slideLayout" Target="../slideLayouts/slideLayout40.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10" Type="http://schemas.openxmlformats.org/officeDocument/2006/relationships/slideLayout" Target="../slideLayouts/slideLayout30.xml"/><Relationship Id="rId19" Type="http://schemas.openxmlformats.org/officeDocument/2006/relationships/slideLayout" Target="../slideLayouts/slideLayout39.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rgbClr val="0C2340"/>
                </a:solidFill>
              </a:rPr>
              <a:t>‹#›</a:t>
            </a:fld>
            <a:endParaRPr lang="en-US" sz="1400">
              <a:solidFill>
                <a:srgbClr val="0C2340"/>
              </a:solidFill>
            </a:endParaRPr>
          </a:p>
        </p:txBody>
      </p:sp>
    </p:spTree>
    <p:extLst>
      <p:ext uri="{BB962C8B-B14F-4D97-AF65-F5344CB8AC3E}">
        <p14:creationId xmlns:p14="http://schemas.microsoft.com/office/powerpoint/2010/main" val="3650050343"/>
      </p:ext>
    </p:extLst>
  </p:cSld>
  <p:clrMap bg1="lt1" tx1="dk1" bg2="lt2" tx2="dk2" accent1="accent1" accent2="accent2" accent3="accent3" accent4="accent4" accent5="accent5" accent6="accent6" hlink="hlink" folHlink="folHlink"/>
  <p:sldLayoutIdLst>
    <p:sldLayoutId id="2147483671" r:id="rId1"/>
    <p:sldLayoutId id="2147483658" r:id="rId2"/>
    <p:sldLayoutId id="2147483661" r:id="rId3"/>
    <p:sldLayoutId id="2147483662" r:id="rId4"/>
    <p:sldLayoutId id="2147483650" r:id="rId5"/>
    <p:sldLayoutId id="2147483657" r:id="rId6"/>
    <p:sldLayoutId id="2147483664" r:id="rId7"/>
    <p:sldLayoutId id="2147483665" r:id="rId8"/>
    <p:sldLayoutId id="2147483666" r:id="rId9"/>
    <p:sldLayoutId id="2147483655" r:id="rId10"/>
    <p:sldLayoutId id="2147483652" r:id="rId11"/>
    <p:sldLayoutId id="2147483653" r:id="rId12"/>
    <p:sldLayoutId id="2147483660" r:id="rId13"/>
    <p:sldLayoutId id="2147483677" r:id="rId14"/>
    <p:sldLayoutId id="2147483680" r:id="rId15"/>
    <p:sldLayoutId id="2147483702" r:id="rId16"/>
  </p:sldLayoutIdLst>
  <p:hf sldNum="0" hdr="0" ftr="0" dt="0"/>
  <p:txStyles>
    <p:titleStyle>
      <a:lvl1pPr algn="ctr" defTabSz="914400" rtl="0" eaLnBrk="1" latinLnBrk="0" hangingPunct="1">
        <a:spcBef>
          <a:spcPct val="0"/>
        </a:spcBef>
        <a:buNone/>
        <a:defRPr sz="4400" b="1" kern="1200">
          <a:solidFill>
            <a:srgbClr val="0C2340"/>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23206655"/>
      </p:ext>
    </p:extLst>
  </p:cSld>
  <p:clrMap bg1="lt1" tx1="dk1" bg2="lt2" tx2="dk2" accent1="accent1" accent2="accent2" accent3="accent3" accent4="accent4" accent5="accent5" accent6="accent6" hlink="hlink" folHlink="folHlink"/>
  <p:sldLayoutIdLst>
    <p:sldLayoutId id="2147483649" r:id="rId1"/>
    <p:sldLayoutId id="2147483672" r:id="rId2"/>
    <p:sldLayoutId id="2147483675" r:id="rId3"/>
    <p:sldLayoutId id="2147483676" r:id="rId4"/>
  </p:sldLayoutIdLst>
  <p:hf sldNum="0"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457200" y="6400801"/>
            <a:ext cx="1981200" cy="253916"/>
          </a:xfrm>
          <a:prstGeom prst="rect">
            <a:avLst/>
          </a:prstGeom>
          <a:noFill/>
        </p:spPr>
        <p:txBody>
          <a:bodyPr wrap="square" rtlCol="0">
            <a:spAutoFit/>
          </a:bodyPr>
          <a:lstStyle/>
          <a:p>
            <a:fld id="{BB705689-6DE3-4ABD-A330-F43849DB3358}" type="slidenum">
              <a:rPr lang="en-US" sz="1050" smtClean="0">
                <a:solidFill>
                  <a:srgbClr val="0C2340"/>
                </a:solidFill>
              </a:rPr>
              <a:t>‹#›</a:t>
            </a:fld>
            <a:endParaRPr lang="en-US" sz="1050">
              <a:solidFill>
                <a:srgbClr val="0C2340"/>
              </a:solidFill>
            </a:endParaRPr>
          </a:p>
        </p:txBody>
      </p:sp>
    </p:spTree>
    <p:extLst>
      <p:ext uri="{BB962C8B-B14F-4D97-AF65-F5344CB8AC3E}">
        <p14:creationId xmlns:p14="http://schemas.microsoft.com/office/powerpoint/2010/main" val="1338709935"/>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98" r:id="rId17"/>
    <p:sldLayoutId id="2147483699" r:id="rId18"/>
    <p:sldLayoutId id="2147483700" r:id="rId19"/>
    <p:sldLayoutId id="2147483701" r:id="rId20"/>
  </p:sldLayoutIdLst>
  <p:txStyles>
    <p:titleStyle>
      <a:lvl1pPr algn="ctr" defTabSz="685800" rtl="0" eaLnBrk="1" latinLnBrk="0" hangingPunct="1">
        <a:spcBef>
          <a:spcPct val="0"/>
        </a:spcBef>
        <a:buNone/>
        <a:defRPr sz="3300" b="1" kern="1200">
          <a:solidFill>
            <a:srgbClr val="0C2340"/>
          </a:solidFill>
          <a:latin typeface="+mj-lt"/>
          <a:ea typeface="+mj-ea"/>
          <a:cs typeface="+mj-cs"/>
        </a:defRPr>
      </a:lvl1pPr>
    </p:titleStyle>
    <p:bodyStyle>
      <a:lvl1pPr marL="257175" indent="-257175" algn="l" defTabSz="6858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1pPr>
      <a:lvl2pPr marL="557213" indent="-214313" algn="l" defTabSz="685800" rtl="0" eaLnBrk="1" latinLnBrk="0" hangingPunct="1">
        <a:spcBef>
          <a:spcPct val="20000"/>
        </a:spcBef>
        <a:buClr>
          <a:srgbClr val="009F4D"/>
        </a:buClr>
        <a:buFont typeface="Arial" panose="020B0604020202020204" pitchFamily="34" charset="0"/>
        <a:buChar char="–"/>
        <a:defRPr sz="2100" kern="1200">
          <a:solidFill>
            <a:srgbClr val="0C2340"/>
          </a:solidFill>
          <a:latin typeface="+mn-lt"/>
          <a:ea typeface="+mn-ea"/>
          <a:cs typeface="+mn-cs"/>
        </a:defRPr>
      </a:lvl2pPr>
      <a:lvl3pPr marL="857250" indent="-171450" algn="l" defTabSz="685800" rtl="0" eaLnBrk="1" latinLnBrk="0" hangingPunct="1">
        <a:spcBef>
          <a:spcPct val="20000"/>
        </a:spcBef>
        <a:buClr>
          <a:srgbClr val="009F4D"/>
        </a:buClr>
        <a:buFont typeface="Arial" panose="020B0604020202020204" pitchFamily="34" charset="0"/>
        <a:buChar char="•"/>
        <a:defRPr sz="1800" kern="1200">
          <a:solidFill>
            <a:srgbClr val="0C2340"/>
          </a:solidFill>
          <a:latin typeface="+mn-lt"/>
          <a:ea typeface="+mn-ea"/>
          <a:cs typeface="+mn-cs"/>
        </a:defRPr>
      </a:lvl3pPr>
      <a:lvl4pPr marL="1200150" indent="-171450" algn="l" defTabSz="685800" rtl="0" eaLnBrk="1" latinLnBrk="0" hangingPunct="1">
        <a:spcBef>
          <a:spcPct val="20000"/>
        </a:spcBef>
        <a:buClr>
          <a:srgbClr val="009F4D"/>
        </a:buClr>
        <a:buFont typeface="Arial" panose="020B0604020202020204" pitchFamily="34" charset="0"/>
        <a:buChar char="–"/>
        <a:defRPr sz="1500" kern="1200">
          <a:solidFill>
            <a:srgbClr val="0C2340"/>
          </a:solidFill>
          <a:latin typeface="+mn-lt"/>
          <a:ea typeface="+mn-ea"/>
          <a:cs typeface="+mn-cs"/>
        </a:defRPr>
      </a:lvl4pPr>
      <a:lvl5pPr marL="1543050" indent="-171450" algn="l" defTabSz="685800" rtl="0" eaLnBrk="1" latinLnBrk="0" hangingPunct="1">
        <a:spcBef>
          <a:spcPct val="20000"/>
        </a:spcBef>
        <a:buClr>
          <a:srgbClr val="009F4D"/>
        </a:buClr>
        <a:buFont typeface="Courier New" panose="02070309020205020404" pitchFamily="49" charset="0"/>
        <a:buChar char="o"/>
        <a:defRPr sz="1500" kern="1200">
          <a:solidFill>
            <a:srgbClr val="0C2340"/>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8.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1.xml.rels><?xml version="1.0" encoding="UTF-8" standalone="yes"?>
<Relationships xmlns="http://schemas.openxmlformats.org/package/2006/relationships"><Relationship Id="rId2" Type="http://schemas.openxmlformats.org/officeDocument/2006/relationships/hyperlink" Target="http://www.minnstate.edu/system/ogc/index.html" TargetMode="External"/><Relationship Id="rId1" Type="http://schemas.openxmlformats.org/officeDocument/2006/relationships/slideLayout" Target="../slideLayouts/slideLayout16.xml"/></Relationships>
</file>

<file path=ppt/slides/_rels/slide82.xml.rels><?xml version="1.0" encoding="UTF-8" standalone="yes"?>
<Relationships xmlns="http://schemas.openxmlformats.org/package/2006/relationships"><Relationship Id="rId3" Type="http://schemas.openxmlformats.org/officeDocument/2006/relationships/hyperlink" Target="http://www.minnstate.edu/system/ogc/" TargetMode="External"/><Relationship Id="rId2" Type="http://schemas.openxmlformats.org/officeDocument/2006/relationships/notesSlide" Target="../notesSlides/notesSlide62.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rgbClr val="0C2340"/>
                </a:solidFill>
                <a:effectLst/>
                <a:uLnTx/>
                <a:uFillTx/>
                <a:latin typeface="+mn-lt"/>
                <a:ea typeface="+mn-ea"/>
                <a:cs typeface="+mn-cs"/>
              </a:rPr>
              <a:t>1B.1 Investigator Training</a:t>
            </a:r>
          </a:p>
        </p:txBody>
      </p:sp>
      <p:sp>
        <p:nvSpPr>
          <p:cNvPr id="7" name="Text Placeholder 6"/>
          <p:cNvSpPr>
            <a:spLocks noGrp="1"/>
          </p:cNvSpPr>
          <p:nvPr>
            <p:ph type="body" sz="quarter" idx="10"/>
          </p:nvPr>
        </p:nvSpPr>
        <p:spPr>
          <a:xfrm>
            <a:off x="5410200" y="2879177"/>
            <a:ext cx="2667000" cy="457200"/>
          </a:xfrm>
        </p:spPr>
        <p:txBody>
          <a:bodyPr vert="horz" lIns="91440" tIns="45720" rIns="91440" bIns="45720" rtlCol="0" anchor="t">
            <a:normAutofit/>
          </a:bodyPr>
          <a:lstStyle/>
          <a:p>
            <a:r>
              <a:rPr lang="en-US">
                <a:ea typeface="Calibri"/>
                <a:cs typeface="Calibri"/>
              </a:rPr>
              <a:t>February 28, 2024</a:t>
            </a:r>
            <a:endParaRPr lang="en-US"/>
          </a:p>
        </p:txBody>
      </p:sp>
      <p:sp>
        <p:nvSpPr>
          <p:cNvPr id="6" name="Text Placeholder 5"/>
          <p:cNvSpPr>
            <a:spLocks noGrp="1"/>
          </p:cNvSpPr>
          <p:nvPr>
            <p:ph type="body" sz="quarter" idx="14"/>
          </p:nvPr>
        </p:nvSpPr>
        <p:spPr>
          <a:xfrm>
            <a:off x="990600" y="5256212"/>
            <a:ext cx="2819400" cy="381000"/>
          </a:xfrm>
        </p:spPr>
        <p:txBody>
          <a:bodyPr>
            <a:normAutofit/>
          </a:bodyPr>
          <a:lstStyle/>
          <a:p>
            <a:r>
              <a:rPr lang="en-US" sz="1600">
                <a:solidFill>
                  <a:srgbClr val="002060"/>
                </a:solidFill>
              </a:rPr>
              <a:t>Minnesota State</a:t>
            </a:r>
          </a:p>
        </p:txBody>
      </p:sp>
      <p:sp>
        <p:nvSpPr>
          <p:cNvPr id="3" name="Text Placeholder 2"/>
          <p:cNvSpPr>
            <a:spLocks noGrp="1"/>
          </p:cNvSpPr>
          <p:nvPr>
            <p:ph type="body" sz="quarter" idx="11"/>
          </p:nvPr>
        </p:nvSpPr>
        <p:spPr>
          <a:xfrm>
            <a:off x="3581400" y="3241676"/>
            <a:ext cx="4495800" cy="417512"/>
          </a:xfrm>
        </p:spPr>
        <p:txBody>
          <a:bodyPr/>
          <a:lstStyle/>
          <a:p>
            <a:r>
              <a:rPr lang="en-US"/>
              <a:t>Office of Equity &amp; Inclusion </a:t>
            </a:r>
          </a:p>
          <a:p>
            <a:endParaRPr lang="en-US"/>
          </a:p>
        </p:txBody>
      </p:sp>
      <p:sp>
        <p:nvSpPr>
          <p:cNvPr id="9" name="Text Placeholder 4">
            <a:extLst>
              <a:ext uri="{FF2B5EF4-FFF2-40B4-BE49-F238E27FC236}">
                <a16:creationId xmlns:a16="http://schemas.microsoft.com/office/drawing/2014/main" id="{B0E6B3A3-A3B0-4681-9D77-C5989A03C3D1}"/>
              </a:ext>
            </a:extLst>
          </p:cNvPr>
          <p:cNvSpPr txBox="1">
            <a:spLocks/>
          </p:cNvSpPr>
          <p:nvPr/>
        </p:nvSpPr>
        <p:spPr>
          <a:xfrm>
            <a:off x="921026" y="4605849"/>
            <a:ext cx="3062636" cy="533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200"/>
              <a:t>Desiree’ Clark, M.S. (She/Her)</a:t>
            </a:r>
          </a:p>
          <a:p>
            <a:r>
              <a:rPr lang="en-US" sz="1200"/>
              <a:t>Civil Rights Compliance Officer</a:t>
            </a:r>
          </a:p>
        </p:txBody>
      </p:sp>
      <p:sp>
        <p:nvSpPr>
          <p:cNvPr id="8" name="Text Placeholder 4">
            <a:extLst>
              <a:ext uri="{FF2B5EF4-FFF2-40B4-BE49-F238E27FC236}">
                <a16:creationId xmlns:a16="http://schemas.microsoft.com/office/drawing/2014/main" id="{1FD266EF-7C80-4EA5-B83D-FF1CBC79FEAF}"/>
              </a:ext>
            </a:extLst>
          </p:cNvPr>
          <p:cNvSpPr txBox="1">
            <a:spLocks/>
          </p:cNvSpPr>
          <p:nvPr/>
        </p:nvSpPr>
        <p:spPr>
          <a:xfrm>
            <a:off x="3247887" y="4612763"/>
            <a:ext cx="2368826" cy="533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200"/>
              <a:t>Ashley Atteberry, </a:t>
            </a:r>
            <a:r>
              <a:rPr lang="en-US" sz="1200" err="1"/>
              <a:t>Ph.D</a:t>
            </a:r>
            <a:r>
              <a:rPr lang="en-US" sz="1200"/>
              <a:t> (She/Her)</a:t>
            </a:r>
          </a:p>
          <a:p>
            <a:r>
              <a:rPr lang="en-US" sz="1200"/>
              <a:t>Associate Compliance Officer</a:t>
            </a:r>
          </a:p>
        </p:txBody>
      </p:sp>
    </p:spTree>
    <p:extLst>
      <p:ext uri="{BB962C8B-B14F-4D97-AF65-F5344CB8AC3E}">
        <p14:creationId xmlns:p14="http://schemas.microsoft.com/office/powerpoint/2010/main" val="543186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400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DISCRIMINATORY Harassment</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b="1" u="sng"/>
              <a:t>Unwelcome</a:t>
            </a:r>
            <a:r>
              <a:rPr lang="en-US" altLang="en-US"/>
              <a:t> conduct or communication;</a:t>
            </a:r>
          </a:p>
          <a:p>
            <a:r>
              <a:rPr lang="en-US" altLang="en-US" b="1" u="sng"/>
              <a:t>Based on</a:t>
            </a:r>
            <a:r>
              <a:rPr lang="en-US" altLang="en-US"/>
              <a:t> actual or perceived membership in a protected class;</a:t>
            </a:r>
          </a:p>
          <a:p>
            <a:r>
              <a:rPr lang="en-US" altLang="en-US"/>
              <a:t>That has a </a:t>
            </a:r>
            <a:r>
              <a:rPr lang="en-US" altLang="en-US" b="1" u="sng"/>
              <a:t>negative effect</a:t>
            </a:r>
            <a:r>
              <a:rPr lang="en-US" altLang="en-US" b="1"/>
              <a:t> </a:t>
            </a:r>
            <a:r>
              <a:rPr lang="en-US" altLang="en-US"/>
              <a:t>or</a:t>
            </a:r>
            <a:r>
              <a:rPr lang="en-US" altLang="en-US" b="1"/>
              <a:t> </a:t>
            </a:r>
            <a:r>
              <a:rPr lang="en-US" altLang="en-US" b="1" u="sng"/>
              <a:t>is likely to</a:t>
            </a:r>
            <a:r>
              <a:rPr lang="en-US" altLang="en-US" b="1"/>
              <a:t> </a:t>
            </a:r>
            <a:r>
              <a:rPr lang="en-US" altLang="en-US"/>
              <a:t>have a negative effect on the complainant or the workplace  or educational environment.</a:t>
            </a:r>
          </a:p>
          <a:p>
            <a:endParaRPr lang="en-US"/>
          </a:p>
        </p:txBody>
      </p:sp>
    </p:spTree>
    <p:extLst>
      <p:ext uri="{BB962C8B-B14F-4D97-AF65-F5344CB8AC3E}">
        <p14:creationId xmlns:p14="http://schemas.microsoft.com/office/powerpoint/2010/main" val="1180604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399"/>
            <a:ext cx="7696200" cy="10668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DISCRIMINATORY Harassment</a:t>
            </a:r>
            <a:br>
              <a:rPr kumimoji="0" lang="en-US" altLang="en-US" sz="3600" b="1" i="0" u="none" strike="noStrike" kern="1200" cap="all" spc="0" normalizeH="0" baseline="0" noProof="0">
                <a:ln>
                  <a:noFill/>
                </a:ln>
                <a:solidFill>
                  <a:srgbClr val="0C2340"/>
                </a:solidFill>
                <a:effectLst/>
                <a:uLnTx/>
                <a:uFillTx/>
                <a:latin typeface="+mn-lt"/>
                <a:ea typeface="+mn-ea"/>
                <a:cs typeface="+mn-cs"/>
              </a:rPr>
            </a:br>
            <a:r>
              <a:rPr lang="en-US" altLang="en-US" sz="3600">
                <a:latin typeface="+mn-lt"/>
                <a:ea typeface="+mn-ea"/>
                <a:cs typeface="+mn-cs"/>
              </a:rPr>
              <a:t>continued</a:t>
            </a:r>
            <a:endParaRPr kumimoji="0" lang="en-US" sz="3600" b="1" i="0" u="none" strike="noStrike" kern="1200" spc="0" normalizeH="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a:solidFill>
                  <a:schemeClr val="bg2"/>
                </a:solidFill>
              </a:rPr>
              <a:t>The examples of discriminatory harassment include:</a:t>
            </a:r>
          </a:p>
          <a:p>
            <a:r>
              <a:rPr lang="en-US" altLang="en-US"/>
              <a:t>Oral or written conduct such as jokes, innuendo, slurs, name calling, negative comments about cultural norms, circulating rumors;</a:t>
            </a:r>
          </a:p>
          <a:p>
            <a:r>
              <a:rPr lang="en-US" altLang="en-US"/>
              <a:t>Physical conduct, battery, blocking movement;</a:t>
            </a:r>
          </a:p>
          <a:p>
            <a:r>
              <a:rPr lang="en-US" altLang="en-US"/>
              <a:t>Non-verbal derogatory gestures, stalking, interference with work performance;</a:t>
            </a:r>
          </a:p>
          <a:p>
            <a:r>
              <a:rPr lang="en-US" altLang="en-US"/>
              <a:t>Visual displays.</a:t>
            </a:r>
          </a:p>
          <a:p>
            <a:pPr marL="0" indent="0">
              <a:buNone/>
            </a:pPr>
            <a:endParaRPr lang="en-US"/>
          </a:p>
        </p:txBody>
      </p:sp>
    </p:spTree>
    <p:extLst>
      <p:ext uri="{BB962C8B-B14F-4D97-AF65-F5344CB8AC3E}">
        <p14:creationId xmlns:p14="http://schemas.microsoft.com/office/powerpoint/2010/main" val="3597169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8382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SEXUAL HARASSMENT</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2057399"/>
            <a:ext cx="8229600" cy="3886201"/>
          </a:xfrm>
        </p:spPr>
        <p:txBody>
          <a:bodyPr>
            <a:normAutofit/>
          </a:bodyPr>
          <a:lstStyle/>
          <a:p>
            <a:pPr>
              <a:buSzPct val="85000"/>
            </a:pPr>
            <a:r>
              <a:rPr lang="en-US" altLang="en-US"/>
              <a:t>Unwelcome sexual advances, requests for sexual favors, sexually motivated physical conduct, and other verbal or physical conduct of a sexual nature </a:t>
            </a:r>
            <a:r>
              <a:rPr lang="en-US" altLang="en-US" b="1" u="sng"/>
              <a:t>and</a:t>
            </a:r>
            <a:r>
              <a:rPr lang="en-US" altLang="en-US"/>
              <a:t>;</a:t>
            </a:r>
          </a:p>
          <a:p>
            <a:pPr>
              <a:buSzPct val="85000"/>
            </a:pPr>
            <a:r>
              <a:rPr lang="en-US" altLang="en-US"/>
              <a:t>The conduct has a </a:t>
            </a:r>
            <a:r>
              <a:rPr lang="en-US" altLang="en-US" b="1" u="sng"/>
              <a:t>negative</a:t>
            </a:r>
            <a:r>
              <a:rPr lang="en-US" altLang="en-US"/>
              <a:t> </a:t>
            </a:r>
            <a:r>
              <a:rPr lang="en-US" altLang="en-US" b="1"/>
              <a:t>or</a:t>
            </a:r>
            <a:r>
              <a:rPr lang="en-US" altLang="en-US"/>
              <a:t> </a:t>
            </a:r>
            <a:r>
              <a:rPr lang="en-US" altLang="en-US" b="1" u="sng"/>
              <a:t>is likely to have a negative effect </a:t>
            </a:r>
            <a:r>
              <a:rPr lang="en-US" altLang="en-US"/>
              <a:t>on the complainant or the workplace or the educational environment. </a:t>
            </a:r>
            <a:endParaRPr lang="en-US"/>
          </a:p>
        </p:txBody>
      </p:sp>
    </p:spTree>
    <p:extLst>
      <p:ext uri="{BB962C8B-B14F-4D97-AF65-F5344CB8AC3E}">
        <p14:creationId xmlns:p14="http://schemas.microsoft.com/office/powerpoint/2010/main" val="3360300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838200"/>
            <a:ext cx="8153400" cy="8191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SEXUAL HARASSMENT</a:t>
            </a:r>
            <a:br>
              <a:rPr kumimoji="0" lang="en-US" altLang="en-US" sz="3600" b="1" i="0" u="none" strike="noStrike" kern="1200" cap="all" spc="0" normalizeH="0" baseline="0" noProof="0">
                <a:ln>
                  <a:noFill/>
                </a:ln>
                <a:solidFill>
                  <a:srgbClr val="0C2340"/>
                </a:solidFill>
                <a:effectLst/>
                <a:uLnTx/>
                <a:uFillTx/>
                <a:latin typeface="+mn-lt"/>
                <a:ea typeface="+mn-ea"/>
                <a:cs typeface="+mn-cs"/>
              </a:rPr>
            </a:br>
            <a:r>
              <a:rPr lang="en-US" altLang="en-US" sz="3600">
                <a:latin typeface="+mn-lt"/>
                <a:ea typeface="+mn-ea"/>
                <a:cs typeface="+mn-cs"/>
              </a:rPr>
              <a:t>continued</a:t>
            </a:r>
            <a:endParaRPr kumimoji="0" lang="en-US" sz="3600" b="1" i="0" u="none" strike="noStrike" kern="1200" spc="0" normalizeH="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2057399"/>
            <a:ext cx="8229600" cy="3886201"/>
          </a:xfrm>
        </p:spPr>
        <p:txBody>
          <a:bodyPr>
            <a:normAutofit/>
          </a:bodyPr>
          <a:lstStyle/>
          <a:p>
            <a:pPr marL="0" indent="0">
              <a:buNone/>
            </a:pPr>
            <a:r>
              <a:rPr lang="en-US" altLang="en-US">
                <a:solidFill>
                  <a:schemeClr val="bg2"/>
                </a:solidFill>
              </a:rPr>
              <a:t>The examples of sexual harassment include:</a:t>
            </a:r>
          </a:p>
          <a:p>
            <a:r>
              <a:rPr lang="en-US" altLang="en-US"/>
              <a:t>Unwelcome conduct;</a:t>
            </a:r>
          </a:p>
          <a:p>
            <a:r>
              <a:rPr lang="en-US" altLang="en-US"/>
              <a:t>Preferential treatment;</a:t>
            </a:r>
          </a:p>
          <a:p>
            <a:r>
              <a:rPr lang="en-US" altLang="en-US"/>
              <a:t>Negative treatment or threats;</a:t>
            </a:r>
          </a:p>
          <a:p>
            <a:r>
              <a:rPr lang="en-US" altLang="en-US"/>
              <a:t>Sexual exploitation.</a:t>
            </a:r>
          </a:p>
        </p:txBody>
      </p:sp>
    </p:spTree>
    <p:extLst>
      <p:ext uri="{BB962C8B-B14F-4D97-AF65-F5344CB8AC3E}">
        <p14:creationId xmlns:p14="http://schemas.microsoft.com/office/powerpoint/2010/main" val="622710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696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Sexual Violence</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pPr marL="0" indent="0" fontAlgn="base">
              <a:buNone/>
            </a:pPr>
            <a:r>
              <a:rPr lang="en-US"/>
              <a:t>The </a:t>
            </a:r>
            <a:r>
              <a:rPr lang="en-US" b="1" u="sng"/>
              <a:t>1B.3 Sexual Violence Policy </a:t>
            </a:r>
            <a:r>
              <a:rPr lang="en-US"/>
              <a:t>addresses:​</a:t>
            </a:r>
          </a:p>
          <a:p>
            <a:pPr fontAlgn="base"/>
            <a:r>
              <a:rPr lang="en-US"/>
              <a:t>Affirmative Consent​</a:t>
            </a:r>
          </a:p>
          <a:p>
            <a:pPr fontAlgn="base"/>
            <a:r>
              <a:rPr lang="en-US"/>
              <a:t>Sexual Violence​</a:t>
            </a:r>
          </a:p>
          <a:p>
            <a:pPr fontAlgn="base"/>
            <a:r>
              <a:rPr lang="en-US"/>
              <a:t>Dating, intimate partner, and relationship violence​</a:t>
            </a:r>
          </a:p>
          <a:p>
            <a:pPr fontAlgn="base"/>
            <a:r>
              <a:rPr lang="en-US"/>
              <a:t>Non-forcible sex acts​</a:t>
            </a:r>
          </a:p>
          <a:p>
            <a:pPr fontAlgn="base"/>
            <a:r>
              <a:rPr lang="en-US"/>
              <a:t>Sexual Assault​</a:t>
            </a:r>
          </a:p>
          <a:p>
            <a:pPr fontAlgn="base"/>
            <a:r>
              <a:rPr lang="en-US"/>
              <a:t>Stalking </a:t>
            </a:r>
          </a:p>
          <a:p>
            <a:endParaRPr lang="en-US"/>
          </a:p>
        </p:txBody>
      </p:sp>
    </p:spTree>
    <p:extLst>
      <p:ext uri="{BB962C8B-B14F-4D97-AF65-F5344CB8AC3E}">
        <p14:creationId xmlns:p14="http://schemas.microsoft.com/office/powerpoint/2010/main" val="29758126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7F896BD-0AF2-9F43-0901-25437CC99E8C}"/>
              </a:ext>
            </a:extLst>
          </p:cNvPr>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Per 1B.3 Policy</a:t>
            </a:r>
          </a:p>
        </p:txBody>
      </p:sp>
      <p:sp>
        <p:nvSpPr>
          <p:cNvPr id="2" name="Content Placeholder 1">
            <a:extLst>
              <a:ext uri="{FF2B5EF4-FFF2-40B4-BE49-F238E27FC236}">
                <a16:creationId xmlns:a16="http://schemas.microsoft.com/office/drawing/2014/main" id="{B52F8EA3-E7C1-BCAE-2A5E-540A476C78FA}"/>
              </a:ext>
            </a:extLst>
          </p:cNvPr>
          <p:cNvSpPr>
            <a:spLocks noGrp="1"/>
          </p:cNvSpPr>
          <p:nvPr>
            <p:ph idx="1"/>
          </p:nvPr>
        </p:nvSpPr>
        <p:spPr/>
        <p:txBody>
          <a:bodyPr>
            <a:normAutofit fontScale="92500"/>
          </a:bodyPr>
          <a:lstStyle/>
          <a:p>
            <a:pPr marL="457200" indent="-457200">
              <a:buFont typeface="Arial" panose="020B0604020202020204" pitchFamily="34" charset="0"/>
              <a:buChar char="•"/>
            </a:pPr>
            <a:r>
              <a:rPr lang="en-US"/>
              <a:t>Definition of Title IX sexual harassment </a:t>
            </a:r>
          </a:p>
          <a:p>
            <a:pPr lvl="1" indent="0">
              <a:buNone/>
            </a:pPr>
            <a:r>
              <a:rPr lang="en-US"/>
              <a:t>(conduct on the basis of sex)</a:t>
            </a:r>
          </a:p>
          <a:p>
            <a:pPr marL="1143000" lvl="1" indent="-457200"/>
            <a:r>
              <a:rPr lang="en-US"/>
              <a:t>Employee </a:t>
            </a:r>
            <a:r>
              <a:rPr lang="en-US" b="1"/>
              <a:t>conditioning</a:t>
            </a:r>
            <a:r>
              <a:rPr lang="en-US"/>
              <a:t> the provision of an aid, benefit, or service of the institution on an individual's </a:t>
            </a:r>
            <a:r>
              <a:rPr lang="en-US" b="1"/>
              <a:t>participation</a:t>
            </a:r>
            <a:r>
              <a:rPr lang="en-US"/>
              <a:t> in unwelcome sexual conduct [</a:t>
            </a:r>
            <a:r>
              <a:rPr lang="en-US" i="1"/>
              <a:t>Quid pro quo</a:t>
            </a:r>
            <a:r>
              <a:rPr lang="en-US"/>
              <a:t>]</a:t>
            </a:r>
            <a:r>
              <a:rPr lang="en-US" i="1"/>
              <a:t> </a:t>
            </a:r>
            <a:endParaRPr lang="en-US"/>
          </a:p>
          <a:p>
            <a:pPr marL="1143000" lvl="1" indent="-457200"/>
            <a:r>
              <a:rPr lang="en-US"/>
              <a:t>Unwelcome conduct determined by a reasonable person to be </a:t>
            </a:r>
            <a:r>
              <a:rPr lang="en-US" b="1"/>
              <a:t>so severe, pervasive, and objectively offensive </a:t>
            </a:r>
            <a:r>
              <a:rPr lang="en-US"/>
              <a:t>that it effectively denies a person equal access to the institution's education program or activity [Hostile environment] </a:t>
            </a:r>
          </a:p>
          <a:p>
            <a:pPr marL="1143000" lvl="1" indent="-457200"/>
            <a:r>
              <a:rPr lang="en-US"/>
              <a:t>Sexual assault; dating, intimate partner, and relationship violence; and stalking [Clery crimes]</a:t>
            </a:r>
          </a:p>
          <a:p>
            <a:endParaRPr lang="en-US"/>
          </a:p>
        </p:txBody>
      </p:sp>
    </p:spTree>
    <p:extLst>
      <p:ext uri="{BB962C8B-B14F-4D97-AF65-F5344CB8AC3E}">
        <p14:creationId xmlns:p14="http://schemas.microsoft.com/office/powerpoint/2010/main" val="593467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152400"/>
            <a:ext cx="8001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System 1.B.1.1 Procedure </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2400" b="1" i="0" u="none" strike="noStrike" kern="1200" cap="all" spc="0" normalizeH="0" baseline="0" noProof="0">
                <a:ln>
                  <a:noFill/>
                </a:ln>
                <a:solidFill>
                  <a:srgbClr val="0C2340"/>
                </a:solidFill>
                <a:effectLst/>
                <a:uLnTx/>
                <a:uFillTx/>
                <a:latin typeface="+mn-lt"/>
                <a:ea typeface="+mn-ea"/>
                <a:cs typeface="+mn-cs"/>
              </a:rPr>
              <a:t>investigation and resolution</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114801"/>
          </a:xfrm>
        </p:spPr>
        <p:txBody>
          <a:bodyPr>
            <a:normAutofit/>
          </a:bodyPr>
          <a:lstStyle/>
          <a:p>
            <a:r>
              <a:rPr lang="en-US" altLang="en-US" dirty="0">
                <a:solidFill>
                  <a:schemeClr val="tx1">
                    <a:lumMod val="85000"/>
                    <a:lumOff val="15000"/>
                  </a:schemeClr>
                </a:solidFill>
              </a:rPr>
              <a:t>Reporting Discrimination/Harassment</a:t>
            </a:r>
          </a:p>
          <a:p>
            <a:pPr lvl="1">
              <a:lnSpc>
                <a:spcPct val="90000"/>
              </a:lnSpc>
            </a:pPr>
            <a:r>
              <a:rPr lang="en-US" altLang="en-US" dirty="0"/>
              <a:t>Encourage report as soon as possible</a:t>
            </a:r>
          </a:p>
          <a:p>
            <a:pPr lvl="1">
              <a:lnSpc>
                <a:spcPct val="90000"/>
              </a:lnSpc>
            </a:pPr>
            <a:r>
              <a:rPr lang="en-US" altLang="en-US" dirty="0"/>
              <a:t>Administrators and supervisors </a:t>
            </a:r>
            <a:r>
              <a:rPr lang="en-US" altLang="en-US" b="1" u="sng" dirty="0">
                <a:solidFill>
                  <a:schemeClr val="accent2"/>
                </a:solidFill>
              </a:rPr>
              <a:t>must</a:t>
            </a:r>
            <a:r>
              <a:rPr lang="en-US" altLang="en-US" b="1" dirty="0"/>
              <a:t> </a:t>
            </a:r>
            <a:r>
              <a:rPr lang="en-US" altLang="en-US" dirty="0"/>
              <a:t>report incidents of discrimination/harassment</a:t>
            </a:r>
          </a:p>
          <a:p>
            <a:pPr lvl="1">
              <a:lnSpc>
                <a:spcPct val="90000"/>
              </a:lnSpc>
            </a:pPr>
            <a:r>
              <a:rPr lang="en-US" altLang="en-US" dirty="0"/>
              <a:t>Students, faculty and employees are strongly encouraged to report incidents of discrimination/harassment</a:t>
            </a:r>
          </a:p>
        </p:txBody>
      </p:sp>
    </p:spTree>
    <p:extLst>
      <p:ext uri="{BB962C8B-B14F-4D97-AF65-F5344CB8AC3E}">
        <p14:creationId xmlns:p14="http://schemas.microsoft.com/office/powerpoint/2010/main" val="3097988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Special Cases</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77500" lnSpcReduction="20000"/>
          </a:bodyPr>
          <a:lstStyle/>
          <a:p>
            <a:r>
              <a:rPr lang="en-US" altLang="en-US" sz="2400"/>
              <a:t>Complaints against a president </a:t>
            </a:r>
          </a:p>
          <a:p>
            <a:pPr lvl="1">
              <a:buFont typeface="Courier New" panose="02070309020205020404" pitchFamily="49" charset="0"/>
              <a:buChar char="o"/>
            </a:pPr>
            <a:r>
              <a:rPr lang="en-US" altLang="en-US"/>
              <a:t>Complaints should be filed with the system office’s designated officer. The case will be investigated by an investigator appointed by the Chancellor.</a:t>
            </a:r>
          </a:p>
          <a:p>
            <a:pPr lvl="1">
              <a:buFont typeface="Courier New" panose="02070309020205020404" pitchFamily="49" charset="0"/>
              <a:buChar char="o"/>
            </a:pPr>
            <a:r>
              <a:rPr lang="en-US" altLang="en-US"/>
              <a:t>Campus investigation - If president’s role in the incident was limited to a decision on a recommendation made by another administrator, such as tenure, promotion or non-renewal and the president had no other involvement in the matter</a:t>
            </a:r>
          </a:p>
          <a:p>
            <a:r>
              <a:rPr lang="en-US" altLang="en-US" sz="2400"/>
              <a:t>Complaints against system office employees or the Board of Trustees</a:t>
            </a:r>
            <a:r>
              <a:rPr lang="en-US" altLang="en-US"/>
              <a:t>.</a:t>
            </a:r>
          </a:p>
          <a:p>
            <a:pPr lvl="1">
              <a:buFont typeface="Courier New" panose="02070309020205020404" pitchFamily="49" charset="0"/>
              <a:buChar char="o"/>
            </a:pPr>
            <a:r>
              <a:rPr lang="en-US" altLang="en-US"/>
              <a:t>Complaints that involve allegations against the chancellor or a member of the Board of Trustees must be referred to the board chair or vice chair for processing. Such complaints may be assigned to a Minnesota State investigator or outside investigatory assistance may be designated</a:t>
            </a:r>
          </a:p>
          <a:p>
            <a:r>
              <a:rPr lang="en-US" altLang="en-US" sz="2400"/>
              <a:t>Complaints against college or university vice presidents, deans or provosts are filed at the campus level with the president as decisionmaker</a:t>
            </a:r>
          </a:p>
        </p:txBody>
      </p:sp>
    </p:spTree>
    <p:extLst>
      <p:ext uri="{BB962C8B-B14F-4D97-AF65-F5344CB8AC3E}">
        <p14:creationId xmlns:p14="http://schemas.microsoft.com/office/powerpoint/2010/main" val="1135642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descr="Adjacent policies and procedures to 1B1">
            <a:extLst>
              <a:ext uri="{FF2B5EF4-FFF2-40B4-BE49-F238E27FC236}">
                <a16:creationId xmlns:a16="http://schemas.microsoft.com/office/drawing/2014/main" id="{3119726E-5618-20AD-239E-FB619C55B390}"/>
              </a:ext>
            </a:extLst>
          </p:cNvPr>
          <p:cNvSpPr>
            <a:spLocks noGrp="1"/>
          </p:cNvSpPr>
          <p:nvPr>
            <p:ph type="title" idx="4294967295"/>
          </p:nvPr>
        </p:nvSpPr>
        <p:spPr>
          <a:xfrm>
            <a:off x="457200" y="533400"/>
            <a:ext cx="75819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Adjacent policies and Procedures</a:t>
            </a:r>
          </a:p>
        </p:txBody>
      </p:sp>
      <p:graphicFrame>
        <p:nvGraphicFramePr>
          <p:cNvPr id="4" name="Content Placeholder 3" descr="Large circle image, divided into four sections with the following labels on each quadrant: sexual violence (top right), preferred name (bottom right), individuals with disabilities (bottom left), and respectful workplace (top left).">
            <a:extLst>
              <a:ext uri="{FF2B5EF4-FFF2-40B4-BE49-F238E27FC236}">
                <a16:creationId xmlns:a16="http://schemas.microsoft.com/office/drawing/2014/main" id="{B2E4E57F-3BFA-E53C-B371-F67D871726A7}"/>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45510614"/>
              </p:ext>
            </p:extLst>
          </p:nvPr>
        </p:nvGraphicFramePr>
        <p:xfrm>
          <a:off x="457200" y="1143000"/>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27158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152400"/>
            <a:ext cx="8001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System 1.B.1.2 Procedure </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2400" b="1" i="0" u="none" strike="noStrike" kern="1200" cap="all" spc="0" normalizeH="0" baseline="0" noProof="0">
                <a:ln>
                  <a:noFill/>
                </a:ln>
                <a:solidFill>
                  <a:srgbClr val="0C2340"/>
                </a:solidFill>
                <a:effectLst/>
                <a:uLnTx/>
                <a:uFillTx/>
                <a:latin typeface="+mn-lt"/>
                <a:ea typeface="+mn-ea"/>
                <a:cs typeface="+mn-cs"/>
              </a:rPr>
              <a:t>Preferred Name</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114801"/>
          </a:xfrm>
        </p:spPr>
        <p:txBody>
          <a:bodyPr>
            <a:normAutofit/>
          </a:bodyPr>
          <a:lstStyle/>
          <a:p>
            <a:r>
              <a:rPr lang="en-US" altLang="en-US" dirty="0">
                <a:solidFill>
                  <a:schemeClr val="tx1">
                    <a:lumMod val="85000"/>
                    <a:lumOff val="15000"/>
                  </a:schemeClr>
                </a:solidFill>
              </a:rPr>
              <a:t>Chosen name that is different, in whole or in part, from legal name</a:t>
            </a:r>
          </a:p>
          <a:p>
            <a:r>
              <a:rPr lang="en-US" altLang="en-US" dirty="0">
                <a:solidFill>
                  <a:schemeClr val="tx1">
                    <a:lumMod val="85000"/>
                    <a:lumOff val="15000"/>
                  </a:schemeClr>
                </a:solidFill>
              </a:rPr>
              <a:t>Each college, university shall have a procedure</a:t>
            </a:r>
          </a:p>
          <a:p>
            <a:pPr lvl="1"/>
            <a:r>
              <a:rPr lang="en-US" altLang="en-US" dirty="0">
                <a:solidFill>
                  <a:schemeClr val="tx1">
                    <a:lumMod val="85000"/>
                    <a:lumOff val="15000"/>
                  </a:schemeClr>
                </a:solidFill>
              </a:rPr>
              <a:t>Registrar: responsible for students and alumni</a:t>
            </a:r>
          </a:p>
          <a:p>
            <a:pPr lvl="1"/>
            <a:r>
              <a:rPr lang="en-US" altLang="en-US" dirty="0">
                <a:solidFill>
                  <a:schemeClr val="tx1">
                    <a:lumMod val="85000"/>
                    <a:lumOff val="15000"/>
                  </a:schemeClr>
                </a:solidFill>
              </a:rPr>
              <a:t>Human resources: responsible for employees</a:t>
            </a:r>
          </a:p>
          <a:p>
            <a:r>
              <a:rPr lang="en-US" altLang="en-US" dirty="0">
                <a:solidFill>
                  <a:schemeClr val="tx1">
                    <a:lumMod val="85000"/>
                    <a:lumOff val="15000"/>
                  </a:schemeClr>
                </a:solidFill>
              </a:rPr>
              <a:t>Used when and where technically and legally possible</a:t>
            </a:r>
          </a:p>
        </p:txBody>
      </p:sp>
    </p:spTree>
    <p:extLst>
      <p:ext uri="{BB962C8B-B14F-4D97-AF65-F5344CB8AC3E}">
        <p14:creationId xmlns:p14="http://schemas.microsoft.com/office/powerpoint/2010/main" val="2500415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7"/>
            <a:ext cx="8229600" cy="1325564"/>
          </a:xfrm>
        </p:spPr>
        <p:txBody>
          <a:bodyPr>
            <a:normAutofit/>
          </a:bodyPr>
          <a:lstStyle/>
          <a:p>
            <a:r>
              <a:rPr lang="en-US" altLang="en-US" sz="3600" cap="all">
                <a:solidFill>
                  <a:schemeClr val="tx1">
                    <a:lumMod val="85000"/>
                    <a:lumOff val="15000"/>
                  </a:schemeClr>
                </a:solidFill>
              </a:rPr>
              <a:t>Outline of today’s presentation</a:t>
            </a:r>
            <a:endParaRPr lang="en-US">
              <a:solidFill>
                <a:schemeClr val="tx1">
                  <a:lumMod val="85000"/>
                  <a:lumOff val="15000"/>
                </a:schemeClr>
              </a:solidFill>
            </a:endParaRPr>
          </a:p>
        </p:txBody>
      </p:sp>
      <p:sp>
        <p:nvSpPr>
          <p:cNvPr id="5" name="Rectangle 3"/>
          <p:cNvSpPr>
            <a:spLocks noGrp="1" noChangeArrowheads="1"/>
          </p:cNvSpPr>
          <p:nvPr>
            <p:ph idx="1"/>
          </p:nvPr>
        </p:nvSpPr>
        <p:spPr/>
        <p:txBody>
          <a:bodyPr vert="horz" lIns="91440" tIns="45720" rIns="91440" bIns="45720" rtlCol="0" anchor="t">
            <a:normAutofit/>
          </a:bodyPr>
          <a:lstStyle/>
          <a:p>
            <a:pPr fontAlgn="base"/>
            <a:r>
              <a:rPr lang="en-US"/>
              <a:t>Review Board Policy 1B.1 and System Procedure 1B.1.1</a:t>
            </a:r>
          </a:p>
          <a:p>
            <a:pPr fontAlgn="base"/>
            <a:r>
              <a:rPr lang="en-US"/>
              <a:t>Investigative Techniques​</a:t>
            </a:r>
          </a:p>
          <a:p>
            <a:pPr fontAlgn="base"/>
            <a:r>
              <a:rPr lang="en-US"/>
              <a:t>Data Privacy</a:t>
            </a:r>
          </a:p>
          <a:p>
            <a:pPr marL="182880" indent="-182880">
              <a:buNone/>
              <a:defRPr/>
            </a:pPr>
            <a:endParaRPr lang="en-US" altLang="en-US" sz="3500" cap="sma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00357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152400"/>
            <a:ext cx="8001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Board 1.B.4 Policy </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2400" b="1" i="0" u="none" strike="noStrike" kern="1200" cap="all" spc="0" normalizeH="0" baseline="0" noProof="0" dirty="0">
                <a:ln>
                  <a:noFill/>
                </a:ln>
                <a:solidFill>
                  <a:srgbClr val="0C2340"/>
                </a:solidFill>
                <a:effectLst/>
                <a:uLnTx/>
                <a:uFillTx/>
                <a:latin typeface="+mn-lt"/>
                <a:ea typeface="+mn-ea"/>
                <a:cs typeface="+mn-cs"/>
              </a:rPr>
              <a:t>Access &amp; Accommodations for Individuals with Disabilities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443414"/>
          </a:xfrm>
        </p:spPr>
        <p:txBody>
          <a:bodyPr>
            <a:normAutofit fontScale="92500" lnSpcReduction="20000"/>
          </a:bodyPr>
          <a:lstStyle/>
          <a:p>
            <a:r>
              <a:rPr lang="en-US" altLang="en-US" dirty="0">
                <a:solidFill>
                  <a:schemeClr val="tx1">
                    <a:lumMod val="85000"/>
                    <a:lumOff val="15000"/>
                  </a:schemeClr>
                </a:solidFill>
              </a:rPr>
              <a:t>Programs, services, and activities shall be accessible to individuals with disabilities, in compliance with state and federal laws</a:t>
            </a:r>
          </a:p>
          <a:p>
            <a:r>
              <a:rPr lang="en-US" altLang="en-US" dirty="0">
                <a:solidFill>
                  <a:schemeClr val="tx1">
                    <a:lumMod val="85000"/>
                    <a:lumOff val="15000"/>
                  </a:schemeClr>
                </a:solidFill>
              </a:rPr>
              <a:t>Individuals with disabilities may need accommodations to have equally effective opportunities</a:t>
            </a:r>
          </a:p>
          <a:p>
            <a:r>
              <a:rPr lang="en-US" altLang="en-US" dirty="0">
                <a:solidFill>
                  <a:schemeClr val="tx1">
                    <a:lumMod val="85000"/>
                    <a:lumOff val="15000"/>
                  </a:schemeClr>
                </a:solidFill>
              </a:rPr>
              <a:t>Reasonable accommodations will be made to ensure access (with some noted limitations), including modifications to rules, policies, and practices</a:t>
            </a:r>
          </a:p>
          <a:p>
            <a:r>
              <a:rPr lang="en-US" altLang="en-US" dirty="0">
                <a:solidFill>
                  <a:schemeClr val="tx1">
                    <a:lumMod val="85000"/>
                    <a:lumOff val="15000"/>
                  </a:schemeClr>
                </a:solidFill>
              </a:rPr>
              <a:t>Provide qualified student with a disability access to services and activities</a:t>
            </a:r>
          </a:p>
          <a:p>
            <a:r>
              <a:rPr lang="en-US" altLang="en-US" dirty="0">
                <a:solidFill>
                  <a:schemeClr val="tx1">
                    <a:lumMod val="85000"/>
                    <a:lumOff val="15000"/>
                  </a:schemeClr>
                </a:solidFill>
              </a:rPr>
              <a:t>College, University must have process to request an accommodation</a:t>
            </a:r>
          </a:p>
        </p:txBody>
      </p:sp>
    </p:spTree>
    <p:extLst>
      <p:ext uri="{BB962C8B-B14F-4D97-AF65-F5344CB8AC3E}">
        <p14:creationId xmlns:p14="http://schemas.microsoft.com/office/powerpoint/2010/main" val="19237695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152400"/>
            <a:ext cx="8001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System 1.C.0.2 Procedure </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2400" b="1" i="0" u="none" strike="noStrike" kern="1200" cap="all" spc="0" normalizeH="0" baseline="0" noProof="0" dirty="0">
                <a:ln>
                  <a:noFill/>
                </a:ln>
                <a:solidFill>
                  <a:srgbClr val="0C2340"/>
                </a:solidFill>
                <a:effectLst/>
                <a:uLnTx/>
                <a:uFillTx/>
                <a:latin typeface="+mn-lt"/>
                <a:ea typeface="+mn-ea"/>
                <a:cs typeface="+mn-cs"/>
              </a:rPr>
              <a:t>Respectful Workplace</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443414"/>
          </a:xfrm>
        </p:spPr>
        <p:txBody>
          <a:bodyPr>
            <a:normAutofit fontScale="92500"/>
          </a:bodyPr>
          <a:lstStyle/>
          <a:p>
            <a:r>
              <a:rPr lang="en-US" altLang="en-US" dirty="0"/>
              <a:t>Objectively respectful and professional workplace</a:t>
            </a:r>
          </a:p>
          <a:p>
            <a:r>
              <a:rPr lang="en-US" altLang="en-US" b="1" dirty="0"/>
              <a:t>Professionalism</a:t>
            </a:r>
            <a:r>
              <a:rPr lang="en-US" altLang="en-US" dirty="0"/>
              <a:t>: Displaying the good judgment and proper behavior that is reasonably expected in the workplace</a:t>
            </a:r>
          </a:p>
          <a:p>
            <a:r>
              <a:rPr lang="en-US" altLang="en-US" b="1" dirty="0"/>
              <a:t>Respect</a:t>
            </a:r>
            <a:r>
              <a:rPr lang="en-US" altLang="en-US" dirty="0"/>
              <a:t>: Behavior or communication that demonstrates positive consideration and treats individuals in a manner that a reasonable person would find appropriate</a:t>
            </a:r>
          </a:p>
          <a:p>
            <a:r>
              <a:rPr lang="en-US" altLang="en-US" b="1" dirty="0"/>
              <a:t>Prohibitions</a:t>
            </a:r>
            <a:r>
              <a:rPr lang="en-US" altLang="en-US" dirty="0"/>
              <a:t>: aggressive behaviors; deliberately destroying, damaging, or obstructing work performance; knowingly making a false complaint; retaliation</a:t>
            </a:r>
          </a:p>
        </p:txBody>
      </p:sp>
    </p:spTree>
    <p:extLst>
      <p:ext uri="{BB962C8B-B14F-4D97-AF65-F5344CB8AC3E}">
        <p14:creationId xmlns:p14="http://schemas.microsoft.com/office/powerpoint/2010/main" val="30131149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077200" cy="8382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Responsibility for Managing/ Administering Process</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4" name="Rectangle 4"/>
          <p:cNvSpPr>
            <a:spLocks noGrp="1" noChangeArrowheads="1"/>
          </p:cNvSpPr>
          <p:nvPr>
            <p:ph idx="1"/>
          </p:nvPr>
        </p:nvSpPr>
        <p:spPr bwMode="auto">
          <a:xfrm>
            <a:off x="1228476" y="2138568"/>
            <a:ext cx="2362200" cy="1623392"/>
          </a:xfrm>
          <a:prstGeom prst="rect">
            <a:avLst/>
          </a:prstGeom>
          <a:solidFill>
            <a:schemeClr val="bg1">
              <a:lumMod val="85000"/>
            </a:schemeClr>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a:solidFill>
                  <a:srgbClr val="7030A0"/>
                </a:solidFill>
                <a:latin typeface="Times New Roman" panose="02020603050405020304" pitchFamily="18" charset="0"/>
              </a:rPr>
              <a:t>Designated</a:t>
            </a:r>
          </a:p>
          <a:p>
            <a:pPr algn="ctr">
              <a:spcBef>
                <a:spcPct val="0"/>
              </a:spcBef>
              <a:buClrTx/>
              <a:buFontTx/>
              <a:buNone/>
            </a:pPr>
            <a:r>
              <a:rPr lang="en-US" altLang="en-US" sz="2400" b="1">
                <a:solidFill>
                  <a:srgbClr val="7030A0"/>
                </a:solidFill>
                <a:latin typeface="Times New Roman" panose="02020603050405020304" pitchFamily="18" charset="0"/>
              </a:rPr>
              <a:t> Officer</a:t>
            </a:r>
          </a:p>
        </p:txBody>
      </p:sp>
      <p:sp>
        <p:nvSpPr>
          <p:cNvPr id="5" name="Rectangle 7"/>
          <p:cNvSpPr>
            <a:spLocks noChangeArrowheads="1"/>
          </p:cNvSpPr>
          <p:nvPr/>
        </p:nvSpPr>
        <p:spPr bwMode="auto">
          <a:xfrm>
            <a:off x="4572000" y="2138568"/>
            <a:ext cx="2362200" cy="1623391"/>
          </a:xfrm>
          <a:prstGeom prst="rect">
            <a:avLst/>
          </a:prstGeom>
          <a:solidFill>
            <a:schemeClr val="tx2">
              <a:lumMod val="25000"/>
              <a:lumOff val="75000"/>
            </a:schemeClr>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a:solidFill>
                  <a:srgbClr val="6600CC"/>
                </a:solidFill>
                <a:latin typeface="Times New Roman" panose="02020603050405020304" pitchFamily="18" charset="0"/>
              </a:rPr>
              <a:t>Investigator</a:t>
            </a:r>
          </a:p>
        </p:txBody>
      </p:sp>
      <p:sp>
        <p:nvSpPr>
          <p:cNvPr id="7" name="Rectangle 4">
            <a:extLst>
              <a:ext uri="{FF2B5EF4-FFF2-40B4-BE49-F238E27FC236}">
                <a16:creationId xmlns:a16="http://schemas.microsoft.com/office/drawing/2014/main" id="{2DFFFCB0-E03F-4725-91C2-F697E1F383AF}"/>
              </a:ext>
            </a:extLst>
          </p:cNvPr>
          <p:cNvSpPr txBox="1">
            <a:spLocks noChangeArrowheads="1"/>
          </p:cNvSpPr>
          <p:nvPr/>
        </p:nvSpPr>
        <p:spPr bwMode="auto">
          <a:xfrm>
            <a:off x="1228476" y="4167808"/>
            <a:ext cx="2362200" cy="1623392"/>
          </a:xfrm>
          <a:prstGeom prst="rect">
            <a:avLst/>
          </a:prstGeom>
          <a:solidFill>
            <a:schemeClr val="accent5">
              <a:lumMod val="20000"/>
              <a:lumOff val="80000"/>
            </a:schemeClr>
          </a:solidFill>
          <a:ln w="12700">
            <a:solidFill>
              <a:schemeClr val="tx1"/>
            </a:solidFill>
            <a:miter lim="800000"/>
            <a:headEnd type="none" w="sm" len="sm"/>
            <a:tailEnd type="none" w="sm" len="sm"/>
          </a:ln>
        </p:spPr>
        <p:txBody>
          <a:bodyPr vert="horz" wrap="none" lIns="91440" tIns="45720" rIns="91440" bIns="45720" rtlCol="0" anchor="ctr">
            <a:normAutofit/>
          </a:bodyPr>
          <a:lstStyle>
            <a:lvl1pPr marL="342900" indent="-342900" algn="l" defTabSz="914400" rtl="0" eaLnBrk="1" latinLnBrk="0" hangingPunct="1">
              <a:spcBef>
                <a:spcPts val="1000"/>
              </a:spcBef>
              <a:buClr>
                <a:schemeClr val="accent1"/>
              </a:buClr>
              <a:buFont typeface="Wingdings 3" panose="05040102010807070707" pitchFamily="18" charset="2"/>
              <a:buChar char=""/>
              <a:defRPr sz="2800" kern="1200">
                <a:solidFill>
                  <a:srgbClr val="404040"/>
                </a:solidFill>
                <a:latin typeface="Century Gothic" panose="020B0502020202020204" pitchFamily="34" charset="0"/>
                <a:ea typeface="+mn-ea"/>
                <a:cs typeface="+mn-cs"/>
              </a:defRPr>
            </a:lvl1pPr>
            <a:lvl2pPr marL="742950" indent="-285750" algn="l" defTabSz="914400" rtl="0" eaLnBrk="1" latinLnBrk="0" hangingPunct="1">
              <a:spcBef>
                <a:spcPts val="1000"/>
              </a:spcBef>
              <a:buClr>
                <a:schemeClr val="accent1"/>
              </a:buClr>
              <a:buFont typeface="Wingdings 3" panose="05040102010807070707" pitchFamily="18" charset="2"/>
              <a:buChar char=""/>
              <a:defRPr sz="1600" kern="1200">
                <a:solidFill>
                  <a:srgbClr val="404040"/>
                </a:solidFill>
                <a:latin typeface="Century Gothic" panose="020B0502020202020204" pitchFamily="34" charset="0"/>
                <a:ea typeface="+mn-ea"/>
                <a:cs typeface="+mn-cs"/>
              </a:defRPr>
            </a:lvl2pPr>
            <a:lvl3pPr marL="1143000" indent="-228600" algn="l" defTabSz="914400" rtl="0" eaLnBrk="1" latinLnBrk="0" hangingPunct="1">
              <a:spcBef>
                <a:spcPts val="1000"/>
              </a:spcBef>
              <a:buClr>
                <a:schemeClr val="accent1"/>
              </a:buClr>
              <a:buFont typeface="Wingdings 3" panose="05040102010807070707" pitchFamily="18" charset="2"/>
              <a:buChar char=""/>
              <a:defRPr sz="1400" kern="1200">
                <a:solidFill>
                  <a:srgbClr val="404040"/>
                </a:solidFill>
                <a:latin typeface="Century Gothic" panose="020B0502020202020204" pitchFamily="34" charset="0"/>
                <a:ea typeface="+mn-ea"/>
                <a:cs typeface="+mn-cs"/>
              </a:defRPr>
            </a:lvl3pPr>
            <a:lvl4pPr marL="1600200" indent="-228600" algn="l" defTabSz="914400" rtl="0" eaLnBrk="1" latinLnBrk="0" hangingPunct="1">
              <a:spcBef>
                <a:spcPts val="1000"/>
              </a:spcBef>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4pPr>
            <a:lvl5pPr marL="2057400" indent="-228600" algn="l" defTabSz="914400" rtl="0" eaLnBrk="1" latinLnBrk="0" hangingPunct="1">
              <a:spcBef>
                <a:spcPts val="1000"/>
              </a:spcBef>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5pPr>
            <a:lvl6pPr marL="25146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6pPr>
            <a:lvl7pPr marL="29718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7pPr>
            <a:lvl8pPr marL="34290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8pPr>
            <a:lvl9pPr marL="38862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9pPr>
          </a:lstStyle>
          <a:p>
            <a:pPr algn="ctr">
              <a:spcBef>
                <a:spcPct val="0"/>
              </a:spcBef>
              <a:buClrTx/>
              <a:buFontTx/>
              <a:buNone/>
            </a:pPr>
            <a:r>
              <a:rPr lang="en-US" altLang="en-US" sz="2400" b="1">
                <a:solidFill>
                  <a:srgbClr val="7030A0"/>
                </a:solidFill>
                <a:latin typeface="Times New Roman" panose="02020603050405020304" pitchFamily="18" charset="0"/>
              </a:rPr>
              <a:t>President</a:t>
            </a:r>
          </a:p>
        </p:txBody>
      </p:sp>
      <p:sp>
        <p:nvSpPr>
          <p:cNvPr id="8" name="Rectangle 7">
            <a:extLst>
              <a:ext uri="{FF2B5EF4-FFF2-40B4-BE49-F238E27FC236}">
                <a16:creationId xmlns:a16="http://schemas.microsoft.com/office/drawing/2014/main" id="{6FA93E67-E8C0-4D2C-A06E-AE42642E26AA}"/>
              </a:ext>
            </a:extLst>
          </p:cNvPr>
          <p:cNvSpPr>
            <a:spLocks noChangeArrowheads="1"/>
          </p:cNvSpPr>
          <p:nvPr/>
        </p:nvSpPr>
        <p:spPr bwMode="auto">
          <a:xfrm>
            <a:off x="4646546" y="4167808"/>
            <a:ext cx="2362200" cy="1623392"/>
          </a:xfrm>
          <a:prstGeom prst="rect">
            <a:avLst/>
          </a:prstGeom>
          <a:solidFill>
            <a:srgbClr val="00CC99"/>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a:solidFill>
                  <a:srgbClr val="6600CC"/>
                </a:solidFill>
                <a:latin typeface="Times New Roman" panose="02020603050405020304" pitchFamily="18" charset="0"/>
              </a:rPr>
              <a:t>Decision-making</a:t>
            </a:r>
          </a:p>
          <a:p>
            <a:pPr algn="ctr">
              <a:spcBef>
                <a:spcPct val="0"/>
              </a:spcBef>
              <a:buClrTx/>
              <a:buFontTx/>
              <a:buNone/>
            </a:pPr>
            <a:r>
              <a:rPr lang="en-US" altLang="en-US" sz="2400" b="1">
                <a:solidFill>
                  <a:srgbClr val="6600CC"/>
                </a:solidFill>
                <a:latin typeface="Times New Roman" panose="02020603050405020304" pitchFamily="18" charset="0"/>
              </a:rPr>
              <a:t>Authority</a:t>
            </a:r>
          </a:p>
        </p:txBody>
      </p:sp>
    </p:spTree>
    <p:extLst>
      <p:ext uri="{BB962C8B-B14F-4D97-AF65-F5344CB8AC3E}">
        <p14:creationId xmlns:p14="http://schemas.microsoft.com/office/powerpoint/2010/main" val="21395962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Designated Officer</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77715" y="1427356"/>
            <a:ext cx="8229600" cy="4821044"/>
          </a:xfrm>
        </p:spPr>
        <p:txBody>
          <a:bodyPr>
            <a:normAutofit/>
          </a:bodyPr>
          <a:lstStyle/>
          <a:p>
            <a:r>
              <a:rPr lang="en-US" altLang="en-US" dirty="0"/>
              <a:t>System trained every three years,</a:t>
            </a:r>
          </a:p>
          <a:p>
            <a:r>
              <a:rPr lang="en-US" altLang="en-US" dirty="0"/>
              <a:t>Designated by the president or chancellor to be primarily responsible for conducting an initial inquiry,</a:t>
            </a:r>
          </a:p>
          <a:p>
            <a:r>
              <a:rPr lang="en-US" altLang="en-US" dirty="0"/>
              <a:t>Determines whether to offer informal resolution,</a:t>
            </a:r>
          </a:p>
          <a:p>
            <a:r>
              <a:rPr lang="en-US" altLang="en-US" dirty="0"/>
              <a:t>Determines whether to proceed with an investigation under 1B.1.1 procedure, and</a:t>
            </a:r>
          </a:p>
          <a:p>
            <a:r>
              <a:rPr lang="en-US" altLang="en-US" dirty="0"/>
              <a:t>Investigates or coordinates the investigation of reports/complaints of discrimination, harassment, and retaliation as defined by Board Policy 1B.1</a:t>
            </a:r>
          </a:p>
        </p:txBody>
      </p:sp>
    </p:spTree>
    <p:extLst>
      <p:ext uri="{BB962C8B-B14F-4D97-AF65-F5344CB8AC3E}">
        <p14:creationId xmlns:p14="http://schemas.microsoft.com/office/powerpoint/2010/main" val="4423048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Designated Officer,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77715" y="1427356"/>
            <a:ext cx="8229600" cy="4821044"/>
          </a:xfrm>
        </p:spPr>
        <p:txBody>
          <a:bodyPr>
            <a:normAutofit/>
          </a:bodyPr>
          <a:lstStyle/>
          <a:p>
            <a:r>
              <a:rPr lang="en-US" altLang="en-US" dirty="0"/>
              <a:t>Jurisdiction and scope</a:t>
            </a:r>
          </a:p>
          <a:p>
            <a:r>
              <a:rPr lang="en-US" altLang="en-US" dirty="0"/>
              <a:t>Conflicts of interest</a:t>
            </a:r>
          </a:p>
          <a:p>
            <a:r>
              <a:rPr lang="en-US" altLang="en-US" dirty="0"/>
              <a:t>Interim actions re: health, safety concerns</a:t>
            </a:r>
          </a:p>
          <a:p>
            <a:r>
              <a:rPr lang="en-US" altLang="en-US" dirty="0"/>
              <a:t>Primary person to ensure process moves forward through </a:t>
            </a:r>
            <a:r>
              <a:rPr lang="en-US" altLang="en-US" sz="2800" dirty="0"/>
              <a:t>each relevant step of the procedure</a:t>
            </a:r>
          </a:p>
          <a:p>
            <a:r>
              <a:rPr lang="en-US" altLang="en-US" dirty="0"/>
              <a:t>Release of information requests</a:t>
            </a:r>
            <a:endParaRPr lang="en-US" altLang="en-US" sz="2800" dirty="0"/>
          </a:p>
        </p:txBody>
      </p:sp>
    </p:spTree>
    <p:extLst>
      <p:ext uri="{BB962C8B-B14F-4D97-AF65-F5344CB8AC3E}">
        <p14:creationId xmlns:p14="http://schemas.microsoft.com/office/powerpoint/2010/main" val="13405471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 Role</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lvl="0"/>
            <a:r>
              <a:rPr lang="en-US" dirty="0"/>
              <a:t>System trained every three years,</a:t>
            </a:r>
          </a:p>
          <a:p>
            <a:pPr lvl="0"/>
            <a:r>
              <a:rPr lang="en-US" dirty="0"/>
              <a:t>May be designated to conduct an inquiry, to investigate or coordinate the investigation of reports/complaints of discrimination, harassment, and retaliation as defined by Board Policy 1B.1 in accordance with the procedure,</a:t>
            </a:r>
          </a:p>
          <a:p>
            <a:pPr lvl="0"/>
            <a:r>
              <a:rPr lang="en-US" dirty="0"/>
              <a:t>Determines or recommends whether to proceed with an investigation under the procedure,</a:t>
            </a:r>
          </a:p>
          <a:p>
            <a:pPr lvl="0"/>
            <a:r>
              <a:rPr lang="en-US" dirty="0"/>
              <a:t>Prepares investigation reports, and</a:t>
            </a:r>
          </a:p>
          <a:p>
            <a:pPr lvl="0"/>
            <a:r>
              <a:rPr lang="en-US" dirty="0"/>
              <a:t>May be the Designated Officer.</a:t>
            </a:r>
          </a:p>
        </p:txBody>
      </p:sp>
    </p:spTree>
    <p:extLst>
      <p:ext uri="{BB962C8B-B14F-4D97-AF65-F5344CB8AC3E}">
        <p14:creationId xmlns:p14="http://schemas.microsoft.com/office/powerpoint/2010/main" val="594048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20000"/>
          </a:bodyPr>
          <a:lstStyle/>
          <a:p>
            <a:pPr>
              <a:tabLst>
                <a:tab pos="635000" algn="l"/>
              </a:tabLst>
              <a:defRPr/>
            </a:pPr>
            <a:r>
              <a:rPr lang="en-US" sz="3000" dirty="0">
                <a:solidFill>
                  <a:schemeClr val="tx1">
                    <a:lumMod val="75000"/>
                    <a:lumOff val="25000"/>
                  </a:schemeClr>
                </a:solidFill>
              </a:rPr>
              <a:t>Conducts a fact-finding inquiry or investigation of the complaint, including scheduling and holding interviews and requesting record information; may delegate this to another trained investigator</a:t>
            </a:r>
          </a:p>
          <a:p>
            <a:pPr>
              <a:tabLst>
                <a:tab pos="635000" algn="l"/>
              </a:tabLst>
              <a:defRPr/>
            </a:pPr>
            <a:r>
              <a:rPr lang="en-US" sz="3000" dirty="0">
                <a:solidFill>
                  <a:schemeClr val="tx1">
                    <a:lumMod val="75000"/>
                    <a:lumOff val="25000"/>
                  </a:schemeClr>
                </a:solidFill>
              </a:rPr>
              <a:t>Informs involved parties of right a union representative or support person to accompany them during investigative interviews, as appropriate</a:t>
            </a:r>
          </a:p>
          <a:p>
            <a:pPr>
              <a:tabLst>
                <a:tab pos="635000" algn="l"/>
              </a:tabLst>
              <a:defRPr/>
            </a:pPr>
            <a:r>
              <a:rPr lang="en-US" sz="3000" dirty="0">
                <a:solidFill>
                  <a:schemeClr val="tx1">
                    <a:lumMod val="75000"/>
                    <a:lumOff val="25000"/>
                  </a:schemeClr>
                </a:solidFill>
              </a:rPr>
              <a:t>Informs involved parties of the protection and prohibition of retaliation per policy</a:t>
            </a:r>
          </a:p>
          <a:p>
            <a:pPr>
              <a:tabLst>
                <a:tab pos="635000" algn="l"/>
              </a:tabLst>
              <a:defRPr/>
            </a:pPr>
            <a:r>
              <a:rPr lang="en-US" sz="3000" dirty="0">
                <a:solidFill>
                  <a:schemeClr val="tx1">
                    <a:lumMod val="75000"/>
                    <a:lumOff val="25000"/>
                  </a:schemeClr>
                </a:solidFill>
              </a:rPr>
              <a:t>Creates, gathers, and maintains investigative documents as appropriate </a:t>
            </a:r>
          </a:p>
        </p:txBody>
      </p:sp>
    </p:spTree>
    <p:extLst>
      <p:ext uri="{BB962C8B-B14F-4D97-AF65-F5344CB8AC3E}">
        <p14:creationId xmlns:p14="http://schemas.microsoft.com/office/powerpoint/2010/main" val="8094154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305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Investigator </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600201"/>
            <a:ext cx="8229600" cy="4644482"/>
          </a:xfrm>
        </p:spPr>
        <p:txBody>
          <a:bodyPr>
            <a:normAutofit fontScale="92500" lnSpcReduction="10000"/>
          </a:bodyPr>
          <a:lstStyle/>
          <a:p>
            <a:r>
              <a:rPr lang="en-US" altLang="en-US" dirty="0"/>
              <a:t>Writes investigation report with organized attachments</a:t>
            </a:r>
          </a:p>
          <a:p>
            <a:r>
              <a:rPr lang="en-US" altLang="en-US" dirty="0"/>
              <a:t>Outlines facts in the investigative report based on information collected through the interview process and review of gathered documents</a:t>
            </a:r>
          </a:p>
          <a:p>
            <a:r>
              <a:rPr lang="en-US" altLang="en-US" dirty="0"/>
              <a:t>Primary person to ensure process moves forward through </a:t>
            </a:r>
            <a:r>
              <a:rPr lang="en-US" altLang="en-US" sz="2800" dirty="0"/>
              <a:t>the investigative steps</a:t>
            </a:r>
          </a:p>
          <a:p>
            <a:r>
              <a:rPr lang="en-US" altLang="en-US" dirty="0"/>
              <a:t>Handles all data in accordance with applicable federal and state privacy laws, </a:t>
            </a:r>
            <a:r>
              <a:rPr lang="en-US" sz="2800" dirty="0">
                <a:solidFill>
                  <a:schemeClr val="tx1">
                    <a:lumMod val="75000"/>
                    <a:lumOff val="25000"/>
                  </a:schemeClr>
                </a:solidFill>
              </a:rPr>
              <a:t>consulting with the campus Data Practices Officer when necessary</a:t>
            </a:r>
            <a:endParaRPr lang="en-US" altLang="en-US" dirty="0"/>
          </a:p>
          <a:p>
            <a:r>
              <a:rPr lang="en-US" altLang="en-US" dirty="0"/>
              <a:t>Provides all investigative materials to the Designated Officer for recordkeeping</a:t>
            </a:r>
          </a:p>
        </p:txBody>
      </p:sp>
    </p:spTree>
    <p:extLst>
      <p:ext uri="{BB962C8B-B14F-4D97-AF65-F5344CB8AC3E}">
        <p14:creationId xmlns:p14="http://schemas.microsoft.com/office/powerpoint/2010/main" val="7846248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934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The Investigation</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fontAlgn="auto">
              <a:spcAft>
                <a:spcPts val="0"/>
              </a:spcAft>
              <a:defRPr/>
            </a:pPr>
            <a:r>
              <a:rPr lang="en-US" sz="3000">
                <a:solidFill>
                  <a:schemeClr val="tx1">
                    <a:lumMod val="75000"/>
                    <a:lumOff val="25000"/>
                  </a:schemeClr>
                </a:solidFill>
              </a:rPr>
              <a:t>Provides enough information for the decisionmaker to make a reasoned decision about whether policy has been violated</a:t>
            </a:r>
          </a:p>
          <a:p>
            <a:pPr fontAlgn="auto">
              <a:spcAft>
                <a:spcPts val="0"/>
              </a:spcAft>
              <a:defRPr/>
            </a:pPr>
            <a:r>
              <a:rPr lang="en-US" sz="3000">
                <a:solidFill>
                  <a:schemeClr val="tx1">
                    <a:lumMod val="75000"/>
                    <a:lumOff val="25000"/>
                  </a:schemeClr>
                </a:solidFill>
              </a:rPr>
              <a:t>Maintains integrity of process</a:t>
            </a:r>
          </a:p>
          <a:p>
            <a:pPr lvl="1" fontAlgn="auto">
              <a:spcAft>
                <a:spcPts val="0"/>
              </a:spcAft>
              <a:buFont typeface="Courier New" panose="02070309020205020404" pitchFamily="49" charset="0"/>
              <a:buChar char="o"/>
              <a:defRPr/>
            </a:pPr>
            <a:r>
              <a:rPr lang="en-US" sz="2200">
                <a:solidFill>
                  <a:schemeClr val="tx1">
                    <a:lumMod val="75000"/>
                    <a:lumOff val="25000"/>
                  </a:schemeClr>
                </a:solidFill>
              </a:rPr>
              <a:t>Timely </a:t>
            </a:r>
          </a:p>
          <a:p>
            <a:pPr lvl="1" fontAlgn="auto">
              <a:spcAft>
                <a:spcPts val="0"/>
              </a:spcAft>
              <a:buFont typeface="Courier New" panose="02070309020205020404" pitchFamily="49" charset="0"/>
              <a:buChar char="o"/>
              <a:defRPr/>
            </a:pPr>
            <a:r>
              <a:rPr lang="en-US" sz="2200">
                <a:solidFill>
                  <a:schemeClr val="tx1">
                    <a:lumMod val="75000"/>
                    <a:lumOff val="25000"/>
                  </a:schemeClr>
                </a:solidFill>
              </a:rPr>
              <a:t>Fair to both parties</a:t>
            </a:r>
          </a:p>
          <a:p>
            <a:pPr lvl="1" fontAlgn="auto">
              <a:spcAft>
                <a:spcPts val="0"/>
              </a:spcAft>
              <a:buFont typeface="Courier New" panose="02070309020205020404" pitchFamily="49" charset="0"/>
              <a:buChar char="o"/>
              <a:defRPr/>
            </a:pPr>
            <a:r>
              <a:rPr lang="en-US" sz="2200">
                <a:solidFill>
                  <a:schemeClr val="tx1">
                    <a:lumMod val="75000"/>
                    <a:lumOff val="25000"/>
                  </a:schemeClr>
                </a:solidFill>
              </a:rPr>
              <a:t>Provide confidentiality as required by law</a:t>
            </a:r>
          </a:p>
          <a:p>
            <a:pPr lvl="1" fontAlgn="auto">
              <a:spcAft>
                <a:spcPts val="0"/>
              </a:spcAft>
              <a:buFont typeface="Courier New" panose="02070309020205020404" pitchFamily="49" charset="0"/>
              <a:buChar char="o"/>
              <a:defRPr/>
            </a:pPr>
            <a:r>
              <a:rPr lang="en-US" sz="2200">
                <a:solidFill>
                  <a:schemeClr val="tx1">
                    <a:lumMod val="75000"/>
                    <a:lumOff val="25000"/>
                  </a:schemeClr>
                </a:solidFill>
              </a:rPr>
              <a:t>Thorough</a:t>
            </a:r>
          </a:p>
          <a:p>
            <a:pPr lvl="1" fontAlgn="auto">
              <a:spcAft>
                <a:spcPts val="0"/>
              </a:spcAft>
              <a:buFont typeface="Courier New" panose="02070309020205020404" pitchFamily="49" charset="0"/>
              <a:buChar char="o"/>
              <a:defRPr/>
            </a:pPr>
            <a:r>
              <a:rPr lang="en-US" sz="2200">
                <a:solidFill>
                  <a:schemeClr val="tx1">
                    <a:lumMod val="75000"/>
                    <a:lumOff val="25000"/>
                  </a:schemeClr>
                </a:solidFill>
              </a:rPr>
              <a:t>Tailored to individual circumstances</a:t>
            </a:r>
          </a:p>
          <a:p>
            <a:r>
              <a:rPr lang="en-US" sz="2800">
                <a:solidFill>
                  <a:schemeClr val="tx1">
                    <a:lumMod val="75000"/>
                    <a:lumOff val="25000"/>
                  </a:schemeClr>
                </a:solidFill>
              </a:rPr>
              <a:t>Provides findings of facts, </a:t>
            </a:r>
            <a:r>
              <a:rPr lang="en-US" sz="2800" b="1">
                <a:solidFill>
                  <a:schemeClr val="tx1">
                    <a:lumMod val="75000"/>
                    <a:lumOff val="25000"/>
                  </a:schemeClr>
                </a:solidFill>
              </a:rPr>
              <a:t>not</a:t>
            </a:r>
            <a:r>
              <a:rPr lang="en-US" sz="2800">
                <a:solidFill>
                  <a:schemeClr val="tx1">
                    <a:lumMod val="75000"/>
                    <a:lumOff val="25000"/>
                  </a:schemeClr>
                </a:solidFill>
              </a:rPr>
              <a:t> findings of policies</a:t>
            </a:r>
          </a:p>
        </p:txBody>
      </p:sp>
    </p:spTree>
    <p:extLst>
      <p:ext uri="{BB962C8B-B14F-4D97-AF65-F5344CB8AC3E}">
        <p14:creationId xmlns:p14="http://schemas.microsoft.com/office/powerpoint/2010/main" val="10320011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78EB6DE-9586-6F72-E524-3E84BFF21A9C}"/>
              </a:ext>
            </a:extLst>
          </p:cNvPr>
          <p:cNvSpPr>
            <a:spLocks noGrp="1"/>
          </p:cNvSpPr>
          <p:nvPr>
            <p:ph type="title" idx="4294967295"/>
          </p:nvPr>
        </p:nvSpPr>
        <p:spPr>
          <a:xfrm>
            <a:off x="457200" y="-1143000"/>
            <a:ext cx="8229600" cy="1143000"/>
          </a:xfrm>
        </p:spPr>
        <p:txBody>
          <a:bodyPr vert="horz" lIns="91440" tIns="45720" rIns="91440" bIns="45720" rtlCol="0" anchor="b">
            <a:normAutofit/>
          </a:bodyPr>
          <a:lstStyle/>
          <a:p>
            <a:r>
              <a:rPr lang="en-US" dirty="0"/>
              <a:t>Report analysis considerations</a:t>
            </a:r>
          </a:p>
        </p:txBody>
      </p:sp>
      <p:sp>
        <p:nvSpPr>
          <p:cNvPr id="2" name="Content Placeholder 1">
            <a:extLst>
              <a:ext uri="{FF2B5EF4-FFF2-40B4-BE49-F238E27FC236}">
                <a16:creationId xmlns:a16="http://schemas.microsoft.com/office/drawing/2014/main" id="{049B608F-84CA-F2B2-1488-B3531AB7EF04}"/>
              </a:ext>
            </a:extLst>
          </p:cNvPr>
          <p:cNvSpPr>
            <a:spLocks noGrp="1"/>
          </p:cNvSpPr>
          <p:nvPr>
            <p:ph idx="1"/>
          </p:nvPr>
        </p:nvSpPr>
        <p:spPr>
          <a:xfrm>
            <a:off x="457200" y="1320800"/>
            <a:ext cx="8229600" cy="4622801"/>
          </a:xfrm>
        </p:spPr>
        <p:txBody>
          <a:bodyPr/>
          <a:lstStyle/>
          <a:p>
            <a:pPr marL="0" indent="0" algn="ctr">
              <a:buNone/>
            </a:pPr>
            <a:r>
              <a:rPr lang="en-US" b="1" dirty="0"/>
              <a:t>NOTE: 1B.1 and 1B.3 Report Conclusions</a:t>
            </a:r>
          </a:p>
          <a:p>
            <a:r>
              <a:rPr lang="en-US" dirty="0"/>
              <a:t>No policy violation findings</a:t>
            </a:r>
          </a:p>
          <a:p>
            <a:r>
              <a:rPr lang="en-US" dirty="0"/>
              <a:t>No references to laws or illegal behavior</a:t>
            </a:r>
          </a:p>
          <a:p>
            <a:r>
              <a:rPr lang="en-US" dirty="0"/>
              <a:t>No recommendations</a:t>
            </a:r>
          </a:p>
          <a:p>
            <a:r>
              <a:rPr lang="en-US" dirty="0"/>
              <a:t>No decisions for outcomes</a:t>
            </a:r>
          </a:p>
        </p:txBody>
      </p:sp>
      <p:sp>
        <p:nvSpPr>
          <p:cNvPr id="3" name="Text Placeholder 2">
            <a:extLst>
              <a:ext uri="{FF2B5EF4-FFF2-40B4-BE49-F238E27FC236}">
                <a16:creationId xmlns:a16="http://schemas.microsoft.com/office/drawing/2014/main" id="{D21032AD-2CEB-D392-ABA8-80DD892D8444}"/>
              </a:ext>
              <a:ext uri="{C183D7F6-B498-43B3-948B-1728B52AA6E4}">
                <adec:decorative xmlns:adec="http://schemas.microsoft.com/office/drawing/2017/decorative" val="1"/>
              </a:ext>
            </a:extLst>
          </p:cNvPr>
          <p:cNvSpPr>
            <a:spLocks noGrp="1"/>
          </p:cNvSpPr>
          <p:nvPr>
            <p:ph type="body" idx="13"/>
          </p:nvPr>
        </p:nvSpPr>
        <p:spPr/>
        <p:txBody>
          <a:bodyPr/>
          <a:lstStyle/>
          <a:p>
            <a:endParaRPr lang="en-US"/>
          </a:p>
        </p:txBody>
      </p:sp>
    </p:spTree>
    <p:extLst>
      <p:ext uri="{BB962C8B-B14F-4D97-AF65-F5344CB8AC3E}">
        <p14:creationId xmlns:p14="http://schemas.microsoft.com/office/powerpoint/2010/main" val="4030320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a:ln>
                  <a:noFill/>
                </a:ln>
                <a:solidFill>
                  <a:srgbClr val="0C2340"/>
                </a:solidFill>
                <a:effectLst/>
                <a:uLnTx/>
                <a:uFillTx/>
                <a:latin typeface="+mn-lt"/>
                <a:ea typeface="+mn-ea"/>
                <a:cs typeface="+mn-cs"/>
              </a:rPr>
              <a:t>Overview of 1B.1 Policy and Procedure</a:t>
            </a:r>
          </a:p>
        </p:txBody>
      </p:sp>
    </p:spTree>
    <p:extLst>
      <p:ext uri="{BB962C8B-B14F-4D97-AF65-F5344CB8AC3E}">
        <p14:creationId xmlns:p14="http://schemas.microsoft.com/office/powerpoint/2010/main" val="12209219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8B532BA-B4EB-5A4F-18EA-A2A2C53951C8}"/>
              </a:ext>
            </a:extLst>
          </p:cNvPr>
          <p:cNvSpPr>
            <a:spLocks noGrp="1"/>
          </p:cNvSpPr>
          <p:nvPr>
            <p:ph type="title" idx="4294967295"/>
          </p:nvPr>
        </p:nvSpPr>
        <p:spPr>
          <a:xfrm>
            <a:off x="625475" y="-885825"/>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1400" b="1" i="0" u="none" strike="noStrike" kern="1200" cap="all" spc="0" normalizeH="0" baseline="0" noProof="0" dirty="0">
                <a:ln>
                  <a:noFill/>
                </a:ln>
                <a:solidFill>
                  <a:srgbClr val="0C2340"/>
                </a:solidFill>
                <a:effectLst/>
                <a:uLnTx/>
                <a:uFillTx/>
                <a:latin typeface="+mn-lt"/>
                <a:ea typeface="+mn-ea"/>
                <a:cs typeface="+mn-cs"/>
              </a:rPr>
              <a:t>Examples of Findings of Fact</a:t>
            </a:r>
          </a:p>
        </p:txBody>
      </p:sp>
      <p:sp>
        <p:nvSpPr>
          <p:cNvPr id="2" name="Content Placeholder 1">
            <a:extLst>
              <a:ext uri="{FF2B5EF4-FFF2-40B4-BE49-F238E27FC236}">
                <a16:creationId xmlns:a16="http://schemas.microsoft.com/office/drawing/2014/main" id="{892D6FBA-4C59-AB6A-5C12-0FC8FF1B0D0A}"/>
              </a:ext>
            </a:extLst>
          </p:cNvPr>
          <p:cNvSpPr>
            <a:spLocks noGrp="1"/>
          </p:cNvSpPr>
          <p:nvPr>
            <p:ph idx="1"/>
          </p:nvPr>
        </p:nvSpPr>
        <p:spPr>
          <a:xfrm>
            <a:off x="457200" y="1143000"/>
            <a:ext cx="8229600" cy="5181599"/>
          </a:xfrm>
        </p:spPr>
        <p:txBody>
          <a:bodyPr>
            <a:normAutofit fontScale="92500"/>
          </a:bodyPr>
          <a:lstStyle/>
          <a:p>
            <a:pPr marL="0" indent="0" algn="ctr">
              <a:buNone/>
            </a:pPr>
            <a:r>
              <a:rPr lang="en-US" b="1"/>
              <a:t>NOTE: Findings of fact are not findings of policy</a:t>
            </a:r>
          </a:p>
          <a:p>
            <a:r>
              <a:rPr lang="en-US" b="1"/>
              <a:t>Respondent </a:t>
            </a:r>
            <a:r>
              <a:rPr lang="en-US"/>
              <a:t>admitted</a:t>
            </a:r>
            <a:r>
              <a:rPr lang="en-US" b="1"/>
              <a:t> </a:t>
            </a:r>
            <a:r>
              <a:rPr lang="en-US"/>
              <a:t>to mixing three drinks for the Complainant, using the bottom indentation line of the solo cup as a marker for how much vodka was poured in; the Respondent then added ice and poured in orange juice. The </a:t>
            </a:r>
            <a:r>
              <a:rPr lang="en-US" b="1"/>
              <a:t>Respondent </a:t>
            </a:r>
            <a:r>
              <a:rPr lang="en-US"/>
              <a:t>denied</a:t>
            </a:r>
            <a:r>
              <a:rPr lang="en-US" b="1"/>
              <a:t> </a:t>
            </a:r>
            <a:r>
              <a:rPr lang="en-US"/>
              <a:t>the Complainant made any statements that the first drink was “too strong.” The </a:t>
            </a:r>
            <a:r>
              <a:rPr lang="en-US" b="1"/>
              <a:t>Respondent </a:t>
            </a:r>
            <a:r>
              <a:rPr lang="en-US"/>
              <a:t>admitted</a:t>
            </a:r>
            <a:r>
              <a:rPr lang="en-US" b="1"/>
              <a:t> </a:t>
            </a:r>
            <a:r>
              <a:rPr lang="en-US"/>
              <a:t>to being with the Complainant while the Complainant consumed the three drinks. </a:t>
            </a:r>
          </a:p>
          <a:p>
            <a:r>
              <a:rPr lang="en-US"/>
              <a:t>While the </a:t>
            </a:r>
            <a:r>
              <a:rPr lang="en-US" b="1"/>
              <a:t>Complainant </a:t>
            </a:r>
            <a:r>
              <a:rPr lang="en-US"/>
              <a:t>asserted</a:t>
            </a:r>
            <a:r>
              <a:rPr lang="en-US" b="1"/>
              <a:t> </a:t>
            </a:r>
            <a:r>
              <a:rPr lang="en-US"/>
              <a:t>that the Respondent…, the </a:t>
            </a:r>
            <a:r>
              <a:rPr lang="en-US" b="1"/>
              <a:t>Respondent</a:t>
            </a:r>
            <a:r>
              <a:rPr lang="en-US"/>
              <a:t> does not recall ever…. </a:t>
            </a:r>
            <a:r>
              <a:rPr lang="en-US" b="1"/>
              <a:t>Witness 2</a:t>
            </a:r>
            <a:r>
              <a:rPr lang="en-US"/>
              <a:t> stated they observed the Complainant and the Respondent…</a:t>
            </a:r>
          </a:p>
        </p:txBody>
      </p:sp>
    </p:spTree>
    <p:extLst>
      <p:ext uri="{BB962C8B-B14F-4D97-AF65-F5344CB8AC3E}">
        <p14:creationId xmlns:p14="http://schemas.microsoft.com/office/powerpoint/2010/main" val="24199807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077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Decision-</a:t>
            </a:r>
            <a:r>
              <a:rPr kumimoji="0" lang="en-US" altLang="en-US" sz="3600" b="1" i="0" u="none" strike="noStrike" kern="1200" cap="all" spc="0" normalizeH="0" baseline="0" noProof="0" err="1">
                <a:ln>
                  <a:noFill/>
                </a:ln>
                <a:solidFill>
                  <a:srgbClr val="0C2340"/>
                </a:solidFill>
                <a:effectLst/>
                <a:uLnTx/>
                <a:uFillTx/>
                <a:latin typeface="+mn-lt"/>
                <a:ea typeface="+mn-ea"/>
                <a:cs typeface="+mn-cs"/>
              </a:rPr>
              <a:t>MakER</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4" name="Rectangle 3"/>
          <p:cNvSpPr>
            <a:spLocks noGrp="1" noChangeArrowheads="1"/>
          </p:cNvSpPr>
          <p:nvPr>
            <p:ph idx="1"/>
          </p:nvPr>
        </p:nvSpPr>
        <p:spPr/>
        <p:txBody>
          <a:bodyPr/>
          <a:lstStyle/>
          <a:p>
            <a:r>
              <a:rPr lang="en-US" altLang="en-US"/>
              <a:t>System trained every three years,</a:t>
            </a:r>
          </a:p>
          <a:p>
            <a:r>
              <a:rPr lang="en-US" altLang="en-US" sz="2800"/>
              <a:t>Designated by president or chancellor to review investigation reports, </a:t>
            </a:r>
          </a:p>
          <a:p>
            <a:r>
              <a:rPr lang="en-US" altLang="en-US"/>
              <a:t>Determines whether identified policy/policies have been violated based upon the investigation, and </a:t>
            </a:r>
          </a:p>
          <a:p>
            <a:r>
              <a:rPr lang="en-US" altLang="en-US" sz="2800"/>
              <a:t>Determines or recommends the appropriate action for the college, university, or system office to take based upon the findings. </a:t>
            </a:r>
          </a:p>
        </p:txBody>
      </p:sp>
    </p:spTree>
    <p:extLst>
      <p:ext uri="{BB962C8B-B14F-4D97-AF65-F5344CB8AC3E}">
        <p14:creationId xmlns:p14="http://schemas.microsoft.com/office/powerpoint/2010/main" val="12781228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Decision-maker,</a:t>
            </a:r>
            <a:r>
              <a:rPr kumimoji="0" lang="en-US" altLang="en-US" sz="3600" b="1" i="0" u="none" strike="noStrike" kern="1200" cap="all" spc="0" normalizeH="0" noProof="0">
                <a:ln>
                  <a:noFill/>
                </a:ln>
                <a:solidFill>
                  <a:srgbClr val="0C2340"/>
                </a:solidFill>
                <a:effectLst/>
                <a:uLnTx/>
                <a:uFillTx/>
                <a:latin typeface="+mn-lt"/>
                <a:ea typeface="+mn-ea"/>
                <a:cs typeface="+mn-cs"/>
              </a:rPr>
              <a:t> continued</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r>
              <a:rPr lang="en-US"/>
              <a:t>Determines whether there is any real or perceived conflict of interest</a:t>
            </a:r>
          </a:p>
          <a:p>
            <a:r>
              <a:rPr lang="en-US"/>
              <a:t>Receives and reviews the investigation report</a:t>
            </a:r>
          </a:p>
          <a:p>
            <a:r>
              <a:rPr lang="en-US"/>
              <a:t>Provides notice to the Complainant and Respondent regarding receipt of report, their role as Decisionmaker, and anticipated timeline for decision</a:t>
            </a:r>
          </a:p>
          <a:p>
            <a:r>
              <a:rPr lang="en-US"/>
              <a:t>Makes sure the investigator has complied with Minnesota State procedures</a:t>
            </a:r>
          </a:p>
          <a:p>
            <a:r>
              <a:rPr lang="en-US"/>
              <a:t>May meet with parties or request additional information from the investigator</a:t>
            </a:r>
          </a:p>
        </p:txBody>
      </p:sp>
    </p:spTree>
    <p:extLst>
      <p:ext uri="{BB962C8B-B14F-4D97-AF65-F5344CB8AC3E}">
        <p14:creationId xmlns:p14="http://schemas.microsoft.com/office/powerpoint/2010/main" val="30331523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399"/>
            <a:ext cx="7696200" cy="10668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4000" b="1" i="0" u="none" strike="noStrike" kern="1200" cap="all" spc="0" normalizeH="0" baseline="0" noProof="0">
                <a:ln>
                  <a:noFill/>
                </a:ln>
                <a:solidFill>
                  <a:srgbClr val="0C2340"/>
                </a:solidFill>
                <a:effectLst/>
                <a:uLnTx/>
                <a:uFillTx/>
                <a:latin typeface="+mn-lt"/>
                <a:ea typeface="+mn-ea"/>
                <a:cs typeface="+mn-cs"/>
              </a:rPr>
              <a:t>Decision-maker, concludes</a:t>
            </a:r>
            <a:r>
              <a:rPr kumimoji="0" lang="en-US" altLang="en-US" sz="4000" b="1" i="0" u="none" strike="noStrike" kern="1200" cap="all" spc="0" normalizeH="0" noProof="0">
                <a:ln>
                  <a:noFill/>
                </a:ln>
                <a:solidFill>
                  <a:srgbClr val="0C2340"/>
                </a:solidFill>
                <a:effectLst/>
                <a:uLnTx/>
                <a:uFillTx/>
                <a:latin typeface="+mn-lt"/>
                <a:ea typeface="+mn-ea"/>
                <a:cs typeface="+mn-cs"/>
              </a:rPr>
              <a:t> process</a:t>
            </a:r>
            <a:endParaRPr kumimoji="0" lang="en-US" sz="40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dirty="0"/>
              <a:t>Decides whether policy has been violated based on information provided in report</a:t>
            </a:r>
          </a:p>
          <a:p>
            <a:r>
              <a:rPr lang="en-US" dirty="0"/>
              <a:t>Writes reasoned decision based on facts, available information, and policies</a:t>
            </a:r>
          </a:p>
          <a:p>
            <a:r>
              <a:rPr lang="en-US" dirty="0"/>
              <a:t>Provides decision letters to complainant and respondent of their findings regarding a policy violation; copy to the Designated Officer</a:t>
            </a:r>
          </a:p>
          <a:p>
            <a:r>
              <a:rPr lang="en-US" altLang="en-US" dirty="0"/>
              <a:t>Provides all related report materials to the Designated Officer for recordkeeping</a:t>
            </a:r>
          </a:p>
        </p:txBody>
      </p:sp>
    </p:spTree>
    <p:extLst>
      <p:ext uri="{BB962C8B-B14F-4D97-AF65-F5344CB8AC3E}">
        <p14:creationId xmlns:p14="http://schemas.microsoft.com/office/powerpoint/2010/main" val="26388810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Deciding if Misconduct Occurred</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dirty="0"/>
              <a:t>Standard of proof in determining a 1B.1 violation</a:t>
            </a:r>
          </a:p>
          <a:p>
            <a:pPr lvl="1"/>
            <a:r>
              <a:rPr lang="en-US" dirty="0"/>
              <a:t>Preponderance of evidence; i.e. more likely than not to have occurred</a:t>
            </a:r>
          </a:p>
          <a:p>
            <a:pPr lvl="1"/>
            <a:r>
              <a:rPr lang="en-US" dirty="0"/>
              <a:t>Secondary information has value</a:t>
            </a:r>
          </a:p>
          <a:p>
            <a:pPr lvl="1"/>
            <a:r>
              <a:rPr lang="en-US" dirty="0"/>
              <a:t>Reasonable inferences also are used</a:t>
            </a:r>
          </a:p>
        </p:txBody>
      </p:sp>
      <p:sp>
        <p:nvSpPr>
          <p:cNvPr id="4" name="TextBox 3">
            <a:extLst>
              <a:ext uri="{FF2B5EF4-FFF2-40B4-BE49-F238E27FC236}">
                <a16:creationId xmlns:a16="http://schemas.microsoft.com/office/drawing/2014/main" id="{BD70C121-B49A-9B28-7AE0-5205E5E32852}"/>
              </a:ext>
            </a:extLst>
          </p:cNvPr>
          <p:cNvSpPr txBox="1"/>
          <p:nvPr/>
        </p:nvSpPr>
        <p:spPr>
          <a:xfrm>
            <a:off x="2290739" y="4466273"/>
            <a:ext cx="4562522" cy="1477328"/>
          </a:xfrm>
          <a:prstGeom prst="rect">
            <a:avLst/>
          </a:prstGeom>
          <a:noFill/>
        </p:spPr>
        <p:txBody>
          <a:bodyPr wrap="square" rtlCol="0">
            <a:spAutoFit/>
          </a:bodyPr>
          <a:lstStyle/>
          <a:p>
            <a:pPr algn="l" rtl="0" fontAlgn="base"/>
            <a:r>
              <a:rPr lang="en-US" sz="1800" b="0" i="1">
                <a:solidFill>
                  <a:srgbClr val="000000"/>
                </a:solidFill>
                <a:effectLst/>
                <a:latin typeface="Times New Roman" panose="02020603050405020304" pitchFamily="18" charset="0"/>
              </a:rPr>
              <a:t>The scales of justice:</a:t>
            </a:r>
            <a:r>
              <a:rPr lang="en-US" sz="1800" b="0" i="0">
                <a:solidFill>
                  <a:srgbClr val="000000"/>
                </a:solidFill>
                <a:effectLst/>
                <a:latin typeface="Times New Roman" panose="02020603050405020304" pitchFamily="18" charset="0"/>
              </a:rPr>
              <a:t> </a:t>
            </a:r>
            <a:endParaRPr lang="en-US" b="0" i="0">
              <a:solidFill>
                <a:srgbClr val="000000"/>
              </a:solidFill>
              <a:effectLst/>
              <a:latin typeface="Segoe UI" panose="020B0502040204020203" pitchFamily="34" charset="0"/>
            </a:endParaRPr>
          </a:p>
          <a:p>
            <a:pPr algn="l" rtl="0" fontAlgn="base"/>
            <a:r>
              <a:rPr lang="en-US" sz="1800" b="0" i="1">
                <a:solidFill>
                  <a:srgbClr val="000000"/>
                </a:solidFill>
                <a:effectLst/>
                <a:latin typeface="Times New Roman" panose="02020603050405020304" pitchFamily="18" charset="0"/>
              </a:rPr>
              <a:t>Preponderance= &gt; than 50% </a:t>
            </a:r>
            <a:r>
              <a:rPr lang="en-US" sz="1800" b="0" i="0">
                <a:solidFill>
                  <a:srgbClr val="000000"/>
                </a:solidFill>
                <a:effectLst/>
                <a:latin typeface="Times New Roman" panose="02020603050405020304" pitchFamily="18" charset="0"/>
              </a:rPr>
              <a:t> </a:t>
            </a:r>
            <a:endParaRPr lang="en-US" b="0" i="0">
              <a:solidFill>
                <a:srgbClr val="000000"/>
              </a:solidFill>
              <a:effectLst/>
              <a:latin typeface="Segoe UI" panose="020B0502040204020203" pitchFamily="34" charset="0"/>
            </a:endParaRPr>
          </a:p>
          <a:p>
            <a:pPr algn="l" rtl="0" fontAlgn="base"/>
            <a:r>
              <a:rPr lang="en-US" sz="1800" b="0" i="1">
                <a:solidFill>
                  <a:srgbClr val="000000"/>
                </a:solidFill>
                <a:effectLst/>
                <a:latin typeface="Times New Roman" panose="02020603050405020304" pitchFamily="18" charset="0"/>
              </a:rPr>
              <a:t>Clear and convincing= 75% vs. 25%</a:t>
            </a:r>
            <a:r>
              <a:rPr lang="en-US" sz="1800" b="0" i="0">
                <a:solidFill>
                  <a:srgbClr val="000000"/>
                </a:solidFill>
                <a:effectLst/>
                <a:latin typeface="Times New Roman" panose="02020603050405020304" pitchFamily="18" charset="0"/>
              </a:rPr>
              <a:t> </a:t>
            </a:r>
            <a:endParaRPr lang="en-US" b="0" i="0">
              <a:solidFill>
                <a:srgbClr val="000000"/>
              </a:solidFill>
              <a:effectLst/>
              <a:latin typeface="Segoe UI" panose="020B0502040204020203" pitchFamily="34" charset="0"/>
            </a:endParaRPr>
          </a:p>
          <a:p>
            <a:pPr algn="l" rtl="0" fontAlgn="base"/>
            <a:r>
              <a:rPr lang="en-US" sz="1800" b="0" i="1">
                <a:solidFill>
                  <a:srgbClr val="000000"/>
                </a:solidFill>
                <a:effectLst/>
                <a:latin typeface="Times New Roman" panose="02020603050405020304" pitchFamily="18" charset="0"/>
              </a:rPr>
              <a:t>Beyond a reasonable doubt= 99.9% vs. .1%</a:t>
            </a:r>
            <a:r>
              <a:rPr lang="en-US" sz="1800" b="0" i="0">
                <a:solidFill>
                  <a:srgbClr val="000000"/>
                </a:solidFill>
                <a:effectLst/>
                <a:latin typeface="Times New Roman" panose="02020603050405020304" pitchFamily="18" charset="0"/>
              </a:rPr>
              <a:t> </a:t>
            </a:r>
            <a:endParaRPr lang="en-US" b="0" i="0">
              <a:solidFill>
                <a:srgbClr val="000000"/>
              </a:solidFill>
              <a:effectLst/>
              <a:latin typeface="Segoe UI" panose="020B0502040204020203" pitchFamily="34" charset="0"/>
            </a:endParaRPr>
          </a:p>
          <a:p>
            <a:endParaRPr lang="en-US"/>
          </a:p>
        </p:txBody>
      </p:sp>
    </p:spTree>
    <p:extLst>
      <p:ext uri="{BB962C8B-B14F-4D97-AF65-F5344CB8AC3E}">
        <p14:creationId xmlns:p14="http://schemas.microsoft.com/office/powerpoint/2010/main" val="41789537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848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Decision Factors</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600200"/>
            <a:ext cx="8229600" cy="4552243"/>
          </a:xfrm>
        </p:spPr>
        <p:txBody>
          <a:bodyPr>
            <a:normAutofit lnSpcReduction="10000"/>
          </a:bodyPr>
          <a:lstStyle/>
          <a:p>
            <a:r>
              <a:rPr lang="en-US" dirty="0"/>
              <a:t>Weigh nature and context of behaviors, the relationship(s) between the parties, the context in which the alleged incident(s) occurred, and other relevant factors</a:t>
            </a:r>
          </a:p>
          <a:p>
            <a:r>
              <a:rPr lang="en-US" dirty="0"/>
              <a:t>Consider the totality of circumstances</a:t>
            </a:r>
          </a:p>
          <a:p>
            <a:pPr lvl="1"/>
            <a:r>
              <a:rPr lang="en-US" dirty="0"/>
              <a:t>History of complaints/grievances</a:t>
            </a:r>
          </a:p>
          <a:p>
            <a:pPr lvl="1"/>
            <a:r>
              <a:rPr lang="en-US" dirty="0"/>
              <a:t>Treatment of others (those who are different and those who are similarly situated)</a:t>
            </a:r>
          </a:p>
          <a:p>
            <a:pPr lvl="1"/>
            <a:r>
              <a:rPr lang="en-US" dirty="0"/>
              <a:t>Skills/competencies of supervisors demonstrated by past actions</a:t>
            </a:r>
          </a:p>
          <a:p>
            <a:r>
              <a:rPr lang="en-US" dirty="0"/>
              <a:t>What is more convincing and has greater probability</a:t>
            </a:r>
          </a:p>
        </p:txBody>
      </p:sp>
    </p:spTree>
    <p:extLst>
      <p:ext uri="{BB962C8B-B14F-4D97-AF65-F5344CB8AC3E}">
        <p14:creationId xmlns:p14="http://schemas.microsoft.com/office/powerpoint/2010/main" val="17300559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Appeal</a:t>
            </a:r>
            <a:r>
              <a:rPr kumimoji="0" lang="en-US" altLang="en-US" sz="3600" b="1" i="1" u="none" strike="noStrike" kern="1200" cap="all" spc="0" normalizeH="0" baseline="0" noProof="0">
                <a:ln>
                  <a:noFill/>
                </a:ln>
                <a:solidFill>
                  <a:srgbClr val="0C2340"/>
                </a:solidFill>
                <a:effectLst/>
                <a:uLnTx/>
                <a:uFillTx/>
                <a:latin typeface="+mn-lt"/>
                <a:ea typeface="+mn-ea"/>
                <a:cs typeface="+mn-cs"/>
              </a:rPr>
              <a:t> </a:t>
            </a:r>
            <a:r>
              <a:rPr kumimoji="0" lang="en-US" altLang="en-US" sz="3600" b="1" i="0" u="none" strike="noStrike" kern="1200" cap="all" spc="0" normalizeH="0" baseline="0" noProof="0">
                <a:ln>
                  <a:noFill/>
                </a:ln>
                <a:solidFill>
                  <a:srgbClr val="0C2340"/>
                </a:solidFill>
                <a:effectLst/>
                <a:uLnTx/>
                <a:uFillTx/>
                <a:latin typeface="+mn-lt"/>
                <a:ea typeface="+mn-ea"/>
                <a:cs typeface="+mn-cs"/>
              </a:rPr>
              <a:t>Process</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r>
              <a:rPr lang="en-US"/>
              <a:t>Complainant and Respondent have right to appeal decision</a:t>
            </a:r>
          </a:p>
          <a:p>
            <a:r>
              <a:rPr lang="en-US"/>
              <a:t>Appeal timeframe: 10 business days</a:t>
            </a:r>
          </a:p>
          <a:p>
            <a:r>
              <a:rPr lang="en-US"/>
              <a:t>Grounds for appeal</a:t>
            </a:r>
          </a:p>
          <a:p>
            <a:pPr lvl="1"/>
            <a:r>
              <a:rPr lang="en-US"/>
              <a:t>Procedural irregularity, affected decision</a:t>
            </a:r>
          </a:p>
          <a:p>
            <a:pPr lvl="1"/>
            <a:r>
              <a:rPr lang="en-US"/>
              <a:t>New evidence, not reasonably available before</a:t>
            </a:r>
          </a:p>
          <a:p>
            <a:pPr lvl="1"/>
            <a:r>
              <a:rPr lang="en-US"/>
              <a:t>Conflict of interest or bias</a:t>
            </a:r>
          </a:p>
          <a:p>
            <a:pPr lvl="1"/>
            <a:r>
              <a:rPr lang="en-US"/>
              <a:t>Insufficient evidence for decision</a:t>
            </a:r>
          </a:p>
          <a:p>
            <a:r>
              <a:rPr lang="en-US"/>
              <a:t>Filing an appeal concerning a report against a college/university president</a:t>
            </a:r>
          </a:p>
        </p:txBody>
      </p:sp>
    </p:spTree>
    <p:extLst>
      <p:ext uri="{BB962C8B-B14F-4D97-AF65-F5344CB8AC3E}">
        <p14:creationId xmlns:p14="http://schemas.microsoft.com/office/powerpoint/2010/main" val="33787304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199" y="533400"/>
            <a:ext cx="6244683"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Appeal Process, continued</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t>Additional information</a:t>
            </a:r>
          </a:p>
          <a:p>
            <a:r>
              <a:rPr lang="en-US" altLang="en-US" dirty="0"/>
              <a:t>Appeal decision timeframe </a:t>
            </a:r>
          </a:p>
          <a:p>
            <a:r>
              <a:rPr lang="en-US" dirty="0"/>
              <a:t>Decision notification</a:t>
            </a:r>
          </a:p>
          <a:p>
            <a:r>
              <a:rPr lang="en-US" altLang="en-US" dirty="0"/>
              <a:t>The decision on appeal is </a:t>
            </a:r>
            <a:r>
              <a:rPr lang="en-US" altLang="en-US" b="1" dirty="0"/>
              <a:t>final</a:t>
            </a:r>
            <a:r>
              <a:rPr lang="en-US" altLang="en-US" dirty="0"/>
              <a:t> under 1.B.1.1 Procedure</a:t>
            </a:r>
          </a:p>
        </p:txBody>
      </p:sp>
    </p:spTree>
    <p:extLst>
      <p:ext uri="{BB962C8B-B14F-4D97-AF65-F5344CB8AC3E}">
        <p14:creationId xmlns:p14="http://schemas.microsoft.com/office/powerpoint/2010/main" val="5939891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199" y="533399"/>
            <a:ext cx="7883913" cy="10668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Appeal Process, points</a:t>
            </a:r>
            <a:r>
              <a:rPr kumimoji="0" lang="en-US" altLang="en-US" sz="3600" b="1" i="0" u="none" strike="noStrike" kern="1200" cap="all" spc="0" normalizeH="0" noProof="0">
                <a:ln>
                  <a:noFill/>
                </a:ln>
                <a:solidFill>
                  <a:srgbClr val="0C2340"/>
                </a:solidFill>
                <a:effectLst/>
                <a:uLnTx/>
                <a:uFillTx/>
                <a:latin typeface="+mn-lt"/>
                <a:ea typeface="+mn-ea"/>
                <a:cs typeface="+mn-cs"/>
              </a:rPr>
              <a:t> of information</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t>Disciplinary action imposed on a member of a collective bargaining unit is processed in accordance with that agreement</a:t>
            </a:r>
          </a:p>
          <a:p>
            <a:r>
              <a:rPr lang="en-US" dirty="0"/>
              <a:t>Disciplinary or corrective action taken as a result of the decision may be enforced pending the outcome of the appeal.</a:t>
            </a:r>
          </a:p>
          <a:p>
            <a:r>
              <a:rPr lang="en-US" dirty="0"/>
              <a:t>Students must be informed of their right to a contested case hearing (Chapter 14) if an outcome of suspension of 10+ days.</a:t>
            </a:r>
            <a:endParaRPr lang="en-US" altLang="en-US" dirty="0"/>
          </a:p>
        </p:txBody>
      </p:sp>
    </p:spTree>
    <p:extLst>
      <p:ext uri="{BB962C8B-B14F-4D97-AF65-F5344CB8AC3E}">
        <p14:creationId xmlns:p14="http://schemas.microsoft.com/office/powerpoint/2010/main" val="22455085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President</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a:latin typeface="Arial Black" panose="020B0A04020102020204" pitchFamily="34" charset="0"/>
              </a:rPr>
              <a:t>Removed </a:t>
            </a:r>
            <a:r>
              <a:rPr lang="en-US" altLang="en-US"/>
              <a:t>from initial investigation and decision-making</a:t>
            </a:r>
          </a:p>
          <a:p>
            <a:r>
              <a:rPr lang="en-US" altLang="en-US"/>
              <a:t>Serves as the final decisionmaker (appeal) for the Minnesota State</a:t>
            </a:r>
          </a:p>
          <a:p>
            <a:endParaRPr lang="en-US"/>
          </a:p>
        </p:txBody>
      </p:sp>
    </p:spTree>
    <p:extLst>
      <p:ext uri="{BB962C8B-B14F-4D97-AF65-F5344CB8AC3E}">
        <p14:creationId xmlns:p14="http://schemas.microsoft.com/office/powerpoint/2010/main" val="2258071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6858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chemeClr val="tx1">
                    <a:lumMod val="85000"/>
                    <a:lumOff val="15000"/>
                  </a:schemeClr>
                </a:solidFill>
                <a:effectLst/>
                <a:uLnTx/>
                <a:uFillTx/>
                <a:latin typeface="+mn-lt"/>
                <a:ea typeface="+mn-ea"/>
                <a:cs typeface="+mn-cs"/>
              </a:rPr>
              <a:t>MINNESOTA STATE BOARD Policy 1B.1</a:t>
            </a:r>
            <a:br>
              <a:rPr kumimoji="0" lang="en-US" altLang="en-US" sz="3600" b="1" i="0" u="none" strike="noStrike" kern="1200" cap="all" spc="0" normalizeH="0" baseline="0" noProof="0">
                <a:ln>
                  <a:noFill/>
                </a:ln>
                <a:solidFill>
                  <a:schemeClr val="tx1">
                    <a:lumMod val="85000"/>
                    <a:lumOff val="15000"/>
                  </a:schemeClr>
                </a:solidFill>
                <a:effectLst/>
                <a:uLnTx/>
                <a:uFillTx/>
                <a:latin typeface="+mn-lt"/>
                <a:ea typeface="+mn-ea"/>
                <a:cs typeface="+mn-cs"/>
              </a:rPr>
            </a:br>
            <a:r>
              <a:rPr kumimoji="0" lang="en-US" altLang="en-US" sz="2700" b="1" i="0" u="none" strike="noStrike" kern="1200" cap="all" spc="0" normalizeH="0" baseline="0" noProof="0">
                <a:ln>
                  <a:noFill/>
                </a:ln>
                <a:solidFill>
                  <a:schemeClr val="tx1">
                    <a:lumMod val="85000"/>
                    <a:lumOff val="15000"/>
                  </a:schemeClr>
                </a:solidFill>
                <a:effectLst/>
                <a:uLnTx/>
                <a:uFillTx/>
                <a:latin typeface="+mn-lt"/>
                <a:ea typeface="+mn-ea"/>
                <a:cs typeface="+mn-cs"/>
              </a:rPr>
              <a:t>Equal opportunity and nondiscrimination in employment and education</a:t>
            </a:r>
            <a:endParaRPr kumimoji="0" lang="en-US" sz="2700" b="1" i="0" u="none" strike="noStrike" kern="1200" cap="none" spc="0" normalizeH="0" baseline="0" noProof="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a:bodyPr>
          <a:lstStyle/>
          <a:p>
            <a:pPr marL="0" indent="0">
              <a:buNone/>
            </a:pPr>
            <a:r>
              <a:rPr lang="en-US"/>
              <a:t>The </a:t>
            </a:r>
            <a:r>
              <a:rPr lang="en-US" b="1" u="sng"/>
              <a:t>1B.1 Policy </a:t>
            </a:r>
            <a:r>
              <a:rPr lang="en-US"/>
              <a:t>addresses:</a:t>
            </a:r>
          </a:p>
          <a:p>
            <a:r>
              <a:rPr lang="en-US"/>
              <a:t>Equal opportunity for students and staff</a:t>
            </a:r>
          </a:p>
          <a:p>
            <a:r>
              <a:rPr lang="en-US"/>
              <a:t>Nondiscrimination</a:t>
            </a:r>
          </a:p>
          <a:p>
            <a:r>
              <a:rPr lang="en-US"/>
              <a:t>Harassment</a:t>
            </a:r>
          </a:p>
          <a:p>
            <a:r>
              <a:rPr lang="en-US"/>
              <a:t>Discrimination</a:t>
            </a:r>
          </a:p>
          <a:p>
            <a:r>
              <a:rPr lang="en-US"/>
              <a:t>Protected Class</a:t>
            </a:r>
          </a:p>
          <a:p>
            <a:r>
              <a:rPr lang="en-US"/>
              <a:t>Sexual harassment </a:t>
            </a:r>
          </a:p>
          <a:p>
            <a:r>
              <a:rPr lang="en-US"/>
              <a:t>Retaliation</a:t>
            </a:r>
          </a:p>
        </p:txBody>
      </p:sp>
    </p:spTree>
    <p:extLst>
      <p:ext uri="{BB962C8B-B14F-4D97-AF65-F5344CB8AC3E}">
        <p14:creationId xmlns:p14="http://schemas.microsoft.com/office/powerpoint/2010/main" val="13948379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Role Of President On Appeal</a:t>
            </a:r>
          </a:p>
        </p:txBody>
      </p:sp>
      <p:sp>
        <p:nvSpPr>
          <p:cNvPr id="2" name="Content Placeholder 1"/>
          <p:cNvSpPr>
            <a:spLocks noGrp="1"/>
          </p:cNvSpPr>
          <p:nvPr>
            <p:ph idx="1"/>
          </p:nvPr>
        </p:nvSpPr>
        <p:spPr/>
        <p:txBody>
          <a:bodyPr>
            <a:normAutofit/>
          </a:bodyPr>
          <a:lstStyle/>
          <a:p>
            <a:r>
              <a:rPr lang="en-US" dirty="0"/>
              <a:t>Review of investigation report </a:t>
            </a:r>
          </a:p>
          <a:p>
            <a:r>
              <a:rPr lang="en-US" dirty="0"/>
              <a:t>Review of any new evidence </a:t>
            </a:r>
          </a:p>
          <a:p>
            <a:r>
              <a:rPr lang="en-US" dirty="0"/>
              <a:t>Quality review - consults with: </a:t>
            </a:r>
          </a:p>
          <a:p>
            <a:pPr lvl="1"/>
            <a:r>
              <a:rPr lang="en-US" dirty="0"/>
              <a:t>Minnesota State General Counsel and/or AGO</a:t>
            </a:r>
          </a:p>
          <a:p>
            <a:pPr lvl="1"/>
            <a:r>
              <a:rPr lang="en-US" dirty="0"/>
              <a:t>Minnesota State Human Resources/Labor Relations</a:t>
            </a:r>
          </a:p>
          <a:p>
            <a:r>
              <a:rPr lang="en-US" dirty="0"/>
              <a:t>Notify complainant, respondent, and Designated Officer of decision (within a reasonable time)</a:t>
            </a:r>
          </a:p>
        </p:txBody>
      </p:sp>
    </p:spTree>
    <p:extLst>
      <p:ext uri="{BB962C8B-B14F-4D97-AF65-F5344CB8AC3E}">
        <p14:creationId xmlns:p14="http://schemas.microsoft.com/office/powerpoint/2010/main" val="32528694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CC9E079-4CF9-F050-2699-9F855ECAE710}"/>
              </a:ext>
            </a:extLst>
          </p:cNvPr>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Service in Roles</a:t>
            </a:r>
          </a:p>
        </p:txBody>
      </p:sp>
      <p:sp>
        <p:nvSpPr>
          <p:cNvPr id="2" name="Content Placeholder 1">
            <a:extLst>
              <a:ext uri="{FF2B5EF4-FFF2-40B4-BE49-F238E27FC236}">
                <a16:creationId xmlns:a16="http://schemas.microsoft.com/office/drawing/2014/main" id="{3FEFBE91-0F22-AE95-F464-2C237F0FB35C}"/>
              </a:ext>
            </a:extLst>
          </p:cNvPr>
          <p:cNvSpPr>
            <a:spLocks noGrp="1"/>
          </p:cNvSpPr>
          <p:nvPr>
            <p:ph idx="1"/>
          </p:nvPr>
        </p:nvSpPr>
        <p:spPr/>
        <p:txBody>
          <a:bodyPr>
            <a:normAutofit fontScale="92500" lnSpcReduction="10000"/>
          </a:bodyPr>
          <a:lstStyle/>
          <a:p>
            <a:pPr marL="457200" indent="-457200">
              <a:buFont typeface="Arial" panose="020B0604020202020204" pitchFamily="34" charset="0"/>
              <a:buChar char="•"/>
            </a:pPr>
            <a:r>
              <a:rPr lang="en-US" b="0"/>
              <a:t>Transparency builds trust in process</a:t>
            </a:r>
          </a:p>
          <a:p>
            <a:pPr lvl="1"/>
            <a:r>
              <a:rPr lang="en-US"/>
              <a:t>The specific steps of the process are documented and discussed</a:t>
            </a:r>
          </a:p>
          <a:p>
            <a:pPr lvl="1"/>
            <a:r>
              <a:rPr lang="en-US"/>
              <a:t>Updates during the process are provided</a:t>
            </a:r>
          </a:p>
          <a:p>
            <a:pPr marL="457200" indent="-457200">
              <a:buFont typeface="Arial" panose="020B0604020202020204" pitchFamily="34" charset="0"/>
              <a:buChar char="•"/>
            </a:pPr>
            <a:r>
              <a:rPr lang="en-US" b="0"/>
              <a:t>The Complainant and Respondent have a right to know who the individuals are who are part of the process</a:t>
            </a:r>
          </a:p>
          <a:p>
            <a:pPr lvl="1"/>
            <a:r>
              <a:rPr lang="en-US"/>
              <a:t>Designated Officers and Title IX Coordinators</a:t>
            </a:r>
          </a:p>
          <a:p>
            <a:pPr lvl="1"/>
            <a:r>
              <a:rPr lang="en-US"/>
              <a:t>Investigators</a:t>
            </a:r>
          </a:p>
          <a:p>
            <a:pPr lvl="1"/>
            <a:r>
              <a:rPr lang="en-US"/>
              <a:t>Decision-makers, including for appeals</a:t>
            </a:r>
          </a:p>
          <a:p>
            <a:pPr marL="457200" indent="-457200">
              <a:buFont typeface="Arial" panose="020B0604020202020204" pitchFamily="34" charset="0"/>
              <a:buChar char="•"/>
            </a:pPr>
            <a:r>
              <a:rPr lang="en-US" b="0"/>
              <a:t>Sufficiently trained in order to serve in this role</a:t>
            </a:r>
          </a:p>
          <a:p>
            <a:pPr marL="457200" indent="-457200">
              <a:buFont typeface="Arial" panose="020B0604020202020204" pitchFamily="34" charset="0"/>
              <a:buChar char="•"/>
            </a:pPr>
            <a:r>
              <a:rPr lang="en-US" b="0"/>
              <a:t>If anyone has concern of retaliation following an investigation: immediately report</a:t>
            </a:r>
          </a:p>
        </p:txBody>
      </p:sp>
    </p:spTree>
    <p:extLst>
      <p:ext uri="{BB962C8B-B14F-4D97-AF65-F5344CB8AC3E}">
        <p14:creationId xmlns:p14="http://schemas.microsoft.com/office/powerpoint/2010/main" val="17928176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a:ln>
                  <a:noFill/>
                </a:ln>
                <a:solidFill>
                  <a:srgbClr val="0C2340"/>
                </a:solidFill>
                <a:effectLst/>
                <a:uLnTx/>
                <a:uFillTx/>
                <a:latin typeface="+mn-lt"/>
                <a:ea typeface="+mn-ea"/>
                <a:cs typeface="Calibri"/>
              </a:rPr>
              <a:t>INVESTIGATIVE TECHNIQUES</a:t>
            </a:r>
          </a:p>
        </p:txBody>
      </p:sp>
      <p:sp>
        <p:nvSpPr>
          <p:cNvPr id="5" name="Text Placeholder 4"/>
          <p:cNvSpPr>
            <a:spLocks noGrp="1"/>
          </p:cNvSpPr>
          <p:nvPr>
            <p:ph type="body" sz="quarter" idx="13"/>
          </p:nvPr>
        </p:nvSpPr>
        <p:spPr>
          <a:xfrm>
            <a:off x="990600" y="5181600"/>
            <a:ext cx="3195263" cy="681318"/>
          </a:xfrm>
        </p:spPr>
        <p:txBody>
          <a:bodyPr vert="horz" lIns="91440" tIns="45720" rIns="91440" bIns="45720" rtlCol="0" anchor="t">
            <a:normAutofit fontScale="92500"/>
          </a:bodyPr>
          <a:lstStyle/>
          <a:p>
            <a:r>
              <a:rPr lang="en-US" sz="1400">
                <a:cs typeface="Calibri"/>
              </a:rPr>
              <a:t>Andrea Rooney, MS </a:t>
            </a:r>
            <a:r>
              <a:rPr lang="en-US" sz="1400" b="0">
                <a:cs typeface="Calibri"/>
              </a:rPr>
              <a:t>(she/her)</a:t>
            </a:r>
          </a:p>
          <a:p>
            <a:r>
              <a:rPr lang="en-US" sz="1100" b="0">
                <a:cs typeface="Calibri"/>
              </a:rPr>
              <a:t>Investigation Specialist &amp; Lead Deputy Title IX Coordinator</a:t>
            </a:r>
          </a:p>
          <a:p>
            <a:r>
              <a:rPr lang="en-US" sz="1100" b="0">
                <a:cs typeface="Calibri"/>
              </a:rPr>
              <a:t>St. Cloud State University</a:t>
            </a:r>
            <a:endParaRPr lang="en-US" sz="1100"/>
          </a:p>
        </p:txBody>
      </p:sp>
      <p:sp>
        <p:nvSpPr>
          <p:cNvPr id="7" name="Text Placeholder 4">
            <a:extLst>
              <a:ext uri="{FF2B5EF4-FFF2-40B4-BE49-F238E27FC236}">
                <a16:creationId xmlns:a16="http://schemas.microsoft.com/office/drawing/2014/main" id="{DD824BD1-7EBF-28C6-F4B5-95316A336C7A}"/>
              </a:ext>
            </a:extLst>
          </p:cNvPr>
          <p:cNvSpPr txBox="1">
            <a:spLocks/>
          </p:cNvSpPr>
          <p:nvPr/>
        </p:nvSpPr>
        <p:spPr>
          <a:xfrm>
            <a:off x="4572000" y="5179888"/>
            <a:ext cx="3195263" cy="681318"/>
          </a:xfrm>
          <a:prstGeom prst="rect">
            <a:avLst/>
          </a:prstGeom>
        </p:spPr>
        <p:txBody>
          <a:bodyPr vert="horz" lIns="91440" tIns="45720" rIns="91440" bIns="45720" rtlCol="0" anchor="t">
            <a:normAutofit lnSpcReduction="10000"/>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400">
                <a:cs typeface="Calibri"/>
              </a:rPr>
              <a:t>Maegen </a:t>
            </a:r>
            <a:r>
              <a:rPr lang="en-US" sz="1400" err="1">
                <a:cs typeface="Calibri"/>
              </a:rPr>
              <a:t>Sincleair</a:t>
            </a:r>
            <a:r>
              <a:rPr lang="en-US" sz="1400">
                <a:cs typeface="Calibri"/>
              </a:rPr>
              <a:t> Usher, JD </a:t>
            </a:r>
            <a:r>
              <a:rPr lang="en-US" sz="1400" b="0">
                <a:cs typeface="Calibri"/>
              </a:rPr>
              <a:t>(she/her)</a:t>
            </a:r>
          </a:p>
          <a:p>
            <a:r>
              <a:rPr lang="en-US" sz="1100" b="0">
                <a:cs typeface="Calibri"/>
              </a:rPr>
              <a:t>Investigation Specialist &amp; Deputy Title IX Coordinator</a:t>
            </a:r>
            <a:endParaRPr lang="en-US" sz="1100" b="0">
              <a:ea typeface="Calibri"/>
              <a:cs typeface="Calibri"/>
            </a:endParaRPr>
          </a:p>
          <a:p>
            <a:r>
              <a:rPr lang="en-US" sz="1100" b="0">
                <a:cs typeface="Calibri"/>
              </a:rPr>
              <a:t>Metro State University</a:t>
            </a:r>
            <a:endParaRPr lang="en-US" sz="1100"/>
          </a:p>
        </p:txBody>
      </p:sp>
    </p:spTree>
    <p:extLst>
      <p:ext uri="{BB962C8B-B14F-4D97-AF65-F5344CB8AC3E}">
        <p14:creationId xmlns:p14="http://schemas.microsoft.com/office/powerpoint/2010/main" val="38160749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Investigation Plan</a:t>
            </a:r>
            <a:endParaRPr kumimoji="0" lang="en-US" sz="3600" b="1" i="0" u="none" strike="noStrike" kern="1200" cap="all" spc="0" normalizeH="0" baseline="0" noProof="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dirty="0">
                <a:cs typeface="Calibri"/>
              </a:rPr>
              <a:t>Scope of Investigation</a:t>
            </a:r>
          </a:p>
          <a:p>
            <a:pPr lvl="1"/>
            <a:r>
              <a:rPr lang="en-US" dirty="0">
                <a:cs typeface="Calibri"/>
              </a:rPr>
              <a:t>What are the allegations?</a:t>
            </a:r>
          </a:p>
          <a:p>
            <a:pPr lvl="2"/>
            <a:r>
              <a:rPr lang="en-US" dirty="0">
                <a:cs typeface="Calibri"/>
              </a:rPr>
              <a:t>1B.1, 1B.3, RWP, Code of conduct, etc.</a:t>
            </a:r>
          </a:p>
          <a:p>
            <a:pPr lvl="2"/>
            <a:r>
              <a:rPr lang="en-US" dirty="0">
                <a:cs typeface="Calibri"/>
              </a:rPr>
              <a:t>What are sub-elements</a:t>
            </a:r>
          </a:p>
          <a:p>
            <a:pPr lvl="1"/>
            <a:r>
              <a:rPr lang="en-US" dirty="0">
                <a:cs typeface="Calibri"/>
              </a:rPr>
              <a:t>Who are the involved parties?</a:t>
            </a:r>
          </a:p>
          <a:p>
            <a:pPr lvl="2"/>
            <a:r>
              <a:rPr lang="en-US" dirty="0">
                <a:cs typeface="Calibri"/>
              </a:rPr>
              <a:t>Multiple respondents; multiple complainants – may consider splitting</a:t>
            </a:r>
          </a:p>
          <a:p>
            <a:pPr lvl="2"/>
            <a:r>
              <a:rPr lang="en-US" dirty="0">
                <a:cs typeface="Calibri"/>
              </a:rPr>
              <a:t>Large witness pool </a:t>
            </a:r>
          </a:p>
          <a:p>
            <a:pPr lvl="1"/>
            <a:r>
              <a:rPr lang="en-US" dirty="0">
                <a:cs typeface="Calibri"/>
              </a:rPr>
              <a:t>Do the allegations arise out of same set of facts</a:t>
            </a:r>
          </a:p>
          <a:p>
            <a:pPr lvl="2"/>
            <a:r>
              <a:rPr lang="en-US" dirty="0">
                <a:cs typeface="Calibri"/>
              </a:rPr>
              <a:t>If not, consider splitting or referring non 1B.1/1B.3 matters</a:t>
            </a:r>
          </a:p>
          <a:p>
            <a:pPr lvl="1"/>
            <a:r>
              <a:rPr lang="en-US" dirty="0">
                <a:cs typeface="Calibri"/>
              </a:rPr>
              <a:t>Why is scope important?</a:t>
            </a:r>
          </a:p>
          <a:p>
            <a:pPr lvl="2"/>
            <a:r>
              <a:rPr lang="en-US" dirty="0">
                <a:cs typeface="Calibri"/>
              </a:rPr>
              <a:t>Prevents Scope creep i.e., getting lost/sidetracked</a:t>
            </a:r>
          </a:p>
          <a:p>
            <a:pPr lvl="2"/>
            <a:r>
              <a:rPr lang="en-US" dirty="0">
                <a:cs typeface="Calibri"/>
              </a:rPr>
              <a:t>Can help structure interviews</a:t>
            </a:r>
          </a:p>
        </p:txBody>
      </p:sp>
    </p:spTree>
    <p:extLst>
      <p:ext uri="{BB962C8B-B14F-4D97-AF65-F5344CB8AC3E}">
        <p14:creationId xmlns:p14="http://schemas.microsoft.com/office/powerpoint/2010/main" val="40300627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Who to interview</a:t>
            </a: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dirty="0">
                <a:cs typeface="Calibri"/>
              </a:rPr>
              <a:t>Complainant &amp; Respondent</a:t>
            </a:r>
          </a:p>
          <a:p>
            <a:r>
              <a:rPr lang="en-US" dirty="0">
                <a:cs typeface="Calibri"/>
              </a:rPr>
              <a:t>Witnesses</a:t>
            </a:r>
            <a:endParaRPr lang="en-US" dirty="0">
              <a:ea typeface="Calibri"/>
              <a:cs typeface="Calibri"/>
            </a:endParaRPr>
          </a:p>
          <a:p>
            <a:pPr lvl="1"/>
            <a:r>
              <a:rPr lang="en-US" dirty="0">
                <a:cs typeface="Calibri"/>
              </a:rPr>
              <a:t>Those present in incident(s)</a:t>
            </a:r>
            <a:endParaRPr lang="en-US" dirty="0">
              <a:ea typeface="Calibri"/>
              <a:cs typeface="Calibri"/>
            </a:endParaRPr>
          </a:p>
          <a:p>
            <a:pPr lvl="1"/>
            <a:r>
              <a:rPr lang="en-US" dirty="0">
                <a:cs typeface="Calibri"/>
              </a:rPr>
              <a:t>Outcry witnesses – administrators, friends, family complainant/respondent shared with about incident(s)</a:t>
            </a:r>
            <a:endParaRPr lang="en-US" dirty="0">
              <a:ea typeface="Calibri"/>
              <a:cs typeface="Calibri"/>
            </a:endParaRPr>
          </a:p>
          <a:p>
            <a:pPr lvl="1"/>
            <a:r>
              <a:rPr lang="en-US" dirty="0">
                <a:cs typeface="Calibri"/>
              </a:rPr>
              <a:t>Those involved in documenting incident or process/response - security, other administrators, etc.</a:t>
            </a:r>
          </a:p>
          <a:p>
            <a:pPr lvl="1"/>
            <a:r>
              <a:rPr lang="en-US" dirty="0">
                <a:cs typeface="Calibri"/>
              </a:rPr>
              <a:t>Focus on witnesses that have knowledge of the incident rather than the character of the individual</a:t>
            </a:r>
          </a:p>
          <a:p>
            <a:r>
              <a:rPr lang="en-US" dirty="0">
                <a:cs typeface="Calibri"/>
              </a:rPr>
              <a:t>Document interview decisions</a:t>
            </a:r>
            <a:endParaRPr lang="en-US" dirty="0">
              <a:ea typeface="Calibri"/>
              <a:cs typeface="Calibri"/>
            </a:endParaRPr>
          </a:p>
          <a:p>
            <a:pPr lvl="1"/>
            <a:r>
              <a:rPr lang="en-US" dirty="0">
                <a:ea typeface="Calibri"/>
                <a:cs typeface="Calibri"/>
              </a:rPr>
              <a:t>Who is doing the interview and why</a:t>
            </a:r>
          </a:p>
          <a:p>
            <a:pPr lvl="1"/>
            <a:r>
              <a:rPr lang="en-US" dirty="0">
                <a:ea typeface="Calibri"/>
                <a:cs typeface="Calibri"/>
              </a:rPr>
              <a:t>Why was someone not interviewed</a:t>
            </a:r>
          </a:p>
        </p:txBody>
      </p:sp>
    </p:spTree>
    <p:extLst>
      <p:ext uri="{BB962C8B-B14F-4D97-AF65-F5344CB8AC3E}">
        <p14:creationId xmlns:p14="http://schemas.microsoft.com/office/powerpoint/2010/main" val="8553212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Scheduling Interviews</a:t>
            </a:r>
          </a:p>
        </p:txBody>
      </p:sp>
      <p:sp>
        <p:nvSpPr>
          <p:cNvPr id="2" name="Content Placeholder 1"/>
          <p:cNvSpPr>
            <a:spLocks noGrp="1"/>
          </p:cNvSpPr>
          <p:nvPr>
            <p:ph idx="1"/>
          </p:nvPr>
        </p:nvSpPr>
        <p:spPr/>
        <p:txBody>
          <a:bodyPr vert="horz" lIns="91440" tIns="45720" rIns="91440" bIns="45720" rtlCol="0" anchor="t">
            <a:noAutofit/>
          </a:bodyPr>
          <a:lstStyle/>
          <a:p>
            <a:r>
              <a:rPr lang="en-US" sz="2200" dirty="0">
                <a:ea typeface="+mn-lt"/>
                <a:cs typeface="+mn-lt"/>
              </a:rPr>
              <a:t>Order of interviews</a:t>
            </a:r>
            <a:endParaRPr lang="en-US" sz="2200" dirty="0">
              <a:cs typeface="Calibri"/>
            </a:endParaRPr>
          </a:p>
          <a:p>
            <a:pPr lvl="1"/>
            <a:r>
              <a:rPr lang="en-US" sz="2000" dirty="0">
                <a:ea typeface="+mn-lt"/>
                <a:cs typeface="+mn-lt"/>
              </a:rPr>
              <a:t>Strategy – different order for different situations</a:t>
            </a:r>
            <a:endParaRPr lang="en-US" sz="2000" dirty="0">
              <a:cs typeface="Calibri"/>
            </a:endParaRPr>
          </a:p>
          <a:p>
            <a:r>
              <a:rPr lang="en-US" sz="2200" dirty="0">
                <a:ea typeface="+mn-lt"/>
                <a:cs typeface="+mn-lt"/>
              </a:rPr>
              <a:t>Timing </a:t>
            </a:r>
            <a:endParaRPr lang="en-US" sz="2200" dirty="0">
              <a:cs typeface="Calibri"/>
            </a:endParaRPr>
          </a:p>
          <a:p>
            <a:pPr lvl="1"/>
            <a:r>
              <a:rPr lang="en-US" sz="2000" dirty="0">
                <a:ea typeface="+mn-lt"/>
                <a:cs typeface="+mn-lt"/>
              </a:rPr>
              <a:t>Set aside enough time: prep, interview, notes/reflection time</a:t>
            </a:r>
            <a:endParaRPr lang="en-US" sz="2000" dirty="0">
              <a:cs typeface="Calibri"/>
            </a:endParaRPr>
          </a:p>
          <a:p>
            <a:pPr lvl="1"/>
            <a:r>
              <a:rPr lang="en-US" sz="2000" dirty="0">
                <a:ea typeface="+mn-lt"/>
                <a:cs typeface="+mn-lt"/>
              </a:rPr>
              <a:t>Consider past interactions with party</a:t>
            </a:r>
            <a:endParaRPr lang="en-US" sz="2000" dirty="0">
              <a:cs typeface="Calibri"/>
            </a:endParaRPr>
          </a:p>
          <a:p>
            <a:pPr lvl="1"/>
            <a:r>
              <a:rPr lang="en-US" sz="2000" dirty="0">
                <a:ea typeface="+mn-lt"/>
                <a:cs typeface="+mn-lt"/>
              </a:rPr>
              <a:t>Consult interview outline </a:t>
            </a:r>
            <a:endParaRPr lang="en-US" sz="2000" dirty="0">
              <a:cs typeface="Calibri"/>
            </a:endParaRPr>
          </a:p>
          <a:p>
            <a:r>
              <a:rPr lang="en-US" sz="2200" dirty="0">
                <a:ea typeface="+mn-lt"/>
                <a:cs typeface="+mn-lt"/>
              </a:rPr>
              <a:t>Flexibility – timing and location</a:t>
            </a:r>
            <a:endParaRPr lang="en-US" sz="2200" dirty="0">
              <a:cs typeface="Calibri"/>
            </a:endParaRPr>
          </a:p>
          <a:p>
            <a:pPr lvl="1"/>
            <a:r>
              <a:rPr lang="en-US" sz="2000" dirty="0">
                <a:ea typeface="+mn-lt"/>
                <a:cs typeface="+mn-lt"/>
              </a:rPr>
              <a:t>Provide location options but be sensitive to different needs.</a:t>
            </a:r>
            <a:endParaRPr lang="en-US" sz="2000" dirty="0">
              <a:cs typeface="Calibri"/>
            </a:endParaRPr>
          </a:p>
          <a:p>
            <a:pPr lvl="1"/>
            <a:r>
              <a:rPr lang="en-US" sz="2000" dirty="0">
                <a:ea typeface="+mn-lt"/>
                <a:cs typeface="+mn-lt"/>
              </a:rPr>
              <a:t>i.e., - Zoom requires technology, internet, etc.</a:t>
            </a:r>
            <a:endParaRPr lang="en-US" sz="2000" dirty="0">
              <a:cs typeface="Calibri"/>
            </a:endParaRPr>
          </a:p>
          <a:p>
            <a:r>
              <a:rPr lang="en-US" sz="2200" dirty="0">
                <a:ea typeface="+mn-lt"/>
                <a:cs typeface="+mn-lt"/>
              </a:rPr>
              <a:t>Accommodations</a:t>
            </a:r>
            <a:endParaRPr lang="en-US" sz="2200" dirty="0">
              <a:cs typeface="Calibri"/>
            </a:endParaRPr>
          </a:p>
          <a:p>
            <a:pPr lvl="1"/>
            <a:r>
              <a:rPr lang="en-US" sz="2000" dirty="0">
                <a:ea typeface="+mn-lt"/>
                <a:cs typeface="+mn-lt"/>
              </a:rPr>
              <a:t>Know who/what departments to partner</a:t>
            </a:r>
            <a:endParaRPr lang="en-US" sz="2000" dirty="0">
              <a:cs typeface="Calibri"/>
            </a:endParaRPr>
          </a:p>
        </p:txBody>
      </p:sp>
    </p:spTree>
    <p:extLst>
      <p:ext uri="{BB962C8B-B14F-4D97-AF65-F5344CB8AC3E}">
        <p14:creationId xmlns:p14="http://schemas.microsoft.com/office/powerpoint/2010/main" val="15002780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Outline interview questions</a:t>
            </a: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dirty="0">
                <a:cs typeface="Calibri"/>
              </a:rPr>
              <a:t>Interview structure consistent for all parties</a:t>
            </a:r>
          </a:p>
          <a:p>
            <a:pPr lvl="1"/>
            <a:r>
              <a:rPr lang="en-US" dirty="0">
                <a:cs typeface="Calibri"/>
              </a:rPr>
              <a:t>"speeches" - overview of meeting, about role/office, policy, procedure, flowchart; advisory notice, waiver of union, privacy of interview' recording/note taking timing of interview</a:t>
            </a:r>
          </a:p>
          <a:p>
            <a:pPr lvl="1"/>
            <a:r>
              <a:rPr lang="en-US" dirty="0">
                <a:cs typeface="Calibri"/>
              </a:rPr>
              <a:t>Background – name, title/year, start date, major, involvement in extracurriculars/committees, explanation of role, where they live on campus</a:t>
            </a:r>
          </a:p>
          <a:p>
            <a:pPr lvl="1"/>
            <a:r>
              <a:rPr lang="en-US" dirty="0">
                <a:cs typeface="Calibri"/>
              </a:rPr>
              <a:t>Resources</a:t>
            </a:r>
          </a:p>
          <a:p>
            <a:pPr lvl="1"/>
            <a:r>
              <a:rPr lang="en-US" dirty="0">
                <a:cs typeface="Calibri"/>
              </a:rPr>
              <a:t>Next steps</a:t>
            </a:r>
          </a:p>
          <a:p>
            <a:pPr lvl="1"/>
            <a:r>
              <a:rPr lang="en-US" dirty="0">
                <a:cs typeface="Calibri"/>
              </a:rPr>
              <a:t>Reminder about retaliation</a:t>
            </a:r>
          </a:p>
        </p:txBody>
      </p:sp>
    </p:spTree>
    <p:extLst>
      <p:ext uri="{BB962C8B-B14F-4D97-AF65-F5344CB8AC3E}">
        <p14:creationId xmlns:p14="http://schemas.microsoft.com/office/powerpoint/2010/main" val="16502813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Determine goals of questions</a:t>
            </a: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Who, what, where, when, why, how</a:t>
            </a:r>
          </a:p>
          <a:p>
            <a:r>
              <a:rPr lang="en-US" dirty="0">
                <a:cs typeface="Calibri"/>
              </a:rPr>
              <a:t>Intake meeting vs. Investigatory interview</a:t>
            </a:r>
            <a:endParaRPr lang="en-US" dirty="0">
              <a:ea typeface="Calibri"/>
              <a:cs typeface="Calibri"/>
            </a:endParaRPr>
          </a:p>
          <a:p>
            <a:r>
              <a:rPr lang="en-US" dirty="0">
                <a:cs typeface="Calibri"/>
              </a:rPr>
              <a:t>Refine scope</a:t>
            </a:r>
          </a:p>
          <a:p>
            <a:r>
              <a:rPr lang="en-US" dirty="0">
                <a:cs typeface="Calibri"/>
              </a:rPr>
              <a:t>What information are you missing or have questions</a:t>
            </a:r>
            <a:endParaRPr lang="en-US" dirty="0">
              <a:ea typeface="Calibri"/>
              <a:cs typeface="Calibri"/>
            </a:endParaRPr>
          </a:p>
          <a:p>
            <a:pPr lvl="1"/>
            <a:r>
              <a:rPr lang="en-US" dirty="0">
                <a:ea typeface="+mn-lt"/>
                <a:cs typeface="+mn-lt"/>
              </a:rPr>
              <a:t>Read through reports/complaints and note any questions</a:t>
            </a:r>
            <a:endParaRPr lang="en-US" dirty="0">
              <a:cs typeface="Calibri"/>
            </a:endParaRPr>
          </a:p>
          <a:p>
            <a:r>
              <a:rPr lang="en-US" dirty="0">
                <a:cs typeface="Calibri"/>
              </a:rPr>
              <a:t>Policy elements</a:t>
            </a:r>
            <a:endParaRPr lang="en-US" dirty="0">
              <a:ea typeface="Calibri"/>
              <a:cs typeface="Calibri"/>
            </a:endParaRPr>
          </a:p>
          <a:p>
            <a:pPr lvl="1"/>
            <a:r>
              <a:rPr lang="en-US" dirty="0">
                <a:cs typeface="Calibri"/>
              </a:rPr>
              <a:t>Policy element handout</a:t>
            </a:r>
          </a:p>
        </p:txBody>
      </p:sp>
    </p:spTree>
    <p:extLst>
      <p:ext uri="{BB962C8B-B14F-4D97-AF65-F5344CB8AC3E}">
        <p14:creationId xmlns:p14="http://schemas.microsoft.com/office/powerpoint/2010/main" val="245304349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How to structure questions</a:t>
            </a: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dirty="0">
                <a:cs typeface="Calibri"/>
              </a:rPr>
              <a:t>Start with broad/open ended questions</a:t>
            </a:r>
          </a:p>
          <a:p>
            <a:r>
              <a:rPr lang="en-US" dirty="0">
                <a:cs typeface="Calibri"/>
              </a:rPr>
              <a:t>Allow to tell their story/experience however they choose</a:t>
            </a:r>
          </a:p>
          <a:p>
            <a:pPr lvl="1"/>
            <a:r>
              <a:rPr lang="en-US" dirty="0">
                <a:cs typeface="Calibri"/>
              </a:rPr>
              <a:t>Where they start/end their story and what they emphasize can be very telling and important for you to have.</a:t>
            </a:r>
          </a:p>
          <a:p>
            <a:r>
              <a:rPr lang="en-US" dirty="0">
                <a:cs typeface="Calibri"/>
              </a:rPr>
              <a:t>Clarifying questions</a:t>
            </a:r>
          </a:p>
          <a:p>
            <a:pPr lvl="1"/>
            <a:r>
              <a:rPr lang="en-US" dirty="0">
                <a:cs typeface="Calibri"/>
              </a:rPr>
              <a:t>Funnel approach</a:t>
            </a:r>
          </a:p>
          <a:p>
            <a:r>
              <a:rPr lang="en-US" dirty="0">
                <a:cs typeface="Calibri"/>
              </a:rPr>
              <a:t>Additional questions/things left unanswered</a:t>
            </a:r>
          </a:p>
          <a:p>
            <a:r>
              <a:rPr lang="en-US" dirty="0">
                <a:cs typeface="Calibri"/>
              </a:rPr>
              <a:t>Closing questions</a:t>
            </a:r>
          </a:p>
          <a:p>
            <a:pPr lvl="1"/>
            <a:r>
              <a:rPr lang="en-US" dirty="0">
                <a:cs typeface="Calibri"/>
              </a:rPr>
              <a:t>Is there anything else you think I should know?</a:t>
            </a:r>
          </a:p>
          <a:p>
            <a:pPr lvl="1"/>
            <a:r>
              <a:rPr lang="en-US" dirty="0">
                <a:cs typeface="Calibri"/>
              </a:rPr>
              <a:t>Anything I didn't ask that you thought I would ask about?</a:t>
            </a:r>
          </a:p>
          <a:p>
            <a:pPr lvl="1"/>
            <a:r>
              <a:rPr lang="en-US" dirty="0">
                <a:cs typeface="Calibri"/>
              </a:rPr>
              <a:t>Is there anyone that you think I should talk to? Why?</a:t>
            </a:r>
          </a:p>
        </p:txBody>
      </p:sp>
    </p:spTree>
    <p:extLst>
      <p:ext uri="{BB962C8B-B14F-4D97-AF65-F5344CB8AC3E}">
        <p14:creationId xmlns:p14="http://schemas.microsoft.com/office/powerpoint/2010/main" val="346208308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Interview questions </a:t>
            </a:r>
            <a:r>
              <a:rPr kumimoji="0" lang="en-US" sz="3600" b="1" i="0" u="none" strike="noStrike" kern="1200" spc="0" normalizeH="0" noProof="0">
                <a:ln>
                  <a:noFill/>
                </a:ln>
                <a:solidFill>
                  <a:srgbClr val="0C2340"/>
                </a:solidFill>
                <a:effectLst/>
                <a:uLnTx/>
                <a:uFillTx/>
                <a:latin typeface="+mn-lt"/>
                <a:ea typeface="+mn-ea"/>
                <a:cs typeface="+mn-cs"/>
              </a:rPr>
              <a:t>for all</a:t>
            </a:r>
            <a:endParaRPr kumimoji="0" lang="en-US" sz="3600" b="1" i="0" u="none" strike="noStrike" kern="1200" spc="0" normalizeH="0" noProof="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Interview questions for all parties</a:t>
            </a:r>
          </a:p>
          <a:p>
            <a:pPr lvl="1"/>
            <a:r>
              <a:rPr lang="en-US" dirty="0">
                <a:ea typeface="+mn-lt"/>
                <a:cs typeface="+mn-lt"/>
              </a:rPr>
              <a:t>Allow them chance to share their story/experience</a:t>
            </a:r>
          </a:p>
          <a:p>
            <a:pPr lvl="2"/>
            <a:r>
              <a:rPr lang="en-US" dirty="0">
                <a:ea typeface="+mn-lt"/>
                <a:cs typeface="+mn-lt"/>
              </a:rPr>
              <a:t>"Tell me about your experience" - "this is your opportunity to respond to allegations" - "do you know why I asked to meet with you"</a:t>
            </a:r>
            <a:endParaRPr lang="en-US" dirty="0">
              <a:cs typeface="Calibri"/>
            </a:endParaRPr>
          </a:p>
          <a:p>
            <a:pPr lvl="2"/>
            <a:r>
              <a:rPr lang="en-US" dirty="0">
                <a:ea typeface="+mn-lt"/>
                <a:cs typeface="+mn-lt"/>
              </a:rPr>
              <a:t>Prepare what information willing/able to share</a:t>
            </a:r>
            <a:endParaRPr lang="en-US" dirty="0">
              <a:cs typeface="Calibri"/>
            </a:endParaRPr>
          </a:p>
          <a:p>
            <a:pPr lvl="1"/>
            <a:r>
              <a:rPr lang="en-US" dirty="0">
                <a:ea typeface="+mn-lt"/>
                <a:cs typeface="+mn-lt"/>
              </a:rPr>
              <a:t>Ask the who/what/where/when/how questions</a:t>
            </a:r>
            <a:endParaRPr lang="en-US" dirty="0">
              <a:cs typeface="Calibri"/>
            </a:endParaRPr>
          </a:p>
          <a:p>
            <a:pPr lvl="1"/>
            <a:r>
              <a:rPr lang="en-US" dirty="0">
                <a:ea typeface="+mn-lt"/>
                <a:cs typeface="+mn-lt"/>
              </a:rPr>
              <a:t>Policy elements </a:t>
            </a:r>
            <a:endParaRPr lang="en-US" dirty="0">
              <a:cs typeface="Calibri"/>
            </a:endParaRPr>
          </a:p>
          <a:p>
            <a:pPr lvl="1"/>
            <a:r>
              <a:rPr lang="en-US" dirty="0">
                <a:ea typeface="+mn-lt"/>
                <a:cs typeface="+mn-lt"/>
              </a:rPr>
              <a:t>Effect/impact</a:t>
            </a:r>
            <a:endParaRPr lang="en-US" dirty="0">
              <a:cs typeface="Calibri"/>
            </a:endParaRPr>
          </a:p>
        </p:txBody>
      </p:sp>
    </p:spTree>
    <p:extLst>
      <p:ext uri="{BB962C8B-B14F-4D97-AF65-F5344CB8AC3E}">
        <p14:creationId xmlns:p14="http://schemas.microsoft.com/office/powerpoint/2010/main" val="25524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7"/>
            <a:ext cx="8229600" cy="1325564"/>
          </a:xfrm>
        </p:spPr>
        <p:txBody>
          <a:bodyPr>
            <a:normAutofit/>
          </a:bodyPr>
          <a:lstStyle/>
          <a:p>
            <a:r>
              <a:rPr lang="en-US" altLang="en-US" sz="3600" cap="all">
                <a:solidFill>
                  <a:schemeClr val="tx1">
                    <a:lumMod val="85000"/>
                    <a:lumOff val="15000"/>
                  </a:schemeClr>
                </a:solidFill>
              </a:rPr>
              <a:t>Protected Classes</a:t>
            </a:r>
            <a:endParaRPr lang="en-US" sz="3600" cap="all"/>
          </a:p>
        </p:txBody>
      </p:sp>
      <p:sp>
        <p:nvSpPr>
          <p:cNvPr id="5" name="Rectangle 3"/>
          <p:cNvSpPr>
            <a:spLocks noGrp="1" noChangeArrowheads="1"/>
          </p:cNvSpPr>
          <p:nvPr>
            <p:ph idx="1"/>
          </p:nvPr>
        </p:nvSpPr>
        <p:spPr/>
        <p:txBody>
          <a:bodyPr rtlCol="0">
            <a:normAutofit fontScale="77500" lnSpcReduction="20000"/>
          </a:bodyPr>
          <a:lstStyle/>
          <a:p>
            <a:pPr marL="182880" indent="-182880">
              <a:buNone/>
              <a:defRPr/>
            </a:pPr>
            <a:r>
              <a:rPr lang="en-US" altLang="en-US" sz="3500" cap="small">
                <a:solidFill>
                  <a:schemeClr val="bg2"/>
                </a:solidFill>
                <a:effectLst>
                  <a:outerShdw blurRad="38100" dist="38100" dir="2700000" algn="tl">
                    <a:srgbClr val="000000">
                      <a:alpha val="43137"/>
                    </a:srgbClr>
                  </a:outerShdw>
                </a:effectLst>
              </a:rPr>
              <a:t>Harassment and discrimination are prohibited based on:</a:t>
            </a:r>
            <a:br>
              <a:rPr lang="en-US" altLang="en-US" sz="3500" cap="small">
                <a:solidFill>
                  <a:schemeClr val="bg2"/>
                </a:solidFill>
                <a:effectLst>
                  <a:outerShdw blurRad="38100" dist="38100" dir="2700000" algn="tl">
                    <a:srgbClr val="000000">
                      <a:alpha val="43137"/>
                    </a:srgbClr>
                  </a:outerShdw>
                </a:effectLst>
              </a:rPr>
            </a:br>
            <a:endParaRPr lang="en-US" altLang="en-US" cap="small">
              <a:solidFill>
                <a:schemeClr val="bg2"/>
              </a:solidFill>
              <a:effectLst>
                <a:outerShdw blurRad="38100" dist="38100" dir="2700000" algn="tl">
                  <a:srgbClr val="000000">
                    <a:alpha val="43137"/>
                  </a:srgbClr>
                </a:outerShdw>
              </a:effectLst>
            </a:endParaRPr>
          </a:p>
          <a:p>
            <a:pPr marL="182880" indent="-182880">
              <a:buNone/>
              <a:defRPr/>
            </a:pPr>
            <a:r>
              <a:rPr lang="en-US" altLang="en-US">
                <a:solidFill>
                  <a:schemeClr val="bg2"/>
                </a:solidFill>
              </a:rPr>
              <a:t>• </a:t>
            </a:r>
            <a:r>
              <a:rPr lang="en-US" altLang="en-US"/>
              <a:t>Race		 		</a:t>
            </a:r>
            <a:r>
              <a:rPr lang="en-US" altLang="en-US">
                <a:solidFill>
                  <a:schemeClr val="bg2"/>
                </a:solidFill>
              </a:rPr>
              <a:t>•</a:t>
            </a:r>
            <a:r>
              <a:rPr lang="en-US" altLang="en-US"/>
              <a:t>  Color</a:t>
            </a:r>
          </a:p>
          <a:p>
            <a:pPr marL="182880" indent="-182880">
              <a:buNone/>
              <a:defRPr/>
            </a:pPr>
            <a:r>
              <a:rPr lang="en-US" altLang="en-US">
                <a:solidFill>
                  <a:schemeClr val="bg2"/>
                </a:solidFill>
              </a:rPr>
              <a:t>•</a:t>
            </a:r>
            <a:r>
              <a:rPr lang="en-US" altLang="en-US"/>
              <a:t>	 Creed 			</a:t>
            </a:r>
            <a:r>
              <a:rPr lang="en-US" altLang="en-US">
                <a:solidFill>
                  <a:schemeClr val="bg2"/>
                </a:solidFill>
              </a:rPr>
              <a:t>•</a:t>
            </a:r>
            <a:r>
              <a:rPr lang="en-US" altLang="en-US"/>
              <a:t>  Religion</a:t>
            </a:r>
          </a:p>
          <a:p>
            <a:pPr marL="182880" indent="-182880">
              <a:buNone/>
              <a:defRPr/>
            </a:pPr>
            <a:r>
              <a:rPr lang="en-US" altLang="en-US">
                <a:solidFill>
                  <a:schemeClr val="bg2"/>
                </a:solidFill>
              </a:rPr>
              <a:t>• </a:t>
            </a:r>
            <a:r>
              <a:rPr lang="en-US" altLang="en-US"/>
              <a:t>Age			 	</a:t>
            </a:r>
            <a:r>
              <a:rPr lang="en-US" altLang="en-US">
                <a:solidFill>
                  <a:schemeClr val="bg2"/>
                </a:solidFill>
              </a:rPr>
              <a:t>•</a:t>
            </a:r>
            <a:r>
              <a:rPr lang="en-US" altLang="en-US"/>
              <a:t>  National Origin</a:t>
            </a:r>
          </a:p>
          <a:p>
            <a:pPr marL="182880" indent="-182880">
              <a:buNone/>
              <a:defRPr/>
            </a:pPr>
            <a:r>
              <a:rPr lang="en-US" altLang="en-US">
                <a:solidFill>
                  <a:schemeClr val="bg2"/>
                </a:solidFill>
              </a:rPr>
              <a:t>•</a:t>
            </a:r>
            <a:r>
              <a:rPr lang="en-US" altLang="en-US"/>
              <a:t>	 Disability	 		</a:t>
            </a:r>
            <a:r>
              <a:rPr lang="en-US" altLang="en-US">
                <a:solidFill>
                  <a:schemeClr val="bg2"/>
                </a:solidFill>
              </a:rPr>
              <a:t>•</a:t>
            </a:r>
            <a:r>
              <a:rPr lang="en-US" altLang="en-US"/>
              <a:t> Marital Status</a:t>
            </a:r>
          </a:p>
          <a:p>
            <a:pPr marL="182880" indent="-182880">
              <a:buNone/>
              <a:defRPr/>
            </a:pPr>
            <a:r>
              <a:rPr lang="en-US" altLang="en-US">
                <a:solidFill>
                  <a:schemeClr val="bg2"/>
                </a:solidFill>
              </a:rPr>
              <a:t>• </a:t>
            </a:r>
            <a:r>
              <a:rPr lang="en-US" altLang="en-US"/>
              <a:t>Sexual Orientation		</a:t>
            </a:r>
            <a:r>
              <a:rPr lang="en-US" altLang="en-US">
                <a:solidFill>
                  <a:schemeClr val="bg2"/>
                </a:solidFill>
              </a:rPr>
              <a:t>•</a:t>
            </a:r>
            <a:r>
              <a:rPr lang="en-US" altLang="en-US"/>
              <a:t> Gender Identity</a:t>
            </a:r>
          </a:p>
          <a:p>
            <a:pPr marL="0" indent="0">
              <a:buNone/>
              <a:defRPr/>
            </a:pPr>
            <a:r>
              <a:rPr lang="en-US" altLang="en-US">
                <a:solidFill>
                  <a:schemeClr val="bg2"/>
                </a:solidFill>
              </a:rPr>
              <a:t>• </a:t>
            </a:r>
            <a:r>
              <a:rPr lang="en-US" altLang="en-US"/>
              <a:t>Gender Expression 		</a:t>
            </a:r>
            <a:r>
              <a:rPr lang="en-US" altLang="en-US">
                <a:solidFill>
                  <a:schemeClr val="bg2"/>
                </a:solidFill>
              </a:rPr>
              <a:t>•</a:t>
            </a:r>
            <a:r>
              <a:rPr lang="en-US" altLang="en-US"/>
              <a:t> Veteran Status</a:t>
            </a:r>
          </a:p>
          <a:p>
            <a:pPr marL="0" indent="0">
              <a:buNone/>
              <a:defRPr/>
            </a:pPr>
            <a:r>
              <a:rPr lang="en-US" altLang="en-US">
                <a:solidFill>
                  <a:schemeClr val="bg2"/>
                </a:solidFill>
              </a:rPr>
              <a:t>• </a:t>
            </a:r>
            <a:r>
              <a:rPr lang="en-US" altLang="en-US"/>
              <a:t>Familial Status 		</a:t>
            </a:r>
            <a:r>
              <a:rPr lang="en-US" altLang="en-US">
                <a:solidFill>
                  <a:schemeClr val="bg2"/>
                </a:solidFill>
              </a:rPr>
              <a:t>• </a:t>
            </a:r>
            <a:r>
              <a:rPr lang="en-US" altLang="en-US"/>
              <a:t>Genetic Information (employees)</a:t>
            </a:r>
          </a:p>
          <a:p>
            <a:pPr marL="182880" indent="-182880">
              <a:buNone/>
              <a:defRPr/>
            </a:pPr>
            <a:r>
              <a:rPr lang="en-US" altLang="en-US">
                <a:solidFill>
                  <a:schemeClr val="bg2"/>
                </a:solidFill>
              </a:rPr>
              <a:t>•</a:t>
            </a:r>
            <a:r>
              <a:rPr lang="en-US" altLang="en-US"/>
              <a:t> Sex </a:t>
            </a:r>
            <a:r>
              <a:rPr lang="en-US"/>
              <a:t>(including pregnancy, child birth, and related medical conditions)</a:t>
            </a:r>
            <a:endParaRPr lang="en-US" altLang="en-US">
              <a:solidFill>
                <a:schemeClr val="bg2"/>
              </a:solidFill>
            </a:endParaRPr>
          </a:p>
          <a:p>
            <a:pPr marL="182880" indent="-182880">
              <a:buNone/>
              <a:defRPr/>
            </a:pPr>
            <a:r>
              <a:rPr lang="en-US" altLang="en-US">
                <a:solidFill>
                  <a:schemeClr val="bg2"/>
                </a:solidFill>
              </a:rPr>
              <a:t>• </a:t>
            </a:r>
            <a:r>
              <a:rPr lang="en-US" altLang="en-US"/>
              <a:t>Status with regard to Public Assistance</a:t>
            </a:r>
          </a:p>
          <a:p>
            <a:pPr marL="182880" indent="-182880">
              <a:buNone/>
              <a:defRPr/>
            </a:pPr>
            <a:r>
              <a:rPr lang="en-US" altLang="en-US">
                <a:solidFill>
                  <a:schemeClr val="bg2"/>
                </a:solidFill>
              </a:rPr>
              <a:t>• </a:t>
            </a:r>
            <a:r>
              <a:rPr lang="en-US" altLang="en-US"/>
              <a:t>Membership or activity in a local human rights commission</a:t>
            </a:r>
            <a:endParaRPr lang="en-US" sz="2400">
              <a:solidFill>
                <a:schemeClr val="tx1">
                  <a:lumMod val="75000"/>
                  <a:lumOff val="25000"/>
                </a:schemeClr>
              </a:solidFill>
            </a:endParaRPr>
          </a:p>
        </p:txBody>
      </p:sp>
    </p:spTree>
    <p:extLst>
      <p:ext uri="{BB962C8B-B14F-4D97-AF65-F5344CB8AC3E}">
        <p14:creationId xmlns:p14="http://schemas.microsoft.com/office/powerpoint/2010/main" val="39159760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Interview questions continued...</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Interviewee specific questions</a:t>
            </a:r>
          </a:p>
          <a:p>
            <a:pPr lvl="1"/>
            <a:r>
              <a:rPr lang="en-US" dirty="0">
                <a:ea typeface="+mn-lt"/>
                <a:cs typeface="+mn-lt"/>
              </a:rPr>
              <a:t>Respondent – make sure to review allegations before questions</a:t>
            </a:r>
            <a:endParaRPr lang="en-US" dirty="0">
              <a:ea typeface="Calibri"/>
              <a:cs typeface="Calibri"/>
            </a:endParaRPr>
          </a:p>
          <a:p>
            <a:pPr lvl="2">
              <a:buFont typeface="Wingdings" panose="020B0604020202020204" pitchFamily="34" charset="0"/>
              <a:buChar char="§"/>
            </a:pPr>
            <a:r>
              <a:rPr lang="en-US" dirty="0">
                <a:ea typeface="+mn-lt"/>
                <a:cs typeface="+mn-lt"/>
              </a:rPr>
              <a:t>Make sure the respondent has an opportunity to speak to each individual allegation</a:t>
            </a:r>
          </a:p>
          <a:p>
            <a:pPr lvl="1"/>
            <a:r>
              <a:rPr lang="en-US" dirty="0">
                <a:ea typeface="+mn-lt"/>
                <a:cs typeface="+mn-lt"/>
              </a:rPr>
              <a:t>Complainant – clarify protected class and identity </a:t>
            </a:r>
            <a:endParaRPr lang="en-US" dirty="0">
              <a:cs typeface="Calibri"/>
            </a:endParaRPr>
          </a:p>
          <a:p>
            <a:pPr lvl="1"/>
            <a:r>
              <a:rPr lang="en-US" dirty="0">
                <a:ea typeface="+mn-lt"/>
                <a:cs typeface="+mn-lt"/>
              </a:rPr>
              <a:t>What they observed/their perspective of incident(s)</a:t>
            </a:r>
            <a:endParaRPr lang="en-US" dirty="0">
              <a:cs typeface="Calibri"/>
            </a:endParaRPr>
          </a:p>
          <a:p>
            <a:pPr lvl="1"/>
            <a:r>
              <a:rPr lang="en-US" dirty="0">
                <a:ea typeface="+mn-lt"/>
                <a:cs typeface="+mn-lt"/>
              </a:rPr>
              <a:t>Inconsistencies with other parties/witnesses</a:t>
            </a:r>
            <a:endParaRPr lang="en-US" dirty="0">
              <a:cs typeface="Calibri"/>
            </a:endParaRPr>
          </a:p>
          <a:p>
            <a:pPr lvl="1"/>
            <a:r>
              <a:rPr lang="en-US" dirty="0">
                <a:ea typeface="+mn-lt"/>
                <a:cs typeface="+mn-lt"/>
              </a:rPr>
              <a:t>Evidence specific questions – what they have, might have seen/been part of, etc.</a:t>
            </a:r>
            <a:endParaRPr lang="en-US" dirty="0">
              <a:cs typeface="Calibri"/>
            </a:endParaRPr>
          </a:p>
        </p:txBody>
      </p:sp>
    </p:spTree>
    <p:extLst>
      <p:ext uri="{BB962C8B-B14F-4D97-AF65-F5344CB8AC3E}">
        <p14:creationId xmlns:p14="http://schemas.microsoft.com/office/powerpoint/2010/main" val="291216073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C183D7F6-B498-43B3-948B-1728B52AA6E4}">
                <adec:decorative xmlns:adec="http://schemas.microsoft.com/office/drawing/2017/decorative" val="1"/>
              </a:ext>
            </a:extLst>
          </p:cNvPr>
          <p:cNvSpPr>
            <a:spLocks noGrp="1"/>
          </p:cNvSpPr>
          <p:nvPr>
            <p:ph idx="1"/>
          </p:nvPr>
        </p:nvSpPr>
        <p:spPr/>
        <p:txBody>
          <a:bodyPr vert="horz" lIns="91440" tIns="45720" rIns="91440" bIns="45720" rtlCol="0" anchor="t">
            <a:normAutofit/>
          </a:bodyPr>
          <a:lstStyle/>
          <a:p>
            <a:endParaRPr lang="en-US" dirty="0">
              <a:cs typeface="Calibri"/>
            </a:endParaRPr>
          </a:p>
          <a:p>
            <a:endParaRPr lang="en-US" dirty="0"/>
          </a:p>
          <a:p>
            <a:endParaRPr lang="en-US" dirty="0"/>
          </a:p>
        </p:txBody>
      </p:sp>
      <p:sp>
        <p:nvSpPr>
          <p:cNvPr id="3" name="Text Placeholder 2"/>
          <p:cNvSpPr>
            <a:spLocks noGrp="1"/>
          </p:cNvSpPr>
          <p:nvPr>
            <p:ph type="title" idx="4294967295"/>
          </p:nvPr>
        </p:nvSpPr>
        <p:spPr>
          <a:xfrm>
            <a:off x="457200" y="3128963"/>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Conducting interviews</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Tree>
    <p:extLst>
      <p:ext uri="{BB962C8B-B14F-4D97-AF65-F5344CB8AC3E}">
        <p14:creationId xmlns:p14="http://schemas.microsoft.com/office/powerpoint/2010/main" val="19551778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Each interview might look different</a:t>
            </a: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Emotion – crying, anger, indifference, being conflicted, trauma, etc.</a:t>
            </a:r>
            <a:endParaRPr lang="en-US">
              <a:cs typeface="Calibri"/>
            </a:endParaRPr>
          </a:p>
          <a:p>
            <a:r>
              <a:rPr lang="en-US">
                <a:ea typeface="+mn-lt"/>
                <a:cs typeface="+mn-lt"/>
              </a:rPr>
              <a:t>Timing – short answers, decisions to make, communication styles, etc.</a:t>
            </a:r>
            <a:endParaRPr lang="en-US">
              <a:cs typeface="Calibri"/>
            </a:endParaRPr>
          </a:p>
          <a:p>
            <a:r>
              <a:rPr lang="en-US">
                <a:ea typeface="+mn-lt"/>
                <a:cs typeface="+mn-lt"/>
              </a:rPr>
              <a:t>How you ask questions </a:t>
            </a:r>
            <a:endParaRPr lang="en-US">
              <a:cs typeface="Calibri"/>
            </a:endParaRPr>
          </a:p>
          <a:p>
            <a:r>
              <a:rPr lang="en-US">
                <a:ea typeface="+mn-lt"/>
                <a:cs typeface="+mn-lt"/>
              </a:rPr>
              <a:t>Credibility concerns </a:t>
            </a:r>
            <a:endParaRPr lang="en-US">
              <a:cs typeface="Calibri"/>
            </a:endParaRPr>
          </a:p>
          <a:p>
            <a:r>
              <a:rPr lang="en-US">
                <a:ea typeface="+mn-lt"/>
                <a:cs typeface="+mn-lt"/>
              </a:rPr>
              <a:t>Effort needed to structure interview – redirect, diffuse conversation, etc.</a:t>
            </a:r>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8300559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Maintaining control of interview</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dirty="0">
                <a:ea typeface="+mn-lt"/>
                <a:cs typeface="+mn-lt"/>
              </a:rPr>
              <a:t>Safety – Think about how you have arranged the room, security, etc.</a:t>
            </a:r>
          </a:p>
          <a:p>
            <a:r>
              <a:rPr lang="en-US" dirty="0">
                <a:ea typeface="+mn-lt"/>
                <a:cs typeface="+mn-lt"/>
              </a:rPr>
              <a:t>Union reps/ support persons/parents/lawyers</a:t>
            </a:r>
            <a:endParaRPr lang="en-US" dirty="0">
              <a:cs typeface="Calibri"/>
            </a:endParaRPr>
          </a:p>
          <a:p>
            <a:pPr lvl="1"/>
            <a:r>
              <a:rPr lang="en-US" dirty="0">
                <a:ea typeface="+mn-lt"/>
                <a:cs typeface="+mn-lt"/>
              </a:rPr>
              <a:t>Be clear about what their role is [ I.e., don't ask interview questions and don't answer questions) from the very beginning (include in letters; share in speech)</a:t>
            </a:r>
            <a:endParaRPr lang="en-US" dirty="0">
              <a:cs typeface="Calibri"/>
            </a:endParaRPr>
          </a:p>
          <a:p>
            <a:pPr lvl="2"/>
            <a:r>
              <a:rPr lang="en-US" dirty="0">
                <a:ea typeface="+mn-lt"/>
                <a:cs typeface="+mn-lt"/>
              </a:rPr>
              <a:t>Communicate to party and support person (if appropriate)</a:t>
            </a:r>
            <a:endParaRPr lang="en-US" dirty="0">
              <a:cs typeface="Calibri"/>
            </a:endParaRPr>
          </a:p>
          <a:p>
            <a:pPr lvl="1"/>
            <a:r>
              <a:rPr lang="en-US" dirty="0">
                <a:ea typeface="+mn-lt"/>
                <a:cs typeface="+mn-lt"/>
              </a:rPr>
              <a:t>Allow for time and space for them to meet away from investigator (separate room; breakout room, etc.)</a:t>
            </a:r>
            <a:endParaRPr lang="en-US" dirty="0">
              <a:cs typeface="Calibri"/>
            </a:endParaRPr>
          </a:p>
          <a:p>
            <a:pPr lvl="1"/>
            <a:r>
              <a:rPr lang="en-US" dirty="0">
                <a:ea typeface="+mn-lt"/>
                <a:cs typeface="+mn-lt"/>
              </a:rPr>
              <a:t>Give reminders/warnings if necessary</a:t>
            </a:r>
            <a:endParaRPr lang="en-US" dirty="0">
              <a:cs typeface="Calibri"/>
            </a:endParaRPr>
          </a:p>
          <a:p>
            <a:r>
              <a:rPr lang="en-US" dirty="0">
                <a:ea typeface="+mn-lt"/>
                <a:cs typeface="+mn-lt"/>
              </a:rPr>
              <a:t>Don’t be afraid to end a meeting</a:t>
            </a:r>
            <a:endParaRPr lang="en-US" dirty="0"/>
          </a:p>
          <a:p>
            <a:r>
              <a:rPr lang="en-US" dirty="0">
                <a:ea typeface="+mn-lt"/>
                <a:cs typeface="+mn-lt"/>
              </a:rPr>
              <a:t>Difference between control and parties not cooperating</a:t>
            </a:r>
            <a:endParaRPr lang="en-US" dirty="0"/>
          </a:p>
        </p:txBody>
      </p:sp>
    </p:spTree>
    <p:extLst>
      <p:ext uri="{BB962C8B-B14F-4D97-AF65-F5344CB8AC3E}">
        <p14:creationId xmlns:p14="http://schemas.microsoft.com/office/powerpoint/2010/main" val="83616869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Trauma informed techniques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Forming questions in a way that does not assign responsibility, blame, or guilt</a:t>
            </a:r>
          </a:p>
          <a:p>
            <a:r>
              <a:rPr lang="en-US" dirty="0">
                <a:ea typeface="+mn-lt"/>
                <a:cs typeface="+mn-lt"/>
              </a:rPr>
              <a:t>Creating safe and comfortable interview environment/setting</a:t>
            </a:r>
            <a:endParaRPr lang="en-US" dirty="0"/>
          </a:p>
          <a:p>
            <a:r>
              <a:rPr lang="en-US" dirty="0">
                <a:ea typeface="+mn-lt"/>
                <a:cs typeface="+mn-lt"/>
              </a:rPr>
              <a:t>Understand the effects trauma can have</a:t>
            </a:r>
            <a:endParaRPr lang="en-US" dirty="0"/>
          </a:p>
          <a:p>
            <a:r>
              <a:rPr lang="en-US" dirty="0">
                <a:ea typeface="+mn-lt"/>
                <a:cs typeface="+mn-lt"/>
              </a:rPr>
              <a:t>Check your bias especially when assessing credibility</a:t>
            </a:r>
          </a:p>
          <a:p>
            <a:r>
              <a:rPr lang="en-US" dirty="0">
                <a:cs typeface="Calibri"/>
              </a:rPr>
              <a:t>Ask questions that speak to the senses </a:t>
            </a:r>
          </a:p>
        </p:txBody>
      </p:sp>
    </p:spTree>
    <p:extLst>
      <p:ext uri="{BB962C8B-B14F-4D97-AF65-F5344CB8AC3E}">
        <p14:creationId xmlns:p14="http://schemas.microsoft.com/office/powerpoint/2010/main" val="2632839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Providing empathy and validation</a:t>
            </a: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Focus on treating the individual as a whole person. </a:t>
            </a:r>
          </a:p>
          <a:p>
            <a:r>
              <a:rPr lang="en-US" dirty="0">
                <a:cs typeface="Calibri"/>
              </a:rPr>
              <a:t>As an investigator, remain neutral</a:t>
            </a:r>
          </a:p>
          <a:p>
            <a:r>
              <a:rPr lang="en-US" dirty="0">
                <a:cs typeface="Calibri"/>
              </a:rPr>
              <a:t>Practice using sample language that validates a person's experience but remains impartial</a:t>
            </a:r>
          </a:p>
          <a:p>
            <a:r>
              <a:rPr lang="en-US" dirty="0">
                <a:cs typeface="Calibri"/>
              </a:rPr>
              <a:t>Remember allow space for decisions</a:t>
            </a:r>
          </a:p>
        </p:txBody>
      </p:sp>
    </p:spTree>
    <p:extLst>
      <p:ext uri="{BB962C8B-B14F-4D97-AF65-F5344CB8AC3E}">
        <p14:creationId xmlns:p14="http://schemas.microsoft.com/office/powerpoint/2010/main" val="61375710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C183D7F6-B498-43B3-948B-1728B52AA6E4}">
                <adec:decorative xmlns:adec="http://schemas.microsoft.com/office/drawing/2017/decorative" val="1"/>
              </a:ext>
            </a:extLst>
          </p:cNvPr>
          <p:cNvSpPr>
            <a:spLocks noGrp="1"/>
          </p:cNvSpPr>
          <p:nvPr>
            <p:ph idx="1"/>
          </p:nvPr>
        </p:nvSpPr>
        <p:spPr/>
        <p:txBody>
          <a:bodyPr vert="horz" lIns="91440" tIns="45720" rIns="91440" bIns="45720" rtlCol="0" anchor="t">
            <a:normAutofit/>
          </a:bodyPr>
          <a:lstStyle/>
          <a:p>
            <a:endParaRPr lang="en-US">
              <a:cs typeface="Calibri"/>
            </a:endParaRPr>
          </a:p>
          <a:p>
            <a:endParaRPr lang="en-US"/>
          </a:p>
          <a:p>
            <a:endParaRPr lang="en-US"/>
          </a:p>
        </p:txBody>
      </p:sp>
      <p:sp>
        <p:nvSpPr>
          <p:cNvPr id="3" name="Text Placeholder 2"/>
          <p:cNvSpPr>
            <a:spLocks noGrp="1"/>
          </p:cNvSpPr>
          <p:nvPr>
            <p:ph type="title" idx="4294967295"/>
          </p:nvPr>
        </p:nvSpPr>
        <p:spPr>
          <a:xfrm>
            <a:off x="457200" y="3128963"/>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a:spcBef>
                <a:spcPct val="20000"/>
              </a:spcBef>
              <a:buClr>
                <a:srgbClr val="009F4D"/>
              </a:buClr>
              <a:defRPr/>
            </a:pPr>
            <a:r>
              <a:rPr lang="en-US" sz="3600" cap="all" dirty="0">
                <a:latin typeface="+mn-lt"/>
                <a:ea typeface="Calibri"/>
                <a:cs typeface="Calibri"/>
              </a:rPr>
              <a:t>Additional considerations</a:t>
            </a:r>
            <a:endParaRPr lang="en-US" sz="3600" b="1" i="0" u="none" strike="noStrike" kern="1200" cap="all" spc="0" normalizeH="0" baseline="0" noProof="0" dirty="0">
              <a:ln>
                <a:noFill/>
              </a:ln>
              <a:solidFill>
                <a:srgbClr val="0C2340"/>
              </a:solidFill>
              <a:effectLst/>
              <a:uLnTx/>
              <a:uFillTx/>
              <a:latin typeface="+mn-lt"/>
              <a:ea typeface="Calibri"/>
              <a:cs typeface="Calibri"/>
            </a:endParaRPr>
          </a:p>
        </p:txBody>
      </p:sp>
    </p:spTree>
    <p:extLst>
      <p:ext uri="{BB962C8B-B14F-4D97-AF65-F5344CB8AC3E}">
        <p14:creationId xmlns:p14="http://schemas.microsoft.com/office/powerpoint/2010/main" val="123274326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008D712-1DB0-24F9-678E-CF3ADF125E31}"/>
              </a:ext>
            </a:extLst>
          </p:cNvPr>
          <p:cNvSpPr>
            <a:spLocks noGrp="1"/>
          </p:cNvSpPr>
          <p:nvPr>
            <p:ph type="title" idx="4294967295"/>
          </p:nvPr>
        </p:nvSpPr>
        <p:spPr>
          <a:xfrm>
            <a:off x="457200" y="533400"/>
            <a:ext cx="7705725"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Calibri"/>
                <a:cs typeface="Calibri"/>
              </a:rPr>
              <a:t>Active vs. Inactive Investigation</a:t>
            </a:r>
          </a:p>
        </p:txBody>
      </p:sp>
      <p:sp>
        <p:nvSpPr>
          <p:cNvPr id="2" name="Content Placeholder 1">
            <a:extLst>
              <a:ext uri="{FF2B5EF4-FFF2-40B4-BE49-F238E27FC236}">
                <a16:creationId xmlns:a16="http://schemas.microsoft.com/office/drawing/2014/main" id="{B5622C14-9AF3-C0D5-BD1A-B975FE82379E}"/>
              </a:ext>
            </a:extLst>
          </p:cNvPr>
          <p:cNvSpPr>
            <a:spLocks noGrp="1"/>
          </p:cNvSpPr>
          <p:nvPr>
            <p:ph idx="1"/>
          </p:nvPr>
        </p:nvSpPr>
        <p:spPr/>
        <p:txBody>
          <a:bodyPr vert="horz" lIns="91440" tIns="45720" rIns="91440" bIns="45720" rtlCol="0" anchor="t">
            <a:normAutofit/>
          </a:bodyPr>
          <a:lstStyle/>
          <a:p>
            <a:r>
              <a:rPr lang="en-US" dirty="0">
                <a:ea typeface="Calibri"/>
                <a:cs typeface="Calibri"/>
              </a:rPr>
              <a:t>Active stage of investigation: </a:t>
            </a:r>
            <a:endParaRPr lang="en-US" dirty="0"/>
          </a:p>
          <a:p>
            <a:pPr lvl="1">
              <a:buFont typeface="Courier New" panose="020B0604020202020204" pitchFamily="34" charset="0"/>
              <a:buChar char="o"/>
            </a:pPr>
            <a:r>
              <a:rPr lang="en-US" dirty="0">
                <a:ea typeface="Calibri"/>
                <a:cs typeface="Calibri"/>
              </a:rPr>
              <a:t>investigation planning</a:t>
            </a:r>
          </a:p>
          <a:p>
            <a:pPr lvl="1">
              <a:buFont typeface="Courier New" panose="020B0604020202020204" pitchFamily="34" charset="0"/>
              <a:buChar char="o"/>
            </a:pPr>
            <a:r>
              <a:rPr lang="en-US" dirty="0">
                <a:ea typeface="Calibri"/>
                <a:cs typeface="Calibri"/>
              </a:rPr>
              <a:t>investigatory interviews</a:t>
            </a:r>
          </a:p>
          <a:p>
            <a:pPr lvl="1">
              <a:buFont typeface="Courier New" panose="020B0604020202020204" pitchFamily="34" charset="0"/>
              <a:buChar char="o"/>
            </a:pPr>
            <a:r>
              <a:rPr lang="en-US" dirty="0">
                <a:ea typeface="Calibri"/>
                <a:cs typeface="Calibri"/>
              </a:rPr>
              <a:t>collecting supporting documentation </a:t>
            </a:r>
          </a:p>
          <a:p>
            <a:r>
              <a:rPr lang="en-US" dirty="0">
                <a:ea typeface="Calibri"/>
                <a:cs typeface="Calibri"/>
              </a:rPr>
              <a:t>Inactive stage of investigation:</a:t>
            </a:r>
          </a:p>
          <a:p>
            <a:pPr lvl="1">
              <a:buFont typeface="Courier New" panose="020B0604020202020204" pitchFamily="34" charset="0"/>
              <a:buChar char="o"/>
            </a:pPr>
            <a:r>
              <a:rPr lang="en-US" dirty="0">
                <a:ea typeface="Calibri"/>
                <a:cs typeface="Calibri"/>
              </a:rPr>
              <a:t>reviewing information</a:t>
            </a:r>
          </a:p>
          <a:p>
            <a:pPr lvl="1">
              <a:buFont typeface="Courier New" panose="020B0604020202020204" pitchFamily="34" charset="0"/>
              <a:buChar char="o"/>
            </a:pPr>
            <a:r>
              <a:rPr lang="en-US" dirty="0">
                <a:ea typeface="Calibri"/>
                <a:cs typeface="Calibri"/>
              </a:rPr>
              <a:t>conducting additional follow up</a:t>
            </a:r>
          </a:p>
          <a:p>
            <a:pPr lvl="1">
              <a:buFont typeface="Courier New" panose="020B0604020202020204" pitchFamily="34" charset="0"/>
              <a:buChar char="o"/>
            </a:pPr>
            <a:r>
              <a:rPr lang="en-US" dirty="0">
                <a:ea typeface="Calibri"/>
                <a:cs typeface="Calibri"/>
              </a:rPr>
              <a:t>writing the report</a:t>
            </a:r>
          </a:p>
        </p:txBody>
      </p:sp>
    </p:spTree>
    <p:extLst>
      <p:ext uri="{BB962C8B-B14F-4D97-AF65-F5344CB8AC3E}">
        <p14:creationId xmlns:p14="http://schemas.microsoft.com/office/powerpoint/2010/main" val="131634283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6102E51-8F5B-6B16-7F6A-5A1D440A746C}"/>
              </a:ext>
            </a:extLst>
          </p:cNvPr>
          <p:cNvSpPr>
            <a:spLocks noGrp="1"/>
          </p:cNvSpPr>
          <p:nvPr>
            <p:ph type="title" idx="4294967295"/>
          </p:nvPr>
        </p:nvSpPr>
        <p:spPr>
          <a:xfrm>
            <a:off x="457200" y="533400"/>
            <a:ext cx="76200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Calibri"/>
                <a:cs typeface="Calibri"/>
              </a:rPr>
              <a:t>Report writing considerations</a:t>
            </a:r>
          </a:p>
        </p:txBody>
      </p:sp>
      <p:sp>
        <p:nvSpPr>
          <p:cNvPr id="2" name="Content Placeholder 1">
            <a:extLst>
              <a:ext uri="{FF2B5EF4-FFF2-40B4-BE49-F238E27FC236}">
                <a16:creationId xmlns:a16="http://schemas.microsoft.com/office/drawing/2014/main" id="{89B94859-4521-ADE1-E8A5-9ADC5BB3EF4F}"/>
              </a:ext>
            </a:extLst>
          </p:cNvPr>
          <p:cNvSpPr>
            <a:spLocks noGrp="1"/>
          </p:cNvSpPr>
          <p:nvPr>
            <p:ph idx="1"/>
          </p:nvPr>
        </p:nvSpPr>
        <p:spPr/>
        <p:txBody>
          <a:bodyPr vert="horz" lIns="91440" tIns="45720" rIns="91440" bIns="45720" rtlCol="0" anchor="t">
            <a:normAutofit/>
          </a:bodyPr>
          <a:lstStyle/>
          <a:p>
            <a:r>
              <a:rPr lang="en-US" dirty="0">
                <a:ea typeface="Calibri"/>
                <a:cs typeface="Calibri"/>
              </a:rPr>
              <a:t>Technical vs. Emotional writing </a:t>
            </a:r>
          </a:p>
          <a:p>
            <a:r>
              <a:rPr lang="en-US" dirty="0">
                <a:ea typeface="Calibri"/>
                <a:cs typeface="Calibri"/>
              </a:rPr>
              <a:t>Analysis section</a:t>
            </a:r>
          </a:p>
          <a:p>
            <a:pPr lvl="1">
              <a:buFont typeface="Courier New" panose="020B0604020202020204" pitchFamily="34" charset="0"/>
              <a:buChar char="o"/>
            </a:pPr>
            <a:r>
              <a:rPr lang="en-US" dirty="0">
                <a:ea typeface="Calibri"/>
                <a:cs typeface="Calibri"/>
              </a:rPr>
              <a:t>Policy language </a:t>
            </a:r>
          </a:p>
          <a:p>
            <a:pPr lvl="1">
              <a:buFont typeface="Courier New" panose="020B0604020202020204" pitchFamily="34" charset="0"/>
              <a:buChar char="o"/>
            </a:pPr>
            <a:r>
              <a:rPr lang="en-US" dirty="0">
                <a:ea typeface="Calibri"/>
                <a:cs typeface="Calibri"/>
              </a:rPr>
              <a:t>Credibility information</a:t>
            </a:r>
          </a:p>
          <a:p>
            <a:pPr lvl="1">
              <a:buFont typeface="Courier New" panose="020B0604020202020204" pitchFamily="34" charset="0"/>
              <a:buChar char="o"/>
            </a:pPr>
            <a:r>
              <a:rPr lang="en-US" dirty="0">
                <a:ea typeface="Calibri"/>
                <a:cs typeface="Calibri"/>
              </a:rPr>
              <a:t>Disputed and undisputed </a:t>
            </a:r>
          </a:p>
          <a:p>
            <a:pPr lvl="1">
              <a:buFont typeface="Courier New" panose="020B0604020202020204" pitchFamily="34" charset="0"/>
              <a:buChar char="o"/>
            </a:pPr>
            <a:r>
              <a:rPr lang="en-US" dirty="0">
                <a:ea typeface="Calibri"/>
                <a:cs typeface="Calibri"/>
              </a:rPr>
              <a:t>Applying facts to policy</a:t>
            </a:r>
          </a:p>
          <a:p>
            <a:pPr lvl="1">
              <a:buFont typeface="Courier New" panose="020B0604020202020204" pitchFamily="34" charset="0"/>
              <a:buChar char="o"/>
            </a:pPr>
            <a:r>
              <a:rPr lang="en-US" dirty="0">
                <a:ea typeface="Calibri"/>
                <a:cs typeface="Calibri"/>
              </a:rPr>
              <a:t>No determinations (DM's job)</a:t>
            </a:r>
          </a:p>
          <a:p>
            <a:r>
              <a:rPr lang="en-US" dirty="0">
                <a:ea typeface="Calibri"/>
                <a:cs typeface="Calibri"/>
              </a:rPr>
              <a:t>Exhibits – label exhibits (numbers or letters)</a:t>
            </a:r>
          </a:p>
        </p:txBody>
      </p:sp>
    </p:spTree>
    <p:extLst>
      <p:ext uri="{BB962C8B-B14F-4D97-AF65-F5344CB8AC3E}">
        <p14:creationId xmlns:p14="http://schemas.microsoft.com/office/powerpoint/2010/main" val="81548091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Note taking</a:t>
            </a: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Handwritten, typed, Zoom transcript</a:t>
            </a:r>
          </a:p>
          <a:p>
            <a:r>
              <a:rPr lang="en-US" dirty="0">
                <a:ea typeface="+mn-lt"/>
                <a:cs typeface="+mn-lt"/>
              </a:rPr>
              <a:t>Some of this is a personal preference – be consistent </a:t>
            </a:r>
            <a:endParaRPr lang="en-US" dirty="0"/>
          </a:p>
          <a:p>
            <a:r>
              <a:rPr lang="en-US" dirty="0">
                <a:ea typeface="+mn-lt"/>
                <a:cs typeface="+mn-lt"/>
              </a:rPr>
              <a:t>Have outline of meeting/interview</a:t>
            </a:r>
            <a:endParaRPr lang="en-US" dirty="0"/>
          </a:p>
          <a:p>
            <a:r>
              <a:rPr lang="en-US" dirty="0">
                <a:ea typeface="+mn-lt"/>
                <a:cs typeface="+mn-lt"/>
              </a:rPr>
              <a:t>Consider a notetaker for support</a:t>
            </a:r>
            <a:endParaRPr lang="en-US" dirty="0"/>
          </a:p>
          <a:p>
            <a:r>
              <a:rPr lang="en-US" dirty="0">
                <a:ea typeface="+mn-lt"/>
                <a:cs typeface="+mn-lt"/>
              </a:rPr>
              <a:t>Model notes after investigation report</a:t>
            </a:r>
            <a:endParaRPr lang="en-US" dirty="0"/>
          </a:p>
          <a:p>
            <a:r>
              <a:rPr lang="en-US" dirty="0">
                <a:ea typeface="+mn-lt"/>
                <a:cs typeface="+mn-lt"/>
              </a:rPr>
              <a:t>Make notations where you still have questions for follow up or for other parties</a:t>
            </a:r>
            <a:endParaRPr lang="en-US" dirty="0"/>
          </a:p>
          <a:p>
            <a:endParaRPr lang="en-US" dirty="0">
              <a:cs typeface="Calibri"/>
            </a:endParaRPr>
          </a:p>
          <a:p>
            <a:endParaRPr lang="en-US" dirty="0">
              <a:cs typeface="Calibri"/>
            </a:endParaRPr>
          </a:p>
          <a:p>
            <a:endParaRPr lang="en-US" dirty="0"/>
          </a:p>
          <a:p>
            <a:endParaRPr lang="en-US" dirty="0"/>
          </a:p>
        </p:txBody>
      </p:sp>
    </p:spTree>
    <p:extLst>
      <p:ext uri="{BB962C8B-B14F-4D97-AF65-F5344CB8AC3E}">
        <p14:creationId xmlns:p14="http://schemas.microsoft.com/office/powerpoint/2010/main" val="949810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1B.1 Policy Implemented through 1B.1.1 Procedure</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981199"/>
            <a:ext cx="8229600" cy="3962401"/>
          </a:xfrm>
        </p:spPr>
        <p:txBody>
          <a:bodyPr/>
          <a:lstStyle/>
          <a:p>
            <a:endParaRPr lang="en-US" altLang="en-US"/>
          </a:p>
          <a:p>
            <a:r>
              <a:rPr lang="en-US">
                <a:solidFill>
                  <a:schemeClr val="tx1"/>
                </a:solidFill>
              </a:rPr>
              <a:t>This policy applies to all individuals affiliated with Minnesota State, including but not limited to, its students, employees, applicants, volunteers, agents, the Board of Trustees, and others as appropriate and protects the rights and privacy of all involved individuals, as well as prevents retaliation</a:t>
            </a:r>
            <a:r>
              <a:rPr lang="en-US" altLang="en-US"/>
              <a:t>. </a:t>
            </a:r>
          </a:p>
          <a:p>
            <a:pPr marL="0" indent="0">
              <a:buNone/>
            </a:pPr>
            <a:endParaRPr lang="en-US"/>
          </a:p>
        </p:txBody>
      </p:sp>
    </p:spTree>
    <p:extLst>
      <p:ext uri="{BB962C8B-B14F-4D97-AF65-F5344CB8AC3E}">
        <p14:creationId xmlns:p14="http://schemas.microsoft.com/office/powerpoint/2010/main" val="1708212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Common challenges &amp; tips</a:t>
            </a:r>
          </a:p>
        </p:txBody>
      </p:sp>
      <p:sp>
        <p:nvSpPr>
          <p:cNvPr id="2" name="Content Placeholder 1"/>
          <p:cNvSpPr>
            <a:spLocks noGrp="1"/>
          </p:cNvSpPr>
          <p:nvPr>
            <p:ph idx="1"/>
          </p:nvPr>
        </p:nvSpPr>
        <p:spPr/>
        <p:txBody>
          <a:bodyPr vert="horz" lIns="91440" tIns="45720" rIns="91440" bIns="45720" rtlCol="0" anchor="t">
            <a:normAutofit fontScale="92500"/>
          </a:bodyPr>
          <a:lstStyle/>
          <a:p>
            <a:r>
              <a:rPr lang="en-US">
                <a:ea typeface="+mn-lt"/>
                <a:cs typeface="+mn-lt"/>
              </a:rPr>
              <a:t>Common challenges </a:t>
            </a:r>
          </a:p>
          <a:p>
            <a:pPr lvl="1"/>
            <a:r>
              <a:rPr lang="en-US">
                <a:ea typeface="+mn-lt"/>
                <a:cs typeface="+mn-lt"/>
              </a:rPr>
              <a:t>parties talk fast or talk in circles/share repetitive information </a:t>
            </a:r>
            <a:endParaRPr lang="en-US">
              <a:cs typeface="Calibri"/>
            </a:endParaRPr>
          </a:p>
          <a:p>
            <a:pPr lvl="1"/>
            <a:r>
              <a:rPr lang="en-US">
                <a:ea typeface="+mn-lt"/>
                <a:cs typeface="+mn-lt"/>
              </a:rPr>
              <a:t>interviews are long </a:t>
            </a:r>
            <a:endParaRPr lang="en-US">
              <a:cs typeface="Calibri"/>
            </a:endParaRPr>
          </a:p>
          <a:p>
            <a:pPr lvl="1"/>
            <a:r>
              <a:rPr lang="en-US">
                <a:ea typeface="+mn-lt"/>
                <a:cs typeface="+mn-lt"/>
              </a:rPr>
              <a:t>prioritizing typing notes after interview </a:t>
            </a:r>
            <a:endParaRPr lang="en-US">
              <a:cs typeface="Calibri"/>
            </a:endParaRPr>
          </a:p>
          <a:p>
            <a:pPr lvl="1"/>
            <a:r>
              <a:rPr lang="en-US">
                <a:ea typeface="+mn-lt"/>
                <a:cs typeface="+mn-lt"/>
              </a:rPr>
              <a:t>Self-care</a:t>
            </a:r>
            <a:endParaRPr lang="en-US">
              <a:cs typeface="Calibri"/>
            </a:endParaRPr>
          </a:p>
          <a:p>
            <a:r>
              <a:rPr lang="en-US">
                <a:ea typeface="+mn-lt"/>
                <a:cs typeface="+mn-lt"/>
              </a:rPr>
              <a:t>Tips </a:t>
            </a:r>
            <a:endParaRPr lang="en-US"/>
          </a:p>
          <a:p>
            <a:pPr lvl="1"/>
            <a:r>
              <a:rPr lang="en-US">
                <a:ea typeface="+mn-lt"/>
                <a:cs typeface="+mn-lt"/>
              </a:rPr>
              <a:t>type notes/update as soon as possible after interview </a:t>
            </a:r>
            <a:endParaRPr lang="en-US">
              <a:cs typeface="Calibri"/>
            </a:endParaRPr>
          </a:p>
          <a:p>
            <a:pPr lvl="1"/>
            <a:r>
              <a:rPr lang="en-US">
                <a:ea typeface="+mn-lt"/>
                <a:cs typeface="+mn-lt"/>
              </a:rPr>
              <a:t>document thoughts for follow up </a:t>
            </a:r>
            <a:endParaRPr lang="en-US">
              <a:cs typeface="Calibri"/>
            </a:endParaRPr>
          </a:p>
          <a:p>
            <a:pPr lvl="1"/>
            <a:r>
              <a:rPr lang="en-US">
                <a:ea typeface="+mn-lt"/>
                <a:cs typeface="+mn-lt"/>
              </a:rPr>
              <a:t>have a notetaker</a:t>
            </a:r>
            <a:endParaRPr lang="en-US">
              <a:cs typeface="Calibri"/>
            </a:endParaRPr>
          </a:p>
          <a:p>
            <a:pPr lvl="1"/>
            <a:r>
              <a:rPr lang="en-US">
                <a:ea typeface="+mn-lt"/>
                <a:cs typeface="+mn-lt"/>
              </a:rPr>
              <a:t>encourage all to submit a written statement </a:t>
            </a:r>
            <a:endParaRPr lang="en-US">
              <a:cs typeface="Calibri"/>
            </a:endParaRPr>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412000358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Recording interviews</a:t>
            </a: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a:ea typeface="+mn-lt"/>
                <a:cs typeface="+mn-lt"/>
              </a:rPr>
              <a:t>Allows the investigator to focus on content/information and being present during the interview</a:t>
            </a:r>
            <a:endParaRPr lang="en-US">
              <a:cs typeface="Calibri"/>
            </a:endParaRPr>
          </a:p>
          <a:p>
            <a:r>
              <a:rPr lang="en-US">
                <a:ea typeface="+mn-lt"/>
                <a:cs typeface="+mn-lt"/>
              </a:rPr>
              <a:t>Recordings can ensure that all data and information is accurate.</a:t>
            </a:r>
            <a:endParaRPr lang="en-US"/>
          </a:p>
          <a:p>
            <a:pPr lvl="1"/>
            <a:r>
              <a:rPr lang="en-US">
                <a:ea typeface="+mn-lt"/>
                <a:cs typeface="+mn-lt"/>
              </a:rPr>
              <a:t>Provides for use of direct quotes</a:t>
            </a:r>
            <a:endParaRPr lang="en-US">
              <a:cs typeface="Calibri"/>
            </a:endParaRPr>
          </a:p>
          <a:p>
            <a:pPr lvl="1"/>
            <a:r>
              <a:rPr lang="en-US">
                <a:ea typeface="+mn-lt"/>
                <a:cs typeface="+mn-lt"/>
              </a:rPr>
              <a:t>Allows for investigator to review/reflect to determine what gaps still exist</a:t>
            </a:r>
            <a:endParaRPr lang="en-US">
              <a:cs typeface="Calibri"/>
            </a:endParaRPr>
          </a:p>
          <a:p>
            <a:pPr lvl="1"/>
            <a:r>
              <a:rPr lang="en-US">
                <a:ea typeface="+mn-lt"/>
                <a:cs typeface="+mn-lt"/>
              </a:rPr>
              <a:t>Provides investigator an opportunity to refine investigation skills</a:t>
            </a:r>
            <a:endParaRPr lang="en-US">
              <a:cs typeface="Calibri"/>
            </a:endParaRPr>
          </a:p>
          <a:p>
            <a:r>
              <a:rPr lang="en-US">
                <a:ea typeface="+mn-lt"/>
                <a:cs typeface="+mn-lt"/>
              </a:rPr>
              <a:t>Recordings can be taken in multiple ways</a:t>
            </a:r>
            <a:endParaRPr lang="en-US"/>
          </a:p>
          <a:p>
            <a:pPr lvl="1"/>
            <a:r>
              <a:rPr lang="en-US">
                <a:ea typeface="+mn-lt"/>
                <a:cs typeface="+mn-lt"/>
              </a:rPr>
              <a:t>Zoom, teams, handheld, etc.</a:t>
            </a:r>
            <a:endParaRPr lang="en-US">
              <a:cs typeface="Calibri"/>
            </a:endParaRPr>
          </a:p>
          <a:p>
            <a:r>
              <a:rPr lang="en-US">
                <a:ea typeface="+mn-lt"/>
                <a:cs typeface="+mn-lt"/>
              </a:rPr>
              <a:t>Record ALL the interview - including opening information, data privacy review (ask for verbal acceptance), all "housekeeping" information</a:t>
            </a:r>
            <a:endParaRPr lang="en-US"/>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78046915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Recording interview continued...</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a:ea typeface="+mn-lt"/>
                <a:cs typeface="+mn-lt"/>
              </a:rPr>
              <a:t>There are additional nuances of recording that are different from standard interviewing.</a:t>
            </a:r>
          </a:p>
          <a:p>
            <a:pPr lvl="1"/>
            <a:r>
              <a:rPr lang="en-US">
                <a:ea typeface="+mn-lt"/>
                <a:cs typeface="+mn-lt"/>
              </a:rPr>
              <a:t>Open recording stating date, time, and introduction of parties (including spelling of names). End recording with time. </a:t>
            </a:r>
            <a:endParaRPr lang="en-US">
              <a:cs typeface="Calibri"/>
            </a:endParaRPr>
          </a:p>
          <a:p>
            <a:pPr lvl="1"/>
            <a:r>
              <a:rPr lang="en-US">
                <a:ea typeface="+mn-lt"/>
                <a:cs typeface="+mn-lt"/>
              </a:rPr>
              <a:t>Audio recordings do not pick up on non-verbal (head nods, etc.) – prepare parties at beginning of interview and clarify during interview if needed.</a:t>
            </a:r>
            <a:endParaRPr lang="en-US">
              <a:cs typeface="Calibri"/>
            </a:endParaRPr>
          </a:p>
          <a:p>
            <a:r>
              <a:rPr lang="en-US">
                <a:ea typeface="+mn-lt"/>
                <a:cs typeface="+mn-lt"/>
              </a:rPr>
              <a:t>Develop a plan for your recording - send for transcription, etc.</a:t>
            </a:r>
            <a:endParaRPr lang="en-US"/>
          </a:p>
          <a:p>
            <a:pPr lvl="1"/>
            <a:r>
              <a:rPr lang="en-US">
                <a:ea typeface="+mn-lt"/>
                <a:cs typeface="+mn-lt"/>
              </a:rPr>
              <a:t>This provides a typed/hard copy of the interview.</a:t>
            </a:r>
            <a:endParaRPr lang="en-US">
              <a:cs typeface="Calibri"/>
            </a:endParaRPr>
          </a:p>
          <a:p>
            <a:r>
              <a:rPr lang="en-US">
                <a:ea typeface="+mn-lt"/>
                <a:cs typeface="+mn-lt"/>
              </a:rPr>
              <a:t>Transcription review</a:t>
            </a:r>
            <a:endParaRPr lang="en-US"/>
          </a:p>
          <a:p>
            <a:pPr lvl="1"/>
            <a:r>
              <a:rPr lang="en-US">
                <a:ea typeface="+mn-lt"/>
                <a:cs typeface="+mn-lt"/>
              </a:rPr>
              <a:t>Determine if you want to add this as a part of your process</a:t>
            </a:r>
            <a:endParaRPr lang="en-US">
              <a:cs typeface="Calibri"/>
            </a:endParaRPr>
          </a:p>
          <a:p>
            <a:pPr lvl="1"/>
            <a:r>
              <a:rPr lang="en-US">
                <a:cs typeface="Calibri"/>
              </a:rPr>
              <a:t>Who can attend to complete the review</a:t>
            </a:r>
          </a:p>
          <a:p>
            <a:endParaRPr lang="en-US">
              <a:cs typeface="Calibri"/>
            </a:endParaRPr>
          </a:p>
          <a:p>
            <a:endParaRPr lang="en-US">
              <a:cs typeface="Calibri"/>
            </a:endParaRPr>
          </a:p>
          <a:p>
            <a:endParaRPr lang="en-US"/>
          </a:p>
          <a:p>
            <a:endParaRPr lang="en-US">
              <a:cs typeface="Calibri"/>
            </a:endParaRPr>
          </a:p>
        </p:txBody>
      </p:sp>
    </p:spTree>
    <p:extLst>
      <p:ext uri="{BB962C8B-B14F-4D97-AF65-F5344CB8AC3E}">
        <p14:creationId xmlns:p14="http://schemas.microsoft.com/office/powerpoint/2010/main" val="107783939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Recording considerations</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Contracts for transcription</a:t>
            </a:r>
            <a:endParaRPr lang="en-US"/>
          </a:p>
          <a:p>
            <a:pPr lvl="1"/>
            <a:r>
              <a:rPr lang="en-US">
                <a:ea typeface="+mn-lt"/>
                <a:cs typeface="+mn-lt"/>
              </a:rPr>
              <a:t>REV.com, other transcription services. </a:t>
            </a:r>
          </a:p>
          <a:p>
            <a:r>
              <a:rPr lang="en-US">
                <a:ea typeface="+mn-lt"/>
                <a:cs typeface="+mn-lt"/>
              </a:rPr>
              <a:t>Access to transcripts</a:t>
            </a:r>
            <a:endParaRPr lang="en-US">
              <a:cs typeface="Calibri"/>
            </a:endParaRPr>
          </a:p>
          <a:p>
            <a:pPr lvl="1"/>
            <a:r>
              <a:rPr lang="en-US">
                <a:ea typeface="+mn-lt"/>
                <a:cs typeface="+mn-lt"/>
              </a:rPr>
              <a:t>Who, when, why</a:t>
            </a:r>
            <a:endParaRPr lang="en-US">
              <a:cs typeface="Calibri"/>
            </a:endParaRPr>
          </a:p>
          <a:p>
            <a:r>
              <a:rPr lang="en-US">
                <a:ea typeface="+mn-lt"/>
                <a:cs typeface="+mn-lt"/>
              </a:rPr>
              <a:t>Storage of recordings and transcripts</a:t>
            </a:r>
            <a:endParaRPr lang="en-US"/>
          </a:p>
          <a:p>
            <a:r>
              <a:rPr lang="en-US">
                <a:ea typeface="+mn-lt"/>
                <a:cs typeface="+mn-lt"/>
              </a:rPr>
              <a:t>Data retention policies</a:t>
            </a:r>
            <a:endParaRPr lang="en-US"/>
          </a:p>
          <a:p>
            <a:endParaRPr lang="en-US">
              <a:cs typeface="Calibri"/>
            </a:endParaRPr>
          </a:p>
          <a:p>
            <a:endParaRPr lang="en-US">
              <a:cs typeface="Calibri"/>
            </a:endParaRPr>
          </a:p>
          <a:p>
            <a:endParaRPr lang="en-US">
              <a:cs typeface="Calibri"/>
            </a:endParaRPr>
          </a:p>
          <a:p>
            <a:endParaRPr lang="en-US"/>
          </a:p>
          <a:p>
            <a:endParaRPr lang="en-US">
              <a:cs typeface="Calibri"/>
            </a:endParaRPr>
          </a:p>
        </p:txBody>
      </p:sp>
    </p:spTree>
    <p:extLst>
      <p:ext uri="{BB962C8B-B14F-4D97-AF65-F5344CB8AC3E}">
        <p14:creationId xmlns:p14="http://schemas.microsoft.com/office/powerpoint/2010/main" val="245938515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6670675"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rgbClr val="0C2340"/>
                </a:solidFill>
                <a:effectLst/>
                <a:uLnTx/>
                <a:uFillTx/>
                <a:latin typeface="+mn-lt"/>
                <a:ea typeface="+mn-ea"/>
                <a:cs typeface="+mn-cs"/>
              </a:rPr>
              <a:t>Overview of Data Practices</a:t>
            </a:r>
            <a:endParaRPr kumimoji="0" lang="en-US" sz="3600" b="1" i="0" u="none" strike="noStrike" kern="1200" cap="none" spc="0" normalizeH="0" baseline="0" noProof="0" dirty="0">
              <a:ln>
                <a:noFill/>
              </a:ln>
              <a:solidFill>
                <a:srgbClr val="0C2340"/>
              </a:solidFill>
              <a:effectLst/>
              <a:uLnTx/>
              <a:uFillTx/>
              <a:latin typeface="+mn-lt"/>
              <a:ea typeface="+mn-ea"/>
              <a:cs typeface="Calibri"/>
            </a:endParaRPr>
          </a:p>
        </p:txBody>
      </p:sp>
      <p:sp>
        <p:nvSpPr>
          <p:cNvPr id="5" name="Text Placeholder 4"/>
          <p:cNvSpPr>
            <a:spLocks noGrp="1"/>
          </p:cNvSpPr>
          <p:nvPr>
            <p:ph type="body" sz="quarter" idx="13"/>
          </p:nvPr>
        </p:nvSpPr>
        <p:spPr>
          <a:xfrm>
            <a:off x="990600" y="4511363"/>
            <a:ext cx="6299886" cy="608533"/>
          </a:xfrm>
        </p:spPr>
        <p:txBody>
          <a:bodyPr vert="horz" lIns="91440" tIns="45720" rIns="91440" bIns="45720" rtlCol="0" anchor="t">
            <a:normAutofit fontScale="92500"/>
          </a:bodyPr>
          <a:lstStyle/>
          <a:p>
            <a:r>
              <a:rPr lang="en-US"/>
              <a:t>For Minnesota State Investigators System Procedures 1.B.1.1</a:t>
            </a:r>
            <a:endParaRPr lang="en-US">
              <a:cs typeface="Calibri"/>
            </a:endParaRPr>
          </a:p>
        </p:txBody>
      </p:sp>
      <p:sp>
        <p:nvSpPr>
          <p:cNvPr id="3" name="Text Placeholder 2"/>
          <p:cNvSpPr>
            <a:spLocks noGrp="1"/>
          </p:cNvSpPr>
          <p:nvPr>
            <p:ph type="body" sz="quarter" idx="11"/>
          </p:nvPr>
        </p:nvSpPr>
        <p:spPr/>
        <p:txBody>
          <a:bodyPr vert="horz" lIns="91440" tIns="45720" rIns="91440" bIns="45720" rtlCol="0" anchor="t">
            <a:noAutofit/>
          </a:bodyPr>
          <a:lstStyle/>
          <a:p>
            <a:r>
              <a:rPr lang="en-US"/>
              <a:t>Office of General Counsel</a:t>
            </a:r>
            <a:r>
              <a:rPr lang="en-US" b="0"/>
              <a:t>​</a:t>
            </a:r>
            <a:endParaRPr lang="en-US">
              <a:cs typeface="Calibri"/>
            </a:endParaRPr>
          </a:p>
        </p:txBody>
      </p:sp>
      <p:sp>
        <p:nvSpPr>
          <p:cNvPr id="8" name="TextBox 7">
            <a:extLst>
              <a:ext uri="{FF2B5EF4-FFF2-40B4-BE49-F238E27FC236}">
                <a16:creationId xmlns:a16="http://schemas.microsoft.com/office/drawing/2014/main" id="{5D2E3626-08E6-4BA7-97BE-A0957B248F5C}"/>
              </a:ext>
            </a:extLst>
          </p:cNvPr>
          <p:cNvSpPr txBox="1"/>
          <p:nvPr/>
        </p:nvSpPr>
        <p:spPr>
          <a:xfrm>
            <a:off x="990599" y="4968612"/>
            <a:ext cx="3901441" cy="646331"/>
          </a:xfrm>
          <a:prstGeom prst="rect">
            <a:avLst/>
          </a:prstGeom>
          <a:noFill/>
        </p:spPr>
        <p:txBody>
          <a:bodyPr wrap="square" rtlCol="0">
            <a:spAutoFit/>
          </a:bodyPr>
          <a:lstStyle/>
          <a:p>
            <a:r>
              <a:rPr lang="en-US"/>
              <a:t>Daniel McCabe</a:t>
            </a:r>
            <a:br>
              <a:rPr lang="en-US"/>
            </a:br>
            <a:r>
              <a:rPr lang="en-US"/>
              <a:t>Assistant General Counsel</a:t>
            </a:r>
          </a:p>
        </p:txBody>
      </p:sp>
      <p:sp>
        <p:nvSpPr>
          <p:cNvPr id="6" name="Text Placeholder 5">
            <a:extLst>
              <a:ext uri="{C183D7F6-B498-43B3-948B-1728B52AA6E4}">
                <adec:decorative xmlns:adec="http://schemas.microsoft.com/office/drawing/2017/decorative" val="1"/>
              </a:ext>
            </a:extLst>
          </p:cNvPr>
          <p:cNvSpPr>
            <a:spLocks noGrp="1"/>
          </p:cNvSpPr>
          <p:nvPr>
            <p:ph type="body" sz="quarter" idx="14"/>
          </p:nvPr>
        </p:nvSpPr>
        <p:spPr/>
        <p:txBody>
          <a:bodyPr/>
          <a:lstStyle/>
          <a:p>
            <a:r>
              <a:rPr lang="en-US"/>
              <a:t>MINNESOTA STATE</a:t>
            </a:r>
          </a:p>
        </p:txBody>
      </p:sp>
    </p:spTree>
    <p:extLst>
      <p:ext uri="{BB962C8B-B14F-4D97-AF65-F5344CB8AC3E}">
        <p14:creationId xmlns:p14="http://schemas.microsoft.com/office/powerpoint/2010/main" val="237458533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F83D-FED8-4B53-883C-C0EBC723AA49}"/>
              </a:ext>
            </a:extLst>
          </p:cNvPr>
          <p:cNvSpPr>
            <a:spLocks noGrp="1"/>
          </p:cNvSpPr>
          <p:nvPr>
            <p:ph type="title"/>
          </p:nvPr>
        </p:nvSpPr>
        <p:spPr/>
        <p:txBody>
          <a:bodyPr/>
          <a:lstStyle/>
          <a:p>
            <a:pPr algn="l"/>
            <a:r>
              <a:rPr lang="en-US"/>
              <a:t>Data Practices Laws</a:t>
            </a:r>
          </a:p>
        </p:txBody>
      </p:sp>
      <p:sp>
        <p:nvSpPr>
          <p:cNvPr id="3" name="Content Placeholder 2">
            <a:extLst>
              <a:ext uri="{FF2B5EF4-FFF2-40B4-BE49-F238E27FC236}">
                <a16:creationId xmlns:a16="http://schemas.microsoft.com/office/drawing/2014/main" id="{48286276-482C-422E-8D45-A040C729A6CE}"/>
              </a:ext>
            </a:extLst>
          </p:cNvPr>
          <p:cNvSpPr>
            <a:spLocks noGrp="1"/>
          </p:cNvSpPr>
          <p:nvPr>
            <p:ph idx="1"/>
          </p:nvPr>
        </p:nvSpPr>
        <p:spPr/>
        <p:txBody>
          <a:bodyPr/>
          <a:lstStyle/>
          <a:p>
            <a:r>
              <a:rPr lang="en-US"/>
              <a:t>Minnesota Government Data Practices Act (MGDPA)</a:t>
            </a:r>
          </a:p>
          <a:p>
            <a:r>
              <a:rPr lang="en-US"/>
              <a:t>Family Educational Rights and Privacy Act (FERPA)</a:t>
            </a:r>
          </a:p>
          <a:p>
            <a:r>
              <a:rPr lang="en-US"/>
              <a:t>HIPAA, GDPR, etc.</a:t>
            </a:r>
          </a:p>
          <a:p>
            <a:r>
              <a:rPr lang="en-US"/>
              <a:t>Investigation Records are Government Data under MGDPA (Sometimes FERPA).</a:t>
            </a:r>
          </a:p>
        </p:txBody>
      </p:sp>
    </p:spTree>
    <p:extLst>
      <p:ext uri="{BB962C8B-B14F-4D97-AF65-F5344CB8AC3E}">
        <p14:creationId xmlns:p14="http://schemas.microsoft.com/office/powerpoint/2010/main" val="107829435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Public Data</a:t>
            </a:r>
          </a:p>
        </p:txBody>
      </p:sp>
      <p:sp>
        <p:nvSpPr>
          <p:cNvPr id="3" name="Content Placeholder 2"/>
          <p:cNvSpPr>
            <a:spLocks noGrp="1"/>
          </p:cNvSpPr>
          <p:nvPr>
            <p:ph idx="1"/>
          </p:nvPr>
        </p:nvSpPr>
        <p:spPr/>
        <p:txBody>
          <a:bodyPr>
            <a:normAutofit/>
          </a:bodyPr>
          <a:lstStyle/>
          <a:p>
            <a:r>
              <a:rPr lang="en-US" sz="2400"/>
              <a:t>Default rule under MGDPA – Government Data is Public</a:t>
            </a:r>
          </a:p>
          <a:p>
            <a:r>
              <a:rPr lang="en-US" sz="2400"/>
              <a:t>Available to inspect upon request</a:t>
            </a:r>
          </a:p>
          <a:p>
            <a:r>
              <a:rPr lang="en-US" sz="2400"/>
              <a:t>Examples include contracts, invoices, policies, and most business correspondence</a:t>
            </a:r>
          </a:p>
          <a:p>
            <a:pPr marL="0" indent="0">
              <a:buNone/>
            </a:pPr>
            <a:endParaRPr lang="en-US" sz="2400"/>
          </a:p>
        </p:txBody>
      </p:sp>
    </p:spTree>
    <p:extLst>
      <p:ext uri="{BB962C8B-B14F-4D97-AF65-F5344CB8AC3E}">
        <p14:creationId xmlns:p14="http://schemas.microsoft.com/office/powerpoint/2010/main" val="372698454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Private Data</a:t>
            </a:r>
          </a:p>
        </p:txBody>
      </p:sp>
      <p:sp>
        <p:nvSpPr>
          <p:cNvPr id="3" name="Content Placeholder 2"/>
          <p:cNvSpPr>
            <a:spLocks noGrp="1"/>
          </p:cNvSpPr>
          <p:nvPr>
            <p:ph idx="1"/>
          </p:nvPr>
        </p:nvSpPr>
        <p:spPr/>
        <p:txBody>
          <a:bodyPr>
            <a:normAutofit/>
          </a:bodyPr>
          <a:lstStyle/>
          <a:p>
            <a:r>
              <a:rPr lang="en-US" sz="2400"/>
              <a:t>Certain data sets are private under the MGDPA/FERPA</a:t>
            </a:r>
          </a:p>
          <a:p>
            <a:r>
              <a:rPr lang="en-US" sz="2400"/>
              <a:t>Private means accessible only:</a:t>
            </a:r>
          </a:p>
          <a:p>
            <a:pPr lvl="1">
              <a:buFont typeface="Wingdings" panose="05000000000000000000" pitchFamily="2" charset="2"/>
              <a:buChar char="§"/>
            </a:pPr>
            <a:r>
              <a:rPr lang="en-US" sz="1800"/>
              <a:t>to data subject </a:t>
            </a:r>
          </a:p>
          <a:p>
            <a:pPr lvl="1">
              <a:buFont typeface="Wingdings" panose="05000000000000000000" pitchFamily="2" charset="2"/>
              <a:buChar char="§"/>
            </a:pPr>
            <a:r>
              <a:rPr lang="en-US" sz="1800"/>
              <a:t>for work related purposes</a:t>
            </a:r>
          </a:p>
          <a:p>
            <a:pPr lvl="1">
              <a:buFont typeface="Wingdings" panose="05000000000000000000" pitchFamily="2" charset="2"/>
              <a:buChar char="§"/>
            </a:pPr>
            <a:r>
              <a:rPr lang="en-US" sz="1800"/>
              <a:t>to third parties (who are not the data requestor themselves) if:</a:t>
            </a:r>
          </a:p>
          <a:p>
            <a:pPr lvl="2"/>
            <a:r>
              <a:rPr lang="en-US" sz="1800"/>
              <a:t>Subject gives consent or;</a:t>
            </a:r>
          </a:p>
          <a:p>
            <a:pPr lvl="2"/>
            <a:r>
              <a:rPr lang="en-US" sz="1800"/>
              <a:t>Appropriate legal authority, such as a court order</a:t>
            </a:r>
          </a:p>
        </p:txBody>
      </p:sp>
    </p:spTree>
    <p:extLst>
      <p:ext uri="{BB962C8B-B14F-4D97-AF65-F5344CB8AC3E}">
        <p14:creationId xmlns:p14="http://schemas.microsoft.com/office/powerpoint/2010/main" val="254855566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Personnel Data</a:t>
            </a:r>
          </a:p>
        </p:txBody>
      </p:sp>
      <p:sp>
        <p:nvSpPr>
          <p:cNvPr id="3" name="Content Placeholder 2"/>
          <p:cNvSpPr>
            <a:spLocks noGrp="1"/>
          </p:cNvSpPr>
          <p:nvPr>
            <p:ph idx="1"/>
          </p:nvPr>
        </p:nvSpPr>
        <p:spPr/>
        <p:txBody>
          <a:bodyPr>
            <a:normAutofit/>
          </a:bodyPr>
          <a:lstStyle/>
          <a:p>
            <a:r>
              <a:rPr lang="en-US" sz="2400"/>
              <a:t>Section 13.43 sets forth what is Public Data on Employees</a:t>
            </a:r>
          </a:p>
          <a:p>
            <a:pPr lvl="1">
              <a:buFont typeface="Wingdings" panose="05000000000000000000" pitchFamily="2" charset="2"/>
              <a:buChar char="§"/>
            </a:pPr>
            <a:r>
              <a:rPr lang="en-US" sz="1800"/>
              <a:t>Only data listed in 13.43 is public data</a:t>
            </a:r>
          </a:p>
          <a:p>
            <a:pPr lvl="1">
              <a:buFont typeface="Wingdings" panose="05000000000000000000" pitchFamily="2" charset="2"/>
              <a:buChar char="§"/>
            </a:pPr>
            <a:r>
              <a:rPr lang="en-US" sz="1800"/>
              <a:t>The list includes salary, job title, job description, name, office contact information, existence and status of complaints, etc.</a:t>
            </a:r>
          </a:p>
          <a:p>
            <a:pPr lvl="1">
              <a:buFont typeface="Wingdings" panose="05000000000000000000" pitchFamily="2" charset="2"/>
              <a:buChar char="§"/>
            </a:pPr>
            <a:r>
              <a:rPr lang="en-US" sz="1800"/>
              <a:t>If an employee asks for data on themselves, they receive that data whether it is public or private in most circumstances</a:t>
            </a:r>
          </a:p>
          <a:p>
            <a:pPr lvl="1">
              <a:buFont typeface="Wingdings" panose="05000000000000000000" pitchFamily="2" charset="2"/>
              <a:buChar char="§"/>
            </a:pPr>
            <a:r>
              <a:rPr lang="en-US" sz="1800" b="1"/>
              <a:t>Otherwise, Personnel Data is Private</a:t>
            </a:r>
          </a:p>
          <a:p>
            <a:pPr marL="1200150" lvl="2" indent="-342900"/>
            <a:endParaRPr lang="en-US"/>
          </a:p>
        </p:txBody>
      </p:sp>
    </p:spTree>
    <p:extLst>
      <p:ext uri="{BB962C8B-B14F-4D97-AF65-F5344CB8AC3E}">
        <p14:creationId xmlns:p14="http://schemas.microsoft.com/office/powerpoint/2010/main" val="56553948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08015-9C64-5A96-9072-B63C9556D837}"/>
              </a:ext>
            </a:extLst>
          </p:cNvPr>
          <p:cNvSpPr>
            <a:spLocks noGrp="1"/>
          </p:cNvSpPr>
          <p:nvPr>
            <p:ph type="title"/>
          </p:nvPr>
        </p:nvSpPr>
        <p:spPr/>
        <p:txBody>
          <a:bodyPr/>
          <a:lstStyle/>
          <a:p>
            <a:pPr algn="l"/>
            <a:r>
              <a:rPr lang="en-US"/>
              <a:t>Student Data</a:t>
            </a:r>
          </a:p>
        </p:txBody>
      </p:sp>
      <p:sp>
        <p:nvSpPr>
          <p:cNvPr id="3" name="Content Placeholder 2">
            <a:extLst>
              <a:ext uri="{FF2B5EF4-FFF2-40B4-BE49-F238E27FC236}">
                <a16:creationId xmlns:a16="http://schemas.microsoft.com/office/drawing/2014/main" id="{7AF85243-9DDE-6781-EEC0-9E935CB6EE7A}"/>
              </a:ext>
            </a:extLst>
          </p:cNvPr>
          <p:cNvSpPr>
            <a:spLocks noGrp="1"/>
          </p:cNvSpPr>
          <p:nvPr>
            <p:ph idx="1"/>
          </p:nvPr>
        </p:nvSpPr>
        <p:spPr/>
        <p:txBody>
          <a:bodyPr>
            <a:normAutofit fontScale="92500" lnSpcReduction="10000"/>
          </a:bodyPr>
          <a:lstStyle/>
          <a:p>
            <a:r>
              <a:rPr lang="en-US" sz="2800"/>
              <a:t>"Educational Data" means (almost) all data relating to a student.</a:t>
            </a:r>
          </a:p>
          <a:p>
            <a:r>
              <a:rPr lang="en-US" sz="2800"/>
              <a:t>Educational Data is generally private data.  This means that it cannot be disclosed without the student’s written consent unless an exception applies. </a:t>
            </a:r>
          </a:p>
          <a:p>
            <a:r>
              <a:rPr lang="en-US" sz="2800"/>
              <a:t>Educational Data remains private after a student is no longer enrolled due to graduation, transfer, etc.</a:t>
            </a:r>
          </a:p>
          <a:p>
            <a:r>
              <a:rPr lang="en-US" sz="2800"/>
              <a:t>Educational Data does not include data collected after a student leaves the College (e.g. alumni data).</a:t>
            </a:r>
          </a:p>
          <a:p>
            <a:r>
              <a:rPr lang="en-US" sz="2800"/>
              <a:t>“Directory Data” is public, unless a student asks that it remain private.</a:t>
            </a:r>
          </a:p>
          <a:p>
            <a:endParaRPr lang="en-US"/>
          </a:p>
        </p:txBody>
      </p:sp>
    </p:spTree>
    <p:extLst>
      <p:ext uri="{BB962C8B-B14F-4D97-AF65-F5344CB8AC3E}">
        <p14:creationId xmlns:p14="http://schemas.microsoft.com/office/powerpoint/2010/main" val="3042400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46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1B.1 Prohibits Retaliation</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600200"/>
            <a:ext cx="8229600" cy="4595647"/>
          </a:xfrm>
        </p:spPr>
        <p:txBody>
          <a:bodyPr>
            <a:normAutofit fontScale="85000" lnSpcReduction="10000"/>
          </a:bodyPr>
          <a:lstStyle/>
          <a:p>
            <a:pPr marL="0" indent="0">
              <a:buNone/>
            </a:pPr>
            <a:r>
              <a:rPr lang="en-US" altLang="en-US">
                <a:solidFill>
                  <a:schemeClr val="bg2"/>
                </a:solidFill>
              </a:rPr>
              <a:t>Retaliation is prohibited at Minnesota State. </a:t>
            </a:r>
          </a:p>
          <a:p>
            <a:pPr marL="0" indent="0">
              <a:buNone/>
            </a:pPr>
            <a:r>
              <a:rPr lang="en-US" altLang="en-US"/>
              <a:t>Retaliations includes, but is not limited to, engaging in any form of intimidation, reprisal or harassment against an individual because the person:</a:t>
            </a:r>
          </a:p>
          <a:p>
            <a:pPr lvl="1"/>
            <a:r>
              <a:rPr lang="en-US" altLang="en-US"/>
              <a:t>Made a complaint or other communication under 1B.1 or 1B.3;</a:t>
            </a:r>
          </a:p>
          <a:p>
            <a:pPr lvl="1"/>
            <a:r>
              <a:rPr lang="en-US" altLang="en-US"/>
              <a:t>Assisted or participated in an investigation or process under these policies, regardless of whether a claim of discrimination or harassment was substantiated (or other applicable laws and policies); </a:t>
            </a:r>
            <a:r>
              <a:rPr lang="en-US" altLang="en-US" b="1" u="sng"/>
              <a:t>or</a:t>
            </a:r>
          </a:p>
          <a:p>
            <a:pPr lvl="1"/>
            <a:r>
              <a:rPr lang="en-US" altLang="en-US"/>
              <a:t>Associated with a person or group of persons who are members of a protected class; </a:t>
            </a:r>
            <a:r>
              <a:rPr lang="en-US" altLang="en-US" b="1" u="sng"/>
              <a:t>or</a:t>
            </a:r>
          </a:p>
          <a:p>
            <a:pPr lvl="1"/>
            <a:r>
              <a:rPr lang="en-US" altLang="en-US"/>
              <a:t>Made a complaint or assisted or participated in any manner in an investigation or process with the EEOC, the U.S. Department of Education (OCR), the MN Dept of Human Rights or other enforcement agencies, under any federal or state nondiscrimination law.</a:t>
            </a:r>
          </a:p>
          <a:p>
            <a:pPr marL="0" indent="0">
              <a:buNone/>
            </a:pPr>
            <a:endParaRPr lang="en-US"/>
          </a:p>
        </p:txBody>
      </p:sp>
    </p:spTree>
    <p:extLst>
      <p:ext uri="{BB962C8B-B14F-4D97-AF65-F5344CB8AC3E}">
        <p14:creationId xmlns:p14="http://schemas.microsoft.com/office/powerpoint/2010/main" val="34445115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D8D64-F944-FBCA-B0D0-25500A012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712E3A-2823-8D3F-66B1-D0B845258E5D}"/>
              </a:ext>
            </a:extLst>
          </p:cNvPr>
          <p:cNvSpPr>
            <a:spLocks noGrp="1"/>
          </p:cNvSpPr>
          <p:nvPr>
            <p:ph type="title"/>
          </p:nvPr>
        </p:nvSpPr>
        <p:spPr/>
        <p:txBody>
          <a:bodyPr>
            <a:normAutofit/>
          </a:bodyPr>
          <a:lstStyle/>
          <a:p>
            <a:pPr algn="l"/>
            <a:r>
              <a:rPr lang="en-US"/>
              <a:t>Who is the Data Subject?</a:t>
            </a:r>
          </a:p>
        </p:txBody>
      </p:sp>
      <p:sp>
        <p:nvSpPr>
          <p:cNvPr id="3" name="Content Placeholder 2">
            <a:extLst>
              <a:ext uri="{FF2B5EF4-FFF2-40B4-BE49-F238E27FC236}">
                <a16:creationId xmlns:a16="http://schemas.microsoft.com/office/drawing/2014/main" id="{F88583FB-2227-921F-1F28-28168311AE76}"/>
              </a:ext>
            </a:extLst>
          </p:cNvPr>
          <p:cNvSpPr>
            <a:spLocks noGrp="1"/>
          </p:cNvSpPr>
          <p:nvPr>
            <p:ph idx="1"/>
          </p:nvPr>
        </p:nvSpPr>
        <p:spPr/>
        <p:txBody>
          <a:bodyPr>
            <a:normAutofit/>
          </a:bodyPr>
          <a:lstStyle/>
          <a:p>
            <a:r>
              <a:rPr lang="en-US" sz="2400"/>
              <a:t>The Respondent is the subject of the investigation.</a:t>
            </a:r>
          </a:p>
          <a:p>
            <a:r>
              <a:rPr lang="en-US" sz="2400"/>
              <a:t>Data from a witness statement can be about the speaker, about whom they are speaking about, or both.  </a:t>
            </a:r>
          </a:p>
          <a:p>
            <a:r>
              <a:rPr lang="en-US" sz="2400"/>
              <a:t>It can even be data on you, the investigator.</a:t>
            </a:r>
          </a:p>
          <a:p>
            <a:r>
              <a:rPr lang="en-US" sz="2400"/>
              <a:t>We must balance the interests of the data subjects.</a:t>
            </a:r>
          </a:p>
          <a:p>
            <a:endParaRPr lang="en-US" sz="1800"/>
          </a:p>
          <a:p>
            <a:endParaRPr lang="en-US" sz="1500" b="1"/>
          </a:p>
          <a:p>
            <a:pPr marL="1200150" lvl="2" indent="-342900"/>
            <a:endParaRPr lang="en-US"/>
          </a:p>
        </p:txBody>
      </p:sp>
    </p:spTree>
    <p:extLst>
      <p:ext uri="{BB962C8B-B14F-4D97-AF65-F5344CB8AC3E}">
        <p14:creationId xmlns:p14="http://schemas.microsoft.com/office/powerpoint/2010/main" val="48544294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4514C-54CD-6C26-F9D9-81E277685E5C}"/>
              </a:ext>
            </a:extLst>
          </p:cNvPr>
          <p:cNvSpPr>
            <a:spLocks noGrp="1"/>
          </p:cNvSpPr>
          <p:nvPr>
            <p:ph type="title"/>
          </p:nvPr>
        </p:nvSpPr>
        <p:spPr/>
        <p:txBody>
          <a:bodyPr/>
          <a:lstStyle/>
          <a:p>
            <a:pPr algn="l"/>
            <a:r>
              <a:rPr lang="en-US"/>
              <a:t>The Complaint</a:t>
            </a:r>
          </a:p>
        </p:txBody>
      </p:sp>
      <p:sp>
        <p:nvSpPr>
          <p:cNvPr id="3" name="Content Placeholder 2">
            <a:extLst>
              <a:ext uri="{FF2B5EF4-FFF2-40B4-BE49-F238E27FC236}">
                <a16:creationId xmlns:a16="http://schemas.microsoft.com/office/drawing/2014/main" id="{EED74294-E20C-D7BB-057C-885A947AA344}"/>
              </a:ext>
            </a:extLst>
          </p:cNvPr>
          <p:cNvSpPr>
            <a:spLocks noGrp="1"/>
          </p:cNvSpPr>
          <p:nvPr>
            <p:ph idx="1"/>
          </p:nvPr>
        </p:nvSpPr>
        <p:spPr/>
        <p:txBody>
          <a:bodyPr>
            <a:normAutofit/>
          </a:bodyPr>
          <a:lstStyle/>
          <a:p>
            <a:r>
              <a:rPr lang="en-US" sz="2800"/>
              <a:t>Existence and status of the complaints are public.</a:t>
            </a:r>
          </a:p>
          <a:p>
            <a:r>
              <a:rPr lang="en-US" sz="2800"/>
              <a:t>Statuses include Open, Under Investigation, and Closed.</a:t>
            </a:r>
          </a:p>
          <a:p>
            <a:r>
              <a:rPr lang="en-US" sz="2800"/>
              <a:t>We notify a respondent about the existence of an investigation and inform them of the charges.</a:t>
            </a:r>
          </a:p>
          <a:p>
            <a:r>
              <a:rPr lang="en-US" sz="2800"/>
              <a:t>The nature of the complaint is not public.</a:t>
            </a:r>
          </a:p>
        </p:txBody>
      </p:sp>
    </p:spTree>
    <p:extLst>
      <p:ext uri="{BB962C8B-B14F-4D97-AF65-F5344CB8AC3E}">
        <p14:creationId xmlns:p14="http://schemas.microsoft.com/office/powerpoint/2010/main" val="106139971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74AF3-ED6A-766A-7D7A-429FF0BCC4F6}"/>
              </a:ext>
            </a:extLst>
          </p:cNvPr>
          <p:cNvSpPr>
            <a:spLocks noGrp="1"/>
          </p:cNvSpPr>
          <p:nvPr>
            <p:ph type="title"/>
          </p:nvPr>
        </p:nvSpPr>
        <p:spPr/>
        <p:txBody>
          <a:bodyPr/>
          <a:lstStyle/>
          <a:p>
            <a:pPr algn="l"/>
            <a:r>
              <a:rPr lang="en-US"/>
              <a:t>Active Investigation Data</a:t>
            </a:r>
          </a:p>
        </p:txBody>
      </p:sp>
      <p:sp>
        <p:nvSpPr>
          <p:cNvPr id="3" name="Content Placeholder 2">
            <a:extLst>
              <a:ext uri="{FF2B5EF4-FFF2-40B4-BE49-F238E27FC236}">
                <a16:creationId xmlns:a16="http://schemas.microsoft.com/office/drawing/2014/main" id="{412B3C21-0287-7896-5B65-649F3D934992}"/>
              </a:ext>
            </a:extLst>
          </p:cNvPr>
          <p:cNvSpPr>
            <a:spLocks noGrp="1"/>
          </p:cNvSpPr>
          <p:nvPr>
            <p:ph idx="1"/>
          </p:nvPr>
        </p:nvSpPr>
        <p:spPr/>
        <p:txBody>
          <a:bodyPr>
            <a:normAutofit/>
          </a:bodyPr>
          <a:lstStyle/>
          <a:p>
            <a:pPr fontAlgn="ctr"/>
            <a:r>
              <a:rPr lang="en-US" sz="2400"/>
              <a:t>You may share redacted copies of the respondent’s statement with the respondent.</a:t>
            </a:r>
          </a:p>
          <a:p>
            <a:pPr fontAlgn="ctr"/>
            <a:r>
              <a:rPr lang="en-US" sz="2400"/>
              <a:t>You may share redacted copies of the complainant’s statement and the complaint with the complainant.</a:t>
            </a:r>
          </a:p>
          <a:p>
            <a:pPr fontAlgn="ctr"/>
            <a:r>
              <a:rPr lang="en-US" sz="2400"/>
              <a:t>May share with other school officials who have legitimate business “need-to-know” about specific information.</a:t>
            </a:r>
          </a:p>
          <a:p>
            <a:pPr fontAlgn="ctr"/>
            <a:r>
              <a:rPr lang="en-US" sz="2400"/>
              <a:t>May NOT share with third parties (including union reps) unless</a:t>
            </a:r>
          </a:p>
          <a:p>
            <a:pPr lvl="1" fontAlgn="ctr"/>
            <a:r>
              <a:rPr lang="en-US" sz="2400"/>
              <a:t>Specifically legally authorized.</a:t>
            </a:r>
          </a:p>
          <a:p>
            <a:pPr lvl="1" fontAlgn="ctr"/>
            <a:r>
              <a:rPr lang="en-US" sz="2400"/>
              <a:t>Always seek assistance before disclosing!</a:t>
            </a:r>
          </a:p>
          <a:p>
            <a:endParaRPr lang="en-US"/>
          </a:p>
        </p:txBody>
      </p:sp>
    </p:spTree>
    <p:extLst>
      <p:ext uri="{BB962C8B-B14F-4D97-AF65-F5344CB8AC3E}">
        <p14:creationId xmlns:p14="http://schemas.microsoft.com/office/powerpoint/2010/main" val="409901427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78F67-6A08-0C83-2DA1-53B20ACD4769}"/>
              </a:ext>
            </a:extLst>
          </p:cNvPr>
          <p:cNvSpPr>
            <a:spLocks noGrp="1"/>
          </p:cNvSpPr>
          <p:nvPr>
            <p:ph type="title"/>
          </p:nvPr>
        </p:nvSpPr>
        <p:spPr/>
        <p:txBody>
          <a:bodyPr/>
          <a:lstStyle/>
          <a:p>
            <a:pPr algn="l"/>
            <a:r>
              <a:rPr lang="en-US"/>
              <a:t>After Investigation</a:t>
            </a:r>
          </a:p>
        </p:txBody>
      </p:sp>
      <p:sp>
        <p:nvSpPr>
          <p:cNvPr id="3" name="Content Placeholder 2">
            <a:extLst>
              <a:ext uri="{FF2B5EF4-FFF2-40B4-BE49-F238E27FC236}">
                <a16:creationId xmlns:a16="http://schemas.microsoft.com/office/drawing/2014/main" id="{48C80975-18A7-EA47-AC37-52BAFE57223F}"/>
              </a:ext>
            </a:extLst>
          </p:cNvPr>
          <p:cNvSpPr>
            <a:spLocks noGrp="1"/>
          </p:cNvSpPr>
          <p:nvPr>
            <p:ph idx="1"/>
          </p:nvPr>
        </p:nvSpPr>
        <p:spPr/>
        <p:txBody>
          <a:bodyPr/>
          <a:lstStyle/>
          <a:p>
            <a:r>
              <a:rPr lang="en-US"/>
              <a:t>If no discipline, the respondent does not receive anything other than redacted statement.</a:t>
            </a:r>
          </a:p>
          <a:p>
            <a:r>
              <a:rPr lang="en-US"/>
              <a:t>If discipline, the complainant and respondent receive adequate data to make an appeal.</a:t>
            </a:r>
          </a:p>
          <a:p>
            <a:r>
              <a:rPr lang="en-US"/>
              <a:t>We redact witness data to maintain confidentiality and prevent harassment.</a:t>
            </a:r>
          </a:p>
          <a:p>
            <a:pPr marL="0" indent="0">
              <a:buNone/>
            </a:pPr>
            <a:endParaRPr lang="en-US"/>
          </a:p>
          <a:p>
            <a:endParaRPr lang="en-US"/>
          </a:p>
        </p:txBody>
      </p:sp>
    </p:spTree>
    <p:extLst>
      <p:ext uri="{BB962C8B-B14F-4D97-AF65-F5344CB8AC3E}">
        <p14:creationId xmlns:p14="http://schemas.microsoft.com/office/powerpoint/2010/main" val="282923573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80920-66B3-B9EE-0C26-53FABB8DD9D3}"/>
              </a:ext>
            </a:extLst>
          </p:cNvPr>
          <p:cNvSpPr>
            <a:spLocks noGrp="1"/>
          </p:cNvSpPr>
          <p:nvPr>
            <p:ph type="title"/>
          </p:nvPr>
        </p:nvSpPr>
        <p:spPr/>
        <p:txBody>
          <a:bodyPr/>
          <a:lstStyle/>
          <a:p>
            <a:pPr algn="l"/>
            <a:r>
              <a:rPr lang="en-US"/>
              <a:t>Employee Discipline</a:t>
            </a:r>
          </a:p>
        </p:txBody>
      </p:sp>
      <p:sp>
        <p:nvSpPr>
          <p:cNvPr id="3" name="Content Placeholder 2">
            <a:extLst>
              <a:ext uri="{FF2B5EF4-FFF2-40B4-BE49-F238E27FC236}">
                <a16:creationId xmlns:a16="http://schemas.microsoft.com/office/drawing/2014/main" id="{BD8EDAB2-6241-BECC-63E2-D5BCF921E5E9}"/>
              </a:ext>
            </a:extLst>
          </p:cNvPr>
          <p:cNvSpPr>
            <a:spLocks noGrp="1"/>
          </p:cNvSpPr>
          <p:nvPr>
            <p:ph idx="1"/>
          </p:nvPr>
        </p:nvSpPr>
        <p:spPr/>
        <p:txBody>
          <a:bodyPr>
            <a:normAutofit lnSpcReduction="10000"/>
          </a:bodyPr>
          <a:lstStyle/>
          <a:p>
            <a:r>
              <a:rPr lang="en-US" sz="2400"/>
              <a:t>If employee retains appeal or grievance rights, discipline is not final.</a:t>
            </a:r>
          </a:p>
          <a:p>
            <a:r>
              <a:rPr lang="en-US" sz="2400"/>
              <a:t>If there is a no contact order, we can share data for enforcement reasons.</a:t>
            </a:r>
          </a:p>
          <a:p>
            <a:r>
              <a:rPr lang="en-US" sz="2400"/>
              <a:t>1B3 complainants are entitled to certain remedial action information.</a:t>
            </a:r>
          </a:p>
          <a:p>
            <a:r>
              <a:rPr lang="en-US" sz="2400"/>
              <a:t>Public employee (usually only presidents and chancellor) investigation data becomes public once the investigation is final.</a:t>
            </a:r>
          </a:p>
          <a:p>
            <a:r>
              <a:rPr lang="en-US" sz="2400"/>
              <a:t>Once employee discipline is final (grievance/appeal closed), the disciplinary letter and data supporting the decision become public.</a:t>
            </a:r>
          </a:p>
          <a:p>
            <a:endParaRPr lang="en-US"/>
          </a:p>
          <a:p>
            <a:endParaRPr lang="en-US"/>
          </a:p>
          <a:p>
            <a:endParaRPr lang="en-US"/>
          </a:p>
        </p:txBody>
      </p:sp>
    </p:spTree>
    <p:extLst>
      <p:ext uri="{BB962C8B-B14F-4D97-AF65-F5344CB8AC3E}">
        <p14:creationId xmlns:p14="http://schemas.microsoft.com/office/powerpoint/2010/main" val="202979845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8C189-825E-EB9A-BB0D-98F6490EBD36}"/>
              </a:ext>
            </a:extLst>
          </p:cNvPr>
          <p:cNvSpPr>
            <a:spLocks noGrp="1"/>
          </p:cNvSpPr>
          <p:nvPr>
            <p:ph type="title"/>
          </p:nvPr>
        </p:nvSpPr>
        <p:spPr/>
        <p:txBody>
          <a:bodyPr/>
          <a:lstStyle/>
          <a:p>
            <a:pPr algn="l"/>
            <a:r>
              <a:rPr lang="en-US"/>
              <a:t>Student Discipline</a:t>
            </a:r>
          </a:p>
        </p:txBody>
      </p:sp>
      <p:sp>
        <p:nvSpPr>
          <p:cNvPr id="3" name="Content Placeholder 2">
            <a:extLst>
              <a:ext uri="{FF2B5EF4-FFF2-40B4-BE49-F238E27FC236}">
                <a16:creationId xmlns:a16="http://schemas.microsoft.com/office/drawing/2014/main" id="{BD9EF4BE-1E6E-9884-FA87-523942872F1C}"/>
              </a:ext>
            </a:extLst>
          </p:cNvPr>
          <p:cNvSpPr>
            <a:spLocks noGrp="1"/>
          </p:cNvSpPr>
          <p:nvPr>
            <p:ph idx="1"/>
          </p:nvPr>
        </p:nvSpPr>
        <p:spPr/>
        <p:txBody>
          <a:bodyPr>
            <a:normAutofit fontScale="92500"/>
          </a:bodyPr>
          <a:lstStyle/>
          <a:p>
            <a:r>
              <a:rPr lang="en-US"/>
              <a:t>Student discipline is private data.</a:t>
            </a:r>
          </a:p>
          <a:p>
            <a:r>
              <a:rPr lang="en-US"/>
              <a:t>The only exception is for crimes of violence:</a:t>
            </a:r>
          </a:p>
          <a:p>
            <a:pPr lvl="1">
              <a:buFont typeface="Wingdings" panose="05000000000000000000" pitchFamily="2" charset="2"/>
              <a:buChar char="§"/>
            </a:pPr>
            <a:r>
              <a:rPr lang="en-US"/>
              <a:t>If 1B.1.1 investigation includes a charge of assault, intimidation or forcible sex offense (not a complete list) certain information becomes available to:</a:t>
            </a:r>
          </a:p>
          <a:p>
            <a:pPr lvl="1">
              <a:buFont typeface="Wingdings" panose="05000000000000000000" pitchFamily="2" charset="2"/>
              <a:buChar char="§"/>
            </a:pPr>
            <a:r>
              <a:rPr lang="en-US"/>
              <a:t>The victim regardless of the result,</a:t>
            </a:r>
          </a:p>
          <a:p>
            <a:pPr lvl="1">
              <a:buFont typeface="Wingdings" panose="05000000000000000000" pitchFamily="2" charset="2"/>
              <a:buChar char="§"/>
            </a:pPr>
            <a:r>
              <a:rPr lang="en-US"/>
              <a:t>The public upon request if the charge is sustained.</a:t>
            </a:r>
          </a:p>
          <a:p>
            <a:pPr lvl="1">
              <a:buFont typeface="Wingdings" panose="05000000000000000000" pitchFamily="2" charset="2"/>
              <a:buChar char="§"/>
            </a:pPr>
            <a:r>
              <a:rPr lang="en-US"/>
              <a:t>Consultation is required before releasing student discipline information.</a:t>
            </a:r>
          </a:p>
          <a:p>
            <a:endParaRPr lang="en-US"/>
          </a:p>
        </p:txBody>
      </p:sp>
    </p:spTree>
    <p:extLst>
      <p:ext uri="{BB962C8B-B14F-4D97-AF65-F5344CB8AC3E}">
        <p14:creationId xmlns:p14="http://schemas.microsoft.com/office/powerpoint/2010/main" val="8468390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597AB-8BF1-13C4-3BE1-DA042DAD5F10}"/>
              </a:ext>
            </a:extLst>
          </p:cNvPr>
          <p:cNvSpPr>
            <a:spLocks noGrp="1"/>
          </p:cNvSpPr>
          <p:nvPr>
            <p:ph type="title"/>
          </p:nvPr>
        </p:nvSpPr>
        <p:spPr/>
        <p:txBody>
          <a:bodyPr/>
          <a:lstStyle/>
          <a:p>
            <a:pPr algn="l"/>
            <a:r>
              <a:rPr lang="en-US"/>
              <a:t>Avoiding Mistakes</a:t>
            </a:r>
          </a:p>
        </p:txBody>
      </p:sp>
      <p:sp>
        <p:nvSpPr>
          <p:cNvPr id="3" name="Content Placeholder 2">
            <a:extLst>
              <a:ext uri="{FF2B5EF4-FFF2-40B4-BE49-F238E27FC236}">
                <a16:creationId xmlns:a16="http://schemas.microsoft.com/office/drawing/2014/main" id="{B8AEF8DC-616D-17E1-55B0-823357F32A7F}"/>
              </a:ext>
            </a:extLst>
          </p:cNvPr>
          <p:cNvSpPr>
            <a:spLocks noGrp="1"/>
          </p:cNvSpPr>
          <p:nvPr>
            <p:ph idx="1"/>
          </p:nvPr>
        </p:nvSpPr>
        <p:spPr>
          <a:xfrm>
            <a:off x="457200" y="1600200"/>
            <a:ext cx="8229600" cy="4481003"/>
          </a:xfrm>
        </p:spPr>
        <p:txBody>
          <a:bodyPr numCol="2">
            <a:normAutofit fontScale="85000" lnSpcReduction="20000"/>
          </a:bodyPr>
          <a:lstStyle/>
          <a:p>
            <a:r>
              <a:rPr lang="en-US" sz="2600"/>
              <a:t>Don’t disclose private data to others during investigation interviews or correspondence;</a:t>
            </a:r>
          </a:p>
          <a:p>
            <a:r>
              <a:rPr lang="en-US" sz="2600"/>
              <a:t>Employee administrative leave during investigation is not “suspension”</a:t>
            </a:r>
          </a:p>
          <a:p>
            <a:pPr lvl="1">
              <a:buFont typeface="Wingdings" panose="05000000000000000000" pitchFamily="2" charset="2"/>
              <a:buChar char="§"/>
            </a:pPr>
            <a:r>
              <a:rPr lang="en-US" sz="2600"/>
              <a:t>Implies discipline</a:t>
            </a:r>
          </a:p>
          <a:p>
            <a:r>
              <a:rPr lang="en-US" sz="2600"/>
              <a:t>Refer media requests to campus communications or public affairs.</a:t>
            </a:r>
          </a:p>
          <a:p>
            <a:r>
              <a:rPr lang="en-US" sz="2600"/>
              <a:t>Get consent for others to be present during interview.</a:t>
            </a:r>
          </a:p>
          <a:p>
            <a:r>
              <a:rPr lang="en-US" sz="2600"/>
              <a:t>Don’t permit unauthorized viewing of paper or electronic records;</a:t>
            </a:r>
          </a:p>
          <a:p>
            <a:r>
              <a:rPr lang="en-US" sz="2600"/>
              <a:t>Label report as “Private;”</a:t>
            </a:r>
          </a:p>
          <a:p>
            <a:r>
              <a:rPr lang="en-US" sz="2600"/>
              <a:t>Store investigation records securely;</a:t>
            </a:r>
          </a:p>
          <a:p>
            <a:r>
              <a:rPr lang="en-US" sz="2600"/>
              <a:t>Follow IT procedures about maintaining electronic security when storing or transmitting data; watch that laptop! (device/phone/etc.)</a:t>
            </a:r>
          </a:p>
          <a:p>
            <a:r>
              <a:rPr lang="en-US" sz="2600"/>
              <a:t>Dispose of not public data securely;</a:t>
            </a:r>
          </a:p>
          <a:p>
            <a:r>
              <a:rPr lang="en-US" sz="2600"/>
              <a:t>Use email carefully.</a:t>
            </a:r>
          </a:p>
          <a:p>
            <a:endParaRPr lang="en-US"/>
          </a:p>
        </p:txBody>
      </p:sp>
    </p:spTree>
    <p:extLst>
      <p:ext uri="{BB962C8B-B14F-4D97-AF65-F5344CB8AC3E}">
        <p14:creationId xmlns:p14="http://schemas.microsoft.com/office/powerpoint/2010/main" val="174922098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Data Breaches</a:t>
            </a:r>
          </a:p>
        </p:txBody>
      </p:sp>
      <p:sp>
        <p:nvSpPr>
          <p:cNvPr id="3" name="Content Placeholder 2"/>
          <p:cNvSpPr>
            <a:spLocks noGrp="1"/>
          </p:cNvSpPr>
          <p:nvPr>
            <p:ph idx="1"/>
          </p:nvPr>
        </p:nvSpPr>
        <p:spPr/>
        <p:txBody>
          <a:bodyPr>
            <a:normAutofit/>
          </a:bodyPr>
          <a:lstStyle/>
          <a:p>
            <a:pPr>
              <a:lnSpc>
                <a:spcPct val="80000"/>
              </a:lnSpc>
              <a:buNone/>
            </a:pPr>
            <a:r>
              <a:rPr lang="en-US" sz="2400" b="1">
                <a:solidFill>
                  <a:srgbClr val="92D050"/>
                </a:solidFill>
              </a:rPr>
              <a:t>The MGDPA requires notice to affected individuals of a breach of security (unauthorized access) for </a:t>
            </a:r>
          </a:p>
          <a:p>
            <a:pPr lvl="1">
              <a:lnSpc>
                <a:spcPct val="80000"/>
              </a:lnSpc>
              <a:buFont typeface="Arial" panose="020B0604020202020204" pitchFamily="34" charset="0"/>
              <a:buChar char="•"/>
            </a:pPr>
            <a:r>
              <a:rPr lang="en-US" sz="1800"/>
              <a:t>any private or confidential data (not just SSN or financial information)</a:t>
            </a:r>
          </a:p>
          <a:p>
            <a:pPr lvl="1">
              <a:lnSpc>
                <a:spcPct val="80000"/>
              </a:lnSpc>
              <a:buFont typeface="Arial" panose="020B0604020202020204" pitchFamily="34" charset="0"/>
              <a:buChar char="•"/>
            </a:pPr>
            <a:r>
              <a:rPr lang="en-US" sz="1800"/>
              <a:t>in any medium (not just computerized).</a:t>
            </a:r>
          </a:p>
          <a:p>
            <a:pPr lvl="1">
              <a:lnSpc>
                <a:spcPct val="80000"/>
              </a:lnSpc>
            </a:pPr>
            <a:endParaRPr lang="en-US" sz="1800"/>
          </a:p>
          <a:p>
            <a:pPr lvl="1">
              <a:lnSpc>
                <a:spcPct val="80000"/>
              </a:lnSpc>
              <a:buNone/>
            </a:pPr>
            <a:r>
              <a:rPr lang="en-US" sz="1800"/>
              <a:t>E.g., lost or stolen laptop containing student program data.</a:t>
            </a:r>
          </a:p>
          <a:p>
            <a:pPr lvl="1">
              <a:lnSpc>
                <a:spcPct val="80000"/>
              </a:lnSpc>
              <a:buNone/>
            </a:pPr>
            <a:endParaRPr lang="en-US" sz="1350"/>
          </a:p>
          <a:p>
            <a:pPr>
              <a:lnSpc>
                <a:spcPct val="80000"/>
              </a:lnSpc>
              <a:buNone/>
            </a:pPr>
            <a:r>
              <a:rPr lang="en-US" sz="2400" b="1">
                <a:solidFill>
                  <a:srgbClr val="92D050"/>
                </a:solidFill>
              </a:rPr>
              <a:t>Contact your supervisor or campus DPCO if you believe you have a possible security breach situation.</a:t>
            </a:r>
          </a:p>
          <a:p>
            <a:pPr lvl="1">
              <a:lnSpc>
                <a:spcPct val="80000"/>
              </a:lnSpc>
              <a:buFont typeface="Arial" panose="020B0604020202020204" pitchFamily="34" charset="0"/>
              <a:buChar char="•"/>
            </a:pPr>
            <a:r>
              <a:rPr lang="en-US" sz="1800"/>
              <a:t>OGC will assist in determining whether notice is required, how it must be done and other details.</a:t>
            </a:r>
          </a:p>
          <a:p>
            <a:pPr lvl="1">
              <a:lnSpc>
                <a:spcPct val="80000"/>
              </a:lnSpc>
              <a:buNone/>
            </a:pPr>
            <a:endParaRPr lang="en-US" sz="1350"/>
          </a:p>
          <a:p>
            <a:pPr marL="1200150" lvl="2" indent="-342900"/>
            <a:endParaRPr lang="en-US"/>
          </a:p>
        </p:txBody>
      </p:sp>
    </p:spTree>
    <p:extLst>
      <p:ext uri="{BB962C8B-B14F-4D97-AF65-F5344CB8AC3E}">
        <p14:creationId xmlns:p14="http://schemas.microsoft.com/office/powerpoint/2010/main" val="127484022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a:t>Data Collection: </a:t>
            </a:r>
            <a:r>
              <a:rPr lang="en-US" sz="3200" err="1"/>
              <a:t>Tennessen</a:t>
            </a:r>
            <a:r>
              <a:rPr lang="en-US" sz="3200"/>
              <a:t> Warning Notice </a:t>
            </a:r>
          </a:p>
        </p:txBody>
      </p:sp>
      <p:sp>
        <p:nvSpPr>
          <p:cNvPr id="3" name="Content Placeholder 2"/>
          <p:cNvSpPr>
            <a:spLocks noGrp="1"/>
          </p:cNvSpPr>
          <p:nvPr>
            <p:ph idx="1"/>
          </p:nvPr>
        </p:nvSpPr>
        <p:spPr/>
        <p:txBody>
          <a:bodyPr>
            <a:normAutofit/>
          </a:bodyPr>
          <a:lstStyle/>
          <a:p>
            <a:r>
              <a:rPr lang="en-US" sz="2000"/>
              <a:t>The reason government is collecting the data,</a:t>
            </a:r>
          </a:p>
          <a:p>
            <a:r>
              <a:rPr lang="en-US" sz="2000"/>
              <a:t>How government plans to use the data,</a:t>
            </a:r>
          </a:p>
          <a:p>
            <a:r>
              <a:rPr lang="en-US" sz="2000"/>
              <a:t>Whether the person is legally required to provide the data or may refuse to do so,</a:t>
            </a:r>
          </a:p>
          <a:p>
            <a:r>
              <a:rPr lang="en-US" sz="2000"/>
              <a:t>Consequences if the person provides the data,</a:t>
            </a:r>
          </a:p>
          <a:p>
            <a:r>
              <a:rPr lang="en-US" sz="2000"/>
              <a:t>Consequences if the person does not provide the data, and</a:t>
            </a:r>
          </a:p>
          <a:p>
            <a:pPr marL="1200150" lvl="2" indent="-342900"/>
            <a:endParaRPr lang="en-US"/>
          </a:p>
        </p:txBody>
      </p:sp>
    </p:spTree>
    <p:extLst>
      <p:ext uri="{BB962C8B-B14F-4D97-AF65-F5344CB8AC3E}">
        <p14:creationId xmlns:p14="http://schemas.microsoft.com/office/powerpoint/2010/main" val="198538254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a:t>Data Collection (continued)</a:t>
            </a:r>
          </a:p>
        </p:txBody>
      </p:sp>
      <p:sp>
        <p:nvSpPr>
          <p:cNvPr id="3" name="Content Placeholder 2"/>
          <p:cNvSpPr>
            <a:spLocks noGrp="1"/>
          </p:cNvSpPr>
          <p:nvPr>
            <p:ph idx="1"/>
          </p:nvPr>
        </p:nvSpPr>
        <p:spPr/>
        <p:txBody>
          <a:bodyPr>
            <a:normAutofit/>
          </a:bodyPr>
          <a:lstStyle/>
          <a:p>
            <a:r>
              <a:rPr lang="en-US" sz="2000"/>
              <a:t>The identities of people and entities that have access to the data by law. (For example, all notices should include that data may be shared upon court order or provided to the state or legislative auditor.</a:t>
            </a:r>
          </a:p>
          <a:p>
            <a:r>
              <a:rPr lang="en-US" sz="2000"/>
              <a:t>Note regarding private data on minors: Entities must provide minors with notice that they have the right to request that parental access to private data be denied. Entities may consider including this notice in the </a:t>
            </a:r>
            <a:r>
              <a:rPr lang="en-US" sz="2000" err="1"/>
              <a:t>Tennessen</a:t>
            </a:r>
            <a:r>
              <a:rPr lang="en-US" sz="2000"/>
              <a:t> Warning notice when collecting the data (See Minnesota Rules 1205.0500). </a:t>
            </a:r>
          </a:p>
          <a:p>
            <a:pPr marL="1200150" lvl="2" indent="-342900"/>
            <a:endParaRPr lang="en-US"/>
          </a:p>
        </p:txBody>
      </p:sp>
    </p:spTree>
    <p:extLst>
      <p:ext uri="{BB962C8B-B14F-4D97-AF65-F5344CB8AC3E}">
        <p14:creationId xmlns:p14="http://schemas.microsoft.com/office/powerpoint/2010/main" val="238140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772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Consensual Relationships</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pPr marL="0" indent="0">
              <a:buNone/>
            </a:pPr>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r>
              <a:rPr lang="en-US" altLang="en-US"/>
              <a:t>  </a:t>
            </a:r>
          </a:p>
          <a:p>
            <a:endParaRPr lang="en-US"/>
          </a:p>
        </p:txBody>
      </p:sp>
    </p:spTree>
    <p:extLst>
      <p:ext uri="{BB962C8B-B14F-4D97-AF65-F5344CB8AC3E}">
        <p14:creationId xmlns:p14="http://schemas.microsoft.com/office/powerpoint/2010/main" val="160345076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Consequences of Violations</a:t>
            </a:r>
          </a:p>
        </p:txBody>
      </p:sp>
      <p:sp>
        <p:nvSpPr>
          <p:cNvPr id="3" name="Content Placeholder 2"/>
          <p:cNvSpPr>
            <a:spLocks noGrp="1"/>
          </p:cNvSpPr>
          <p:nvPr>
            <p:ph idx="1"/>
          </p:nvPr>
        </p:nvSpPr>
        <p:spPr/>
        <p:txBody>
          <a:bodyPr>
            <a:normAutofit/>
          </a:bodyPr>
          <a:lstStyle/>
          <a:p>
            <a:r>
              <a:rPr lang="en-US" sz="2400"/>
              <a:t>A violation of the Data Practices Act could result in:</a:t>
            </a:r>
          </a:p>
          <a:p>
            <a:pPr lvl="1">
              <a:buFont typeface="Wingdings" panose="05000000000000000000" pitchFamily="2" charset="2"/>
              <a:buChar char="§"/>
            </a:pPr>
            <a:r>
              <a:rPr lang="en-US" sz="1800"/>
              <a:t>Court order for corrective action</a:t>
            </a:r>
          </a:p>
          <a:p>
            <a:pPr lvl="1">
              <a:buFont typeface="Wingdings" panose="05000000000000000000" pitchFamily="2" charset="2"/>
              <a:buChar char="§"/>
            </a:pPr>
            <a:r>
              <a:rPr lang="en-US" sz="1800"/>
              <a:t>Damages paid to the data subject</a:t>
            </a:r>
          </a:p>
          <a:p>
            <a:pPr lvl="1">
              <a:buFont typeface="Wingdings" panose="05000000000000000000" pitchFamily="2" charset="2"/>
              <a:buChar char="§"/>
            </a:pPr>
            <a:r>
              <a:rPr lang="en-US" sz="1800"/>
              <a:t>A violation of FERPA could also result in sanctions by the Department of Education </a:t>
            </a:r>
          </a:p>
          <a:p>
            <a:pPr lvl="1">
              <a:buFont typeface="Wingdings" panose="05000000000000000000" pitchFamily="2" charset="2"/>
              <a:buChar char="§"/>
            </a:pPr>
            <a:r>
              <a:rPr lang="en-US" sz="1800"/>
              <a:t>Failure to comply with job requirements</a:t>
            </a:r>
          </a:p>
          <a:p>
            <a:pPr lvl="1">
              <a:buFont typeface="Wingdings" panose="05000000000000000000" pitchFamily="2" charset="2"/>
              <a:buChar char="§"/>
            </a:pPr>
            <a:r>
              <a:rPr lang="en-US" sz="1800"/>
              <a:t>Reputational damage to the College</a:t>
            </a:r>
            <a:endParaRPr lang="en-US" sz="3600"/>
          </a:p>
        </p:txBody>
      </p:sp>
    </p:spTree>
    <p:extLst>
      <p:ext uri="{BB962C8B-B14F-4D97-AF65-F5344CB8AC3E}">
        <p14:creationId xmlns:p14="http://schemas.microsoft.com/office/powerpoint/2010/main" val="117608565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9399C-4172-A4CB-BE13-15DF44A4F62C}"/>
              </a:ext>
            </a:extLst>
          </p:cNvPr>
          <p:cNvSpPr>
            <a:spLocks noGrp="1"/>
          </p:cNvSpPr>
          <p:nvPr>
            <p:ph type="title"/>
          </p:nvPr>
        </p:nvSpPr>
        <p:spPr/>
        <p:txBody>
          <a:bodyPr/>
          <a:lstStyle/>
          <a:p>
            <a:pPr algn="l"/>
            <a:r>
              <a:rPr lang="en-US"/>
              <a:t>Know Your Resources</a:t>
            </a:r>
          </a:p>
        </p:txBody>
      </p:sp>
      <p:sp>
        <p:nvSpPr>
          <p:cNvPr id="3" name="Content Placeholder 2">
            <a:extLst>
              <a:ext uri="{FF2B5EF4-FFF2-40B4-BE49-F238E27FC236}">
                <a16:creationId xmlns:a16="http://schemas.microsoft.com/office/drawing/2014/main" id="{233FED1D-4E7B-D7A4-C964-56E8CA85FCE0}"/>
              </a:ext>
            </a:extLst>
          </p:cNvPr>
          <p:cNvSpPr>
            <a:spLocks noGrp="1"/>
          </p:cNvSpPr>
          <p:nvPr>
            <p:ph idx="1"/>
          </p:nvPr>
        </p:nvSpPr>
        <p:spPr/>
        <p:txBody>
          <a:bodyPr/>
          <a:lstStyle/>
          <a:p>
            <a:r>
              <a:rPr lang="en-US" sz="2400"/>
              <a:t>Campus Data Practices Compliance Official (first responder for questions or receipt of any legal process request);</a:t>
            </a:r>
          </a:p>
          <a:p>
            <a:r>
              <a:rPr lang="en-US" sz="2400"/>
              <a:t>Campus policies on referring requests</a:t>
            </a:r>
          </a:p>
          <a:p>
            <a:pPr lvl="1">
              <a:buFont typeface="Wingdings" panose="05000000000000000000" pitchFamily="2" charset="2"/>
              <a:buChar char="§"/>
            </a:pPr>
            <a:r>
              <a:rPr lang="en-US" sz="1800"/>
              <a:t>Public</a:t>
            </a:r>
          </a:p>
          <a:p>
            <a:pPr lvl="1">
              <a:buFont typeface="Wingdings" panose="05000000000000000000" pitchFamily="2" charset="2"/>
              <a:buChar char="§"/>
            </a:pPr>
            <a:r>
              <a:rPr lang="en-US" sz="1800"/>
              <a:t>Subjects</a:t>
            </a:r>
          </a:p>
          <a:p>
            <a:pPr lvl="2"/>
            <a:r>
              <a:rPr lang="en-US" sz="1600"/>
              <a:t>Employees</a:t>
            </a:r>
          </a:p>
          <a:p>
            <a:pPr lvl="2"/>
            <a:r>
              <a:rPr lang="en-US" sz="1600"/>
              <a:t>Students</a:t>
            </a:r>
          </a:p>
          <a:p>
            <a:pPr lvl="1">
              <a:buFont typeface="Wingdings" panose="05000000000000000000" pitchFamily="2" charset="2"/>
              <a:buChar char="§"/>
            </a:pPr>
            <a:r>
              <a:rPr lang="en-US" sz="2000"/>
              <a:t>Copy costs</a:t>
            </a:r>
          </a:p>
          <a:p>
            <a:pPr marL="257175" lvl="2" indent="-257175"/>
            <a:r>
              <a:rPr lang="en-US">
                <a:hlinkClick r:id="rId2"/>
              </a:rPr>
              <a:t>http://www.minnstate.edu/system/ogc/index.html</a:t>
            </a:r>
            <a:endParaRPr lang="en-US"/>
          </a:p>
          <a:p>
            <a:pPr marL="257175" lvl="2" indent="-257175"/>
            <a:r>
              <a:rPr lang="en-US"/>
              <a:t>System Office personnel</a:t>
            </a:r>
          </a:p>
          <a:p>
            <a:endParaRPr lang="en-US"/>
          </a:p>
        </p:txBody>
      </p:sp>
    </p:spTree>
    <p:extLst>
      <p:ext uri="{BB962C8B-B14F-4D97-AF65-F5344CB8AC3E}">
        <p14:creationId xmlns:p14="http://schemas.microsoft.com/office/powerpoint/2010/main" val="232737933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1485900" y="1314450"/>
            <a:ext cx="6172200" cy="514350"/>
          </a:xfrm>
          <a:prstGeom prst="rect">
            <a:avLst/>
          </a:prstGeom>
          <a:noFill/>
          <a:ln>
            <a:noFill/>
            <a:prstDash/>
          </a:ln>
          <a:effectLst/>
        </p:spPr>
        <p:txBody>
          <a:bodyPr rot="0" spcFirstLastPara="0" vertOverflow="overflow" horzOverflow="overflow" vert="horz" wrap="square" lIns="68580" tIns="34290" rIns="68580" bIns="34290" numCol="1" spcCol="0" rtlCol="0" fromWordArt="0" anchor="b" anchorCtr="0" forceAA="0" compatLnSpc="1">
            <a:prstTxWarp prst="textNoShape">
              <a:avLst/>
            </a:prstTxWarp>
            <a:noAutofit/>
          </a:bodyPr>
          <a:lstStyle/>
          <a:p>
            <a:pPr defTabSz="685800">
              <a:spcBef>
                <a:spcPct val="20000"/>
              </a:spcBef>
              <a:buClr>
                <a:srgbClr val="009F4D"/>
              </a:buClr>
              <a:defRPr/>
            </a:pPr>
            <a:r>
              <a:rPr lang="en-US" sz="2400" cap="all" dirty="0">
                <a:latin typeface="+mn-lt"/>
                <a:ea typeface="+mn-ea"/>
                <a:cs typeface="+mn-cs"/>
              </a:rPr>
              <a:t>Minnesota State Contact Information</a:t>
            </a:r>
            <a:endParaRPr lang="en-US" sz="2400" cap="all" dirty="0">
              <a:ea typeface="+mn-ea"/>
              <a:cs typeface="+mn-cs"/>
            </a:endParaRPr>
          </a:p>
        </p:txBody>
      </p:sp>
      <p:sp>
        <p:nvSpPr>
          <p:cNvPr id="2" name="Content Placeholder 1"/>
          <p:cNvSpPr>
            <a:spLocks noGrp="1"/>
          </p:cNvSpPr>
          <p:nvPr>
            <p:ph idx="1"/>
          </p:nvPr>
        </p:nvSpPr>
        <p:spPr>
          <a:xfrm>
            <a:off x="1485900" y="2057400"/>
            <a:ext cx="6172200" cy="3486150"/>
          </a:xfrm>
        </p:spPr>
        <p:txBody>
          <a:bodyPr>
            <a:normAutofit/>
          </a:bodyPr>
          <a:lstStyle/>
          <a:p>
            <a:pPr marL="0" indent="0" algn="ctr">
              <a:spcBef>
                <a:spcPts val="0"/>
              </a:spcBef>
              <a:buNone/>
            </a:pPr>
            <a:r>
              <a:rPr lang="en-US" dirty="0"/>
              <a:t>Office of Equity and Inclusion (OEI)</a:t>
            </a:r>
          </a:p>
          <a:p>
            <a:pPr marL="0" indent="0" algn="ctr">
              <a:spcBef>
                <a:spcPts val="0"/>
              </a:spcBef>
              <a:buNone/>
            </a:pPr>
            <a:r>
              <a:rPr lang="en-US" sz="2400" i="1" spc="75" dirty="0">
                <a:cs typeface="Arial" pitchFamily="34" charset="0"/>
                <a:hlinkClick r:id="rId3"/>
              </a:rPr>
              <a:t>http://www.minnstate.edu/system/equity/</a:t>
            </a:r>
            <a:r>
              <a:rPr lang="en-US" sz="2400" i="1" spc="75" dirty="0">
                <a:cs typeface="Arial" pitchFamily="34" charset="0"/>
              </a:rPr>
              <a:t> </a:t>
            </a:r>
            <a:br>
              <a:rPr lang="en-US" i="1" spc="75" dirty="0">
                <a:cs typeface="Arial" pitchFamily="34" charset="0"/>
              </a:rPr>
            </a:br>
            <a:br>
              <a:rPr lang="en-US" i="1" spc="75" dirty="0">
                <a:cs typeface="Arial" pitchFamily="34" charset="0"/>
              </a:rPr>
            </a:br>
            <a:r>
              <a:rPr lang="en-US" dirty="0"/>
              <a:t>Office of General Counsel (OGC)</a:t>
            </a:r>
          </a:p>
          <a:p>
            <a:pPr marL="0" indent="0" algn="ctr">
              <a:spcBef>
                <a:spcPts val="0"/>
              </a:spcBef>
              <a:buNone/>
            </a:pPr>
            <a:r>
              <a:rPr lang="en-US" sz="2400" i="1" spc="75" dirty="0">
                <a:cs typeface="Arial" pitchFamily="34" charset="0"/>
                <a:hlinkClick r:id="rId3"/>
              </a:rPr>
              <a:t>http://www.minnstate.edu/system/ogc/</a:t>
            </a:r>
            <a:endParaRPr lang="en-US" sz="2400" dirty="0"/>
          </a:p>
        </p:txBody>
      </p:sp>
    </p:spTree>
    <p:extLst>
      <p:ext uri="{BB962C8B-B14F-4D97-AF65-F5344CB8AC3E}">
        <p14:creationId xmlns:p14="http://schemas.microsoft.com/office/powerpoint/2010/main" val="2037614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772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Discrimination</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marL="0" indent="0">
              <a:buNone/>
            </a:pPr>
            <a:r>
              <a:rPr lang="en-US" altLang="en-US">
                <a:solidFill>
                  <a:schemeClr val="bg2"/>
                </a:solidFill>
              </a:rPr>
              <a:t>The elements of discrimination include:</a:t>
            </a:r>
          </a:p>
          <a:p>
            <a:r>
              <a:rPr lang="en-US" altLang="en-US"/>
              <a:t>Someone was treated </a:t>
            </a:r>
            <a:r>
              <a:rPr lang="en-US" altLang="en-US" b="1" u="sng"/>
              <a:t>differently</a:t>
            </a:r>
            <a:r>
              <a:rPr lang="en-US" altLang="en-US"/>
              <a:t>;</a:t>
            </a:r>
          </a:p>
          <a:p>
            <a:r>
              <a:rPr lang="en-US" altLang="en-US"/>
              <a:t>The different treatment was </a:t>
            </a:r>
            <a:r>
              <a:rPr lang="en-US" altLang="en-US" b="1" u="sng"/>
              <a:t>based on </a:t>
            </a:r>
            <a:r>
              <a:rPr lang="en-US" altLang="en-US"/>
              <a:t>the individual’s protected status or perceived protected class status; </a:t>
            </a:r>
            <a:r>
              <a:rPr lang="en-US" altLang="en-US" b="1" u="sng"/>
              <a:t>and</a:t>
            </a:r>
          </a:p>
          <a:p>
            <a:pPr lvl="1"/>
            <a:r>
              <a:rPr lang="en-US" altLang="en-US" b="1" u="sng"/>
              <a:t>Interfered</a:t>
            </a:r>
            <a:r>
              <a:rPr lang="en-US" altLang="en-US"/>
              <a:t> with or limited the ability of that person to participate in, or benefit from, the services, activities or privileges provided by Minnesota State </a:t>
            </a:r>
            <a:r>
              <a:rPr lang="en-US" altLang="en-US" b="1" u="sng"/>
              <a:t>or</a:t>
            </a:r>
          </a:p>
          <a:p>
            <a:pPr lvl="1"/>
            <a:r>
              <a:rPr lang="en-US" altLang="en-US"/>
              <a:t>Otherwise </a:t>
            </a:r>
            <a:r>
              <a:rPr lang="en-US" altLang="en-US" b="1" u="sng"/>
              <a:t>adversely affected</a:t>
            </a:r>
            <a:r>
              <a:rPr lang="en-US" altLang="en-US"/>
              <a:t> that person’s employment or educational experience of the college/university</a:t>
            </a:r>
          </a:p>
          <a:p>
            <a:pPr marL="0" indent="0">
              <a:buNone/>
            </a:pPr>
            <a:endParaRPr lang="en-US"/>
          </a:p>
        </p:txBody>
      </p:sp>
    </p:spTree>
    <p:extLst>
      <p:ext uri="{BB962C8B-B14F-4D97-AF65-F5344CB8AC3E}">
        <p14:creationId xmlns:p14="http://schemas.microsoft.com/office/powerpoint/2010/main" val="3604902893"/>
      </p:ext>
    </p:extLst>
  </p:cSld>
  <p:clrMapOvr>
    <a:masterClrMapping/>
  </p:clrMapOvr>
</p:sld>
</file>

<file path=ppt/theme/theme1.xml><?xml version="1.0" encoding="utf-8"?>
<a:theme xmlns:a="http://schemas.openxmlformats.org/drawingml/2006/main" name="Office Theme">
  <a:themeElements>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56E83D9A-224C-42D9-9081-6FE51FFB6CE3}"/>
</file>

<file path=customXml/itemProps2.xml><?xml version="1.0" encoding="utf-8"?>
<ds:datastoreItem xmlns:ds="http://schemas.openxmlformats.org/officeDocument/2006/customXml" ds:itemID="{6C5FF8DF-97A0-4825-9234-8B7329BF0D9C}"/>
</file>

<file path=customXml/itemProps3.xml><?xml version="1.0" encoding="utf-8"?>
<ds:datastoreItem xmlns:ds="http://schemas.openxmlformats.org/officeDocument/2006/customXml" ds:itemID="{87AD0392-9A04-482F-BA8F-6FD787A1D920}"/>
</file>

<file path=docProps/app.xml><?xml version="1.0" encoding="utf-8"?>
<Properties xmlns="http://schemas.openxmlformats.org/officeDocument/2006/extended-properties" xmlns:vt="http://schemas.openxmlformats.org/officeDocument/2006/docPropsVTypes">
  <Template>Template-PowerPoint</Template>
  <TotalTime>4</TotalTime>
  <Words>4903</Words>
  <Application>Microsoft Office PowerPoint</Application>
  <PresentationFormat>On-screen Show (4:3)</PresentationFormat>
  <Paragraphs>558</Paragraphs>
  <Slides>82</Slides>
  <Notes>62</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82</vt:i4>
      </vt:variant>
    </vt:vector>
  </HeadingPairs>
  <TitlesOfParts>
    <vt:vector size="92" baseType="lpstr">
      <vt:lpstr>Arial</vt:lpstr>
      <vt:lpstr>Arial Black</vt:lpstr>
      <vt:lpstr>Calibri</vt:lpstr>
      <vt:lpstr>Courier New</vt:lpstr>
      <vt:lpstr>Segoe UI</vt:lpstr>
      <vt:lpstr>Times New Roman</vt:lpstr>
      <vt:lpstr>Wingdings</vt:lpstr>
      <vt:lpstr>Office Theme</vt:lpstr>
      <vt:lpstr>Custom Design</vt:lpstr>
      <vt:lpstr>2_Office Theme</vt:lpstr>
      <vt:lpstr>1B.1 Investigator Training</vt:lpstr>
      <vt:lpstr>Outline of today’s presentation</vt:lpstr>
      <vt:lpstr>Overview of 1B.1 Policy and Procedure</vt:lpstr>
      <vt:lpstr>MINNESOTA STATE BOARD Policy 1B.1 Equal opportunity and nondiscrimination in employment and education</vt:lpstr>
      <vt:lpstr>Protected Classes</vt:lpstr>
      <vt:lpstr>1B.1 Policy Implemented through 1B.1.1 Procedure</vt:lpstr>
      <vt:lpstr>1B.1 Prohibits Retaliation</vt:lpstr>
      <vt:lpstr>Consensual Relationships</vt:lpstr>
      <vt:lpstr>Discrimination</vt:lpstr>
      <vt:lpstr>DISCRIMINATORY Harassment</vt:lpstr>
      <vt:lpstr>DISCRIMINATORY Harassment continued</vt:lpstr>
      <vt:lpstr>SEXUAL HARASSMENT</vt:lpstr>
      <vt:lpstr>SEXUAL HARASSMENT continued</vt:lpstr>
      <vt:lpstr>Sexual Violence</vt:lpstr>
      <vt:lpstr>Per 1B.3 Policy</vt:lpstr>
      <vt:lpstr>System 1.B.1.1 Procedure  investigation and resolution</vt:lpstr>
      <vt:lpstr>Special Cases</vt:lpstr>
      <vt:lpstr>Adjacent policies and Procedures</vt:lpstr>
      <vt:lpstr>System 1.B.1.2 Procedure  Preferred Name</vt:lpstr>
      <vt:lpstr>Board 1.B.4 Policy  Access &amp; Accommodations for Individuals with Disabilities</vt:lpstr>
      <vt:lpstr>System 1.C.0.2 Procedure  Respectful Workplace</vt:lpstr>
      <vt:lpstr>Responsibility for Managing/ Administering Process</vt:lpstr>
      <vt:lpstr>Designated Officer</vt:lpstr>
      <vt:lpstr>Designated Officer, continued</vt:lpstr>
      <vt:lpstr>Investigator Role</vt:lpstr>
      <vt:lpstr>Investigator, continued</vt:lpstr>
      <vt:lpstr>Investigator </vt:lpstr>
      <vt:lpstr>The Investigation</vt:lpstr>
      <vt:lpstr>Report analysis considerations</vt:lpstr>
      <vt:lpstr>Examples of Findings of Fact</vt:lpstr>
      <vt:lpstr>Decision-MakER</vt:lpstr>
      <vt:lpstr>Decision-maker, continued</vt:lpstr>
      <vt:lpstr>Decision-maker, concludes process</vt:lpstr>
      <vt:lpstr>Deciding if Misconduct Occurred</vt:lpstr>
      <vt:lpstr>Decision Factors</vt:lpstr>
      <vt:lpstr>Appeal Process</vt:lpstr>
      <vt:lpstr>Appeal Process, continued</vt:lpstr>
      <vt:lpstr>Appeal Process, points of information</vt:lpstr>
      <vt:lpstr>President</vt:lpstr>
      <vt:lpstr>Role Of President On Appeal</vt:lpstr>
      <vt:lpstr>Service in Roles</vt:lpstr>
      <vt:lpstr>INVESTIGATIVE TECHNIQUES</vt:lpstr>
      <vt:lpstr>Investigation Plan</vt:lpstr>
      <vt:lpstr>Who to interview</vt:lpstr>
      <vt:lpstr>Scheduling Interviews</vt:lpstr>
      <vt:lpstr>Outline interview questions</vt:lpstr>
      <vt:lpstr>Determine goals of questions</vt:lpstr>
      <vt:lpstr>How to structure questions</vt:lpstr>
      <vt:lpstr>Interview questions for all</vt:lpstr>
      <vt:lpstr>Interview questions continued...</vt:lpstr>
      <vt:lpstr>Conducting interviews</vt:lpstr>
      <vt:lpstr>Each interview might look different</vt:lpstr>
      <vt:lpstr>Maintaining control of interview</vt:lpstr>
      <vt:lpstr>Trauma informed techniques</vt:lpstr>
      <vt:lpstr>Providing empathy and validation</vt:lpstr>
      <vt:lpstr>Additional considerations</vt:lpstr>
      <vt:lpstr>Active vs. Inactive Investigation</vt:lpstr>
      <vt:lpstr>Report writing considerations</vt:lpstr>
      <vt:lpstr>Note taking</vt:lpstr>
      <vt:lpstr>Common challenges &amp; tips</vt:lpstr>
      <vt:lpstr>Recording interviews</vt:lpstr>
      <vt:lpstr>Recording interview continued...</vt:lpstr>
      <vt:lpstr>Recording considerations</vt:lpstr>
      <vt:lpstr>Overview of Data Practices</vt:lpstr>
      <vt:lpstr>Data Practices Laws</vt:lpstr>
      <vt:lpstr>Public Data</vt:lpstr>
      <vt:lpstr>Private Data</vt:lpstr>
      <vt:lpstr>Personnel Data</vt:lpstr>
      <vt:lpstr>Student Data</vt:lpstr>
      <vt:lpstr>Who is the Data Subject?</vt:lpstr>
      <vt:lpstr>The Complaint</vt:lpstr>
      <vt:lpstr>Active Investigation Data</vt:lpstr>
      <vt:lpstr>After Investigation</vt:lpstr>
      <vt:lpstr>Employee Discipline</vt:lpstr>
      <vt:lpstr>Student Discipline</vt:lpstr>
      <vt:lpstr>Avoiding Mistakes</vt:lpstr>
      <vt:lpstr>Data Breaches</vt:lpstr>
      <vt:lpstr>Data Collection: Tennessen Warning Notice </vt:lpstr>
      <vt:lpstr>Data Collection (continued)</vt:lpstr>
      <vt:lpstr>Consequences of Violations</vt:lpstr>
      <vt:lpstr>Know Your Resources</vt:lpstr>
      <vt:lpstr>Minnesota State Contact Information</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Protected class discrimination investigator training February 2024</dc:title>
  <dc:creator>Michelle Goode</dc:creator>
  <cp:keywords>Resolution personnel</cp:keywords>
  <cp:lastModifiedBy>Atteberry, Ashley J</cp:lastModifiedBy>
  <cp:revision>4</cp:revision>
  <cp:lastPrinted>2023-08-07T17:20:25Z</cp:lastPrinted>
  <dcterms:created xsi:type="dcterms:W3CDTF">2016-07-27T14:59:27Z</dcterms:created>
  <dcterms:modified xsi:type="dcterms:W3CDTF">2026-02-27T15:44:52Z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TaxKeyword">
    <vt:lpwstr/>
  </property>
  <property fmtid="{D5CDD505-2E9C-101B-9397-08002B2CF9AE}" pid="4" name="Division">
    <vt:lpwstr>15;#Advancement|745ef7fb-5faf-43ab-9d10-bd5c4f9e8cdb</vt:lpwstr>
  </property>
  <property fmtid="{D5CDD505-2E9C-101B-9397-08002B2CF9AE}" pid="5" name="Unit">
    <vt:lpwstr>16;#Communications|0a99a938-d241-4a22-a76f-6f66dee448ac</vt:lpwstr>
  </property>
  <property fmtid="{D5CDD505-2E9C-101B-9397-08002B2CF9AE}" pid="6" name="Order">
    <vt:r8>5719100</vt:r8>
  </property>
  <property fmtid="{D5CDD505-2E9C-101B-9397-08002B2CF9AE}" pid="7" name="xd_Signature">
    <vt:bool>false</vt:bool>
  </property>
  <property fmtid="{D5CDD505-2E9C-101B-9397-08002B2CF9AE}" pid="8" name="xd_ProgID">
    <vt:lpwstr/>
  </property>
  <property fmtid="{D5CDD505-2E9C-101B-9397-08002B2CF9AE}" pid="9" name="_SourceUrl">
    <vt:lpwstr/>
  </property>
  <property fmtid="{D5CDD505-2E9C-101B-9397-08002B2CF9AE}" pid="10" name="_SharedFileIndex">
    <vt:lpwstr/>
  </property>
  <property fmtid="{D5CDD505-2E9C-101B-9397-08002B2CF9AE}" pid="11" name="ComplianceAssetId">
    <vt:lpwstr/>
  </property>
  <property fmtid="{D5CDD505-2E9C-101B-9397-08002B2CF9AE}" pid="12" name="TemplateUrl">
    <vt:lpwstr/>
  </property>
  <property fmtid="{D5CDD505-2E9C-101B-9397-08002B2CF9AE}" pid="13" name="_ExtendedDescription">
    <vt:lpwstr/>
  </property>
  <property fmtid="{D5CDD505-2E9C-101B-9397-08002B2CF9AE}" pid="14" name="TriggerFlowInfo">
    <vt:lpwstr/>
  </property>
  <property fmtid="{D5CDD505-2E9C-101B-9397-08002B2CF9AE}" pid="15" name="MediaServiceImageTags">
    <vt:lpwstr/>
  </property>
</Properties>
</file>