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3.xml" ContentType="application/vnd.openxmlformats-officedocument.presentationml.notesSlid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90"/>
  </p:notesMasterIdLst>
  <p:handoutMasterIdLst>
    <p:handoutMasterId r:id="rId91"/>
  </p:handoutMasterIdLst>
  <p:sldIdLst>
    <p:sldId id="273" r:id="rId3"/>
    <p:sldId id="753" r:id="rId4"/>
    <p:sldId id="274" r:id="rId5"/>
    <p:sldId id="260" r:id="rId6"/>
    <p:sldId id="257" r:id="rId7"/>
    <p:sldId id="275" r:id="rId8"/>
    <p:sldId id="258" r:id="rId9"/>
    <p:sldId id="259" r:id="rId10"/>
    <p:sldId id="396" r:id="rId11"/>
    <p:sldId id="276" r:id="rId12"/>
    <p:sldId id="397" r:id="rId13"/>
    <p:sldId id="264" r:id="rId14"/>
    <p:sldId id="261" r:id="rId15"/>
    <p:sldId id="262" r:id="rId16"/>
    <p:sldId id="414" r:id="rId17"/>
    <p:sldId id="278" r:id="rId18"/>
    <p:sldId id="277" r:id="rId19"/>
    <p:sldId id="271" r:id="rId20"/>
    <p:sldId id="398" r:id="rId21"/>
    <p:sldId id="399" r:id="rId22"/>
    <p:sldId id="409" r:id="rId23"/>
    <p:sldId id="410" r:id="rId24"/>
    <p:sldId id="411" r:id="rId25"/>
    <p:sldId id="416" r:id="rId26"/>
    <p:sldId id="400" r:id="rId27"/>
    <p:sldId id="401" r:id="rId28"/>
    <p:sldId id="402" r:id="rId29"/>
    <p:sldId id="366" r:id="rId30"/>
    <p:sldId id="368" r:id="rId31"/>
    <p:sldId id="369" r:id="rId32"/>
    <p:sldId id="372" r:id="rId33"/>
    <p:sldId id="374" r:id="rId34"/>
    <p:sldId id="376" r:id="rId35"/>
    <p:sldId id="383" r:id="rId36"/>
    <p:sldId id="384" r:id="rId37"/>
    <p:sldId id="385" r:id="rId38"/>
    <p:sldId id="386" r:id="rId39"/>
    <p:sldId id="284" r:id="rId40"/>
    <p:sldId id="280" r:id="rId41"/>
    <p:sldId id="281" r:id="rId42"/>
    <p:sldId id="359" r:id="rId43"/>
    <p:sldId id="415" r:id="rId44"/>
    <p:sldId id="285" r:id="rId45"/>
    <p:sldId id="393" r:id="rId46"/>
    <p:sldId id="394" r:id="rId47"/>
    <p:sldId id="395" r:id="rId48"/>
    <p:sldId id="389" r:id="rId49"/>
    <p:sldId id="390" r:id="rId50"/>
    <p:sldId id="388" r:id="rId51"/>
    <p:sldId id="270" r:id="rId52"/>
    <p:sldId id="754" r:id="rId53"/>
    <p:sldId id="321" r:id="rId54"/>
    <p:sldId id="334" r:id="rId55"/>
    <p:sldId id="335" r:id="rId56"/>
    <p:sldId id="336" r:id="rId57"/>
    <p:sldId id="337" r:id="rId58"/>
    <p:sldId id="338" r:id="rId59"/>
    <p:sldId id="345" r:id="rId60"/>
    <p:sldId id="344" r:id="rId61"/>
    <p:sldId id="346" r:id="rId62"/>
    <p:sldId id="342" r:id="rId63"/>
    <p:sldId id="347" r:id="rId64"/>
    <p:sldId id="348" r:id="rId65"/>
    <p:sldId id="341" r:id="rId66"/>
    <p:sldId id="340" r:id="rId67"/>
    <p:sldId id="339" r:id="rId68"/>
    <p:sldId id="349" r:id="rId69"/>
    <p:sldId id="358" r:id="rId70"/>
    <p:sldId id="357" r:id="rId71"/>
    <p:sldId id="356" r:id="rId72"/>
    <p:sldId id="355" r:id="rId73"/>
    <p:sldId id="354" r:id="rId74"/>
    <p:sldId id="353" r:id="rId75"/>
    <p:sldId id="352" r:id="rId76"/>
    <p:sldId id="351" r:id="rId77"/>
    <p:sldId id="350" r:id="rId78"/>
    <p:sldId id="755" r:id="rId79"/>
    <p:sldId id="317" r:id="rId80"/>
    <p:sldId id="329" r:id="rId81"/>
    <p:sldId id="330" r:id="rId82"/>
    <p:sldId id="331" r:id="rId83"/>
    <p:sldId id="756" r:id="rId84"/>
    <p:sldId id="332" r:id="rId85"/>
    <p:sldId id="757" r:id="rId86"/>
    <p:sldId id="758" r:id="rId87"/>
    <p:sldId id="333" r:id="rId88"/>
    <p:sldId id="313" r:id="rId89"/>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467"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5933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handoutMaster" Target="handoutMasters/handoutMaster1.xml"/><Relationship Id="rId9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customXml" Target="../customXml/item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viewProps" Target="viewProps.xml"/><Relationship Id="rId98"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2215894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15</a:t>
            </a:fld>
            <a:endParaRPr lang="en-US"/>
          </a:p>
        </p:txBody>
      </p:sp>
    </p:spTree>
    <p:extLst>
      <p:ext uri="{BB962C8B-B14F-4D97-AF65-F5344CB8AC3E}">
        <p14:creationId xmlns:p14="http://schemas.microsoft.com/office/powerpoint/2010/main" val="671103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16</a:t>
            </a:fld>
            <a:endParaRPr lang="en-US"/>
          </a:p>
        </p:txBody>
      </p:sp>
    </p:spTree>
    <p:extLst>
      <p:ext uri="{BB962C8B-B14F-4D97-AF65-F5344CB8AC3E}">
        <p14:creationId xmlns:p14="http://schemas.microsoft.com/office/powerpoint/2010/main" val="2617574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17157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24</a:t>
            </a:fld>
            <a:endParaRPr lang="en-US"/>
          </a:p>
        </p:txBody>
      </p:sp>
    </p:spTree>
    <p:extLst>
      <p:ext uri="{BB962C8B-B14F-4D97-AF65-F5344CB8AC3E}">
        <p14:creationId xmlns:p14="http://schemas.microsoft.com/office/powerpoint/2010/main" val="35122905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36</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37</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38</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39</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41</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a:defRPr/>
            </a:pPr>
            <a:fld id="{FAC03085-113D-4031-BEE6-D9A57953EDFC}" type="slidenum">
              <a:rPr lang="en-US" smtClean="0"/>
              <a:pPr>
                <a:defRPr/>
              </a:pPr>
              <a:t>42</a:t>
            </a:fld>
            <a:endParaRPr lang="en-US"/>
          </a:p>
        </p:txBody>
      </p:sp>
    </p:spTree>
    <p:extLst>
      <p:ext uri="{BB962C8B-B14F-4D97-AF65-F5344CB8AC3E}">
        <p14:creationId xmlns:p14="http://schemas.microsoft.com/office/powerpoint/2010/main" val="35077229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43</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49</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50</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51</a:t>
            </a:fld>
            <a:endParaRPr lang="en-US" dirty="0"/>
          </a:p>
        </p:txBody>
      </p:sp>
    </p:spTree>
    <p:extLst>
      <p:ext uri="{BB962C8B-B14F-4D97-AF65-F5344CB8AC3E}">
        <p14:creationId xmlns:p14="http://schemas.microsoft.com/office/powerpoint/2010/main" val="108071526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55</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56</a:t>
            </a:fld>
            <a:endParaRPr lang="en-US" dirty="0"/>
          </a:p>
        </p:txBody>
      </p:sp>
    </p:spTree>
    <p:extLst>
      <p:ext uri="{BB962C8B-B14F-4D97-AF65-F5344CB8AC3E}">
        <p14:creationId xmlns:p14="http://schemas.microsoft.com/office/powerpoint/2010/main" val="275640273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57</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58</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59</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60</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61</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62</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63</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64</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65</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66</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67</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68</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69</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70</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71</a:t>
            </a:fld>
            <a:endParaRPr lang="en-US" dirty="0"/>
          </a:p>
        </p:txBody>
      </p:sp>
    </p:spTree>
    <p:extLst>
      <p:ext uri="{BB962C8B-B14F-4D97-AF65-F5344CB8AC3E}">
        <p14:creationId xmlns:p14="http://schemas.microsoft.com/office/powerpoint/2010/main" val="234719460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72</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73</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74</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75</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76</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87</a:t>
            </a:fld>
            <a:endParaRPr lang="en-US" dirty="0"/>
          </a:p>
        </p:txBody>
      </p:sp>
    </p:spTree>
    <p:extLst>
      <p:ext uri="{BB962C8B-B14F-4D97-AF65-F5344CB8AC3E}">
        <p14:creationId xmlns:p14="http://schemas.microsoft.com/office/powerpoint/2010/main" val="2245293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68656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p:nvSpPr>
        <p:spPr>
          <a:xfrm>
            <a:off x="2682098" y="2807208"/>
            <a:ext cx="4182140" cy="2616101"/>
          </a:xfrm>
          <a:prstGeom prst="rect">
            <a:avLst/>
          </a:prstGeom>
          <a:noFill/>
        </p:spPr>
        <p:txBody>
          <a:bodyPr wrap="square" rtlCol="0">
            <a:spAutoFit/>
          </a:bodyPr>
          <a:lstStyle/>
          <a:p>
            <a:pPr lvl="0" algn="ctr"/>
            <a:r>
              <a:rPr lang="en-US" sz="2400" b="1">
                <a:solidFill>
                  <a:schemeClr val="tx2"/>
                </a:solidFill>
              </a:rPr>
              <a:t>30 East 7th Street, Suite 350</a:t>
            </a:r>
          </a:p>
          <a:p>
            <a:pPr lvl="0" algn="ctr"/>
            <a:r>
              <a:rPr lang="en-US" sz="2400" b="1">
                <a:solidFill>
                  <a:schemeClr val="tx2"/>
                </a:solidFill>
              </a:rPr>
              <a:t>St. Paul, MN  55101-7804</a:t>
            </a:r>
          </a:p>
          <a:p>
            <a:pPr lvl="0" algn="ctr"/>
            <a:endParaRPr lang="en-US" sz="2400" b="1">
              <a:solidFill>
                <a:schemeClr val="tx2"/>
              </a:solidFill>
            </a:endParaRPr>
          </a:p>
          <a:p>
            <a:pPr lvl="0" algn="ctr"/>
            <a:r>
              <a:rPr lang="en-US" sz="2400" b="1">
                <a:solidFill>
                  <a:schemeClr val="tx2"/>
                </a:solidFill>
              </a:rPr>
              <a:t>651-201-1800</a:t>
            </a:r>
          </a:p>
          <a:p>
            <a:pPr lvl="0" algn="ctr"/>
            <a:r>
              <a:rPr lang="en-US" sz="2400" b="1">
                <a:solidFill>
                  <a:schemeClr val="tx2"/>
                </a:solidFill>
              </a:rPr>
              <a:t>888-667-2848</a:t>
            </a:r>
          </a:p>
          <a:p>
            <a:pPr lvl="0" algn="ctr"/>
            <a:endParaRPr lang="en-US" sz="2400" b="1">
              <a:solidFill>
                <a:schemeClr val="bg2"/>
              </a:solidFill>
            </a:endParaRPr>
          </a:p>
          <a:p>
            <a:pPr lvl="0" algn="ctr"/>
            <a:r>
              <a:rPr lang="en-US" sz="2000" b="1" baseline="0">
                <a:solidFill>
                  <a:schemeClr val="tx2"/>
                </a:solidFill>
              </a:rPr>
              <a:t>www.MinnState.edu</a:t>
            </a:r>
          </a:p>
        </p:txBody>
      </p:sp>
      <p:pic>
        <p:nvPicPr>
          <p:cNvPr id="7" name="Picture 6" title="Minnesota Stat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759" y="533400"/>
            <a:ext cx="4300817" cy="1447800"/>
          </a:xfrm>
          <a:prstGeom prst="rect">
            <a:avLst/>
          </a:prstGeom>
        </p:spPr>
      </p:pic>
      <p:sp>
        <p:nvSpPr>
          <p:cNvPr id="14" name="TextBox 13" descr="MINNESOTA STATE IS AN AFFIRMATIVE ACTION, EQUAL OPPORTUNITY EMPLOYER AND EDUCATOR.&#10;" title="EEOE Statement"/>
          <p:cNvSpPr txBox="1"/>
          <p:nvPr/>
        </p:nvSpPr>
        <p:spPr>
          <a:xfrm>
            <a:off x="1219200"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cxnSp>
        <p:nvCxnSpPr>
          <p:cNvPr id="5" name="Straight Connector 4" title="Green bar for style"/>
          <p:cNvCxnSpPr/>
          <p:nvPr/>
        </p:nvCxnSpPr>
        <p:spPr>
          <a:xfrm>
            <a:off x="4572000" y="5486400"/>
            <a:ext cx="40233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dirty="0"/>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endParaRPr lang="en-US" dirty="0"/>
          </a:p>
        </p:txBody>
      </p:sp>
    </p:spTree>
    <p:extLst>
      <p:ext uri="{BB962C8B-B14F-4D97-AF65-F5344CB8AC3E}">
        <p14:creationId xmlns:p14="http://schemas.microsoft.com/office/powerpoint/2010/main" val="506918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18453153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0090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8" r:id="rId15"/>
    <p:sldLayoutId id="2147483829" r:id="rId16"/>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hemeOverride" Target="../theme/themeOverride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hemeOverride" Target="../theme/themeOverride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3" name="Text Placeholder 2"/>
          <p:cNvSpPr>
            <a:spLocks noGrp="1"/>
          </p:cNvSpPr>
          <p:nvPr>
            <p:ph type="body" sz="quarter" idx="11"/>
          </p:nvPr>
        </p:nvSpPr>
        <p:spPr>
          <a:xfrm>
            <a:off x="3581400" y="3468688"/>
            <a:ext cx="4495800" cy="417512"/>
          </a:xfrm>
        </p:spPr>
        <p:txBody>
          <a:bodyPr/>
          <a:lstStyle/>
          <a:p>
            <a:r>
              <a:rPr lang="en-US"/>
              <a:t>OEI, LR and OGC Divisions</a:t>
            </a:r>
          </a:p>
        </p:txBody>
      </p:sp>
      <p:sp>
        <p:nvSpPr>
          <p:cNvPr id="5" name="Text Placeholder 4"/>
          <p:cNvSpPr>
            <a:spLocks noGrp="1"/>
          </p:cNvSpPr>
          <p:nvPr>
            <p:ph type="body" sz="quarter" idx="13"/>
          </p:nvPr>
        </p:nvSpPr>
        <p:spPr>
          <a:xfrm>
            <a:off x="990599" y="5105400"/>
            <a:ext cx="3673867" cy="533400"/>
          </a:xfrm>
        </p:spPr>
        <p:txBody>
          <a:bodyPr vert="horz" lIns="91440" tIns="45720" rIns="91440" bIns="45720" rtlCol="0" anchor="t">
            <a:normAutofit fontScale="55000" lnSpcReduction="20000"/>
          </a:bodyPr>
          <a:lstStyle/>
          <a:p>
            <a:r>
              <a:rPr lang="en-US"/>
              <a:t>Desiree’ Clark</a:t>
            </a:r>
          </a:p>
          <a:p>
            <a:r>
              <a:rPr lang="en-US"/>
              <a:t>Civil Rights, Title IX Affirmative Action &amp; Compliance Officer</a:t>
            </a:r>
            <a:br>
              <a:rPr lang="en-US"/>
            </a:br>
            <a:r>
              <a:rPr lang="en-US"/>
              <a:t>Office of Equity &amp; Inclusion</a:t>
            </a:r>
          </a:p>
        </p:txBody>
      </p:sp>
      <p:sp>
        <p:nvSpPr>
          <p:cNvPr id="9" name="Text Placeholder 4">
            <a:extLst>
              <a:ext uri="{FF2B5EF4-FFF2-40B4-BE49-F238E27FC236}">
                <a16:creationId xmlns:a16="http://schemas.microsoft.com/office/drawing/2014/main" id="{A3E23692-E6CD-417C-920C-DC30602858F0}"/>
              </a:ext>
            </a:extLst>
          </p:cNvPr>
          <p:cNvSpPr txBox="1">
            <a:spLocks/>
          </p:cNvSpPr>
          <p:nvPr/>
        </p:nvSpPr>
        <p:spPr>
          <a:xfrm>
            <a:off x="4770634" y="5105400"/>
            <a:ext cx="2667000" cy="533400"/>
          </a:xfrm>
          <a:prstGeom prst="rect">
            <a:avLst/>
          </a:prstGeom>
        </p:spPr>
        <p:txBody>
          <a:bodyPr vert="horz" lIns="91440" tIns="45720" rIns="91440" bIns="45720" rtlCol="0" anchor="t">
            <a:normAutofit fontScale="2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sz="4800"/>
              <a:t>Ashley Atteberry</a:t>
            </a:r>
          </a:p>
          <a:p>
            <a:pPr fontAlgn="auto">
              <a:spcAft>
                <a:spcPts val="0"/>
              </a:spcAft>
            </a:pPr>
            <a:r>
              <a:rPr lang="en-US" sz="4800"/>
              <a:t>Associate Compliance Officer</a:t>
            </a:r>
            <a:br>
              <a:rPr lang="en-US" sz="4800"/>
            </a:br>
            <a:r>
              <a:rPr lang="en-US" sz="4800"/>
              <a:t>Office of Equity &amp; Inclusion</a:t>
            </a:r>
            <a:br>
              <a:rPr lang="en-US"/>
            </a:br>
            <a:endParaRPr lang="en-US"/>
          </a:p>
        </p:txBody>
      </p:sp>
      <p:sp>
        <p:nvSpPr>
          <p:cNvPr id="6" name="Text Placeholder 5"/>
          <p:cNvSpPr>
            <a:spLocks noGrp="1"/>
          </p:cNvSpPr>
          <p:nvPr>
            <p:ph type="body" sz="quarter" idx="14"/>
          </p:nvPr>
        </p:nvSpPr>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a:t>What is sexual harassment?</a:t>
            </a: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sz="3200">
                <a:solidFill>
                  <a:schemeClr val="bg2"/>
                </a:solidFill>
              </a:rPr>
              <a:t>Familiarize yourself with the elements of sexual harassment before you read the facts/analysis.</a:t>
            </a:r>
            <a:endParaRPr lang="en-US" altLang="en-US" b="1" u="sng"/>
          </a:p>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a:solidFill>
                  <a:schemeClr val="bg2"/>
                </a:solidFill>
              </a:rPr>
              <a:t>The examples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2242847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a:bodyPr>
          <a:lstStyle/>
          <a:p>
            <a:pPr eaLnBrk="1" hangingPunct="1"/>
            <a:r>
              <a:rPr lang="en-US" altLang="en-US" sz="3000"/>
              <a:t>The complainant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833257"/>
          </a:xfrm>
        </p:spPr>
        <p:txBody>
          <a:bodyPr>
            <a:normAutofit fontScale="85000" lnSpcReduction="10000"/>
          </a:bodyPr>
          <a:lstStyle/>
          <a:p>
            <a:pPr marL="0" indent="0">
              <a:buNone/>
            </a:pPr>
            <a:r>
              <a:rPr lang="en-US" altLang="en-US" sz="2800">
                <a:solidFill>
                  <a:schemeClr val="bg2"/>
                </a:solidFill>
              </a:rPr>
              <a:t>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7"/>
            <a:ext cx="8229600" cy="1325563"/>
          </a:xfrm>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3EB1E2A9-0BBC-CF84-6FD0-927BB7675B03}"/>
            </a:ext>
          </a:extLst>
        </p:cNvPr>
        <p:cNvGrpSpPr/>
        <p:nvPr/>
      </p:nvGrpSpPr>
      <p:grpSpPr>
        <a:xfrm>
          <a:off x="0" y="0"/>
          <a:ext cx="0" cy="0"/>
          <a:chOff x="0" y="0"/>
          <a:chExt cx="0" cy="0"/>
        </a:xfrm>
      </p:grpSpPr>
      <p:sp>
        <p:nvSpPr>
          <p:cNvPr id="18434" name="Rectangle 2">
            <a:extLst>
              <a:ext uri="{FF2B5EF4-FFF2-40B4-BE49-F238E27FC236}">
                <a16:creationId xmlns:a16="http://schemas.microsoft.com/office/drawing/2014/main" id="{8B296903-9194-1065-7CA2-0A67F471C27A}"/>
              </a:ext>
            </a:extLst>
          </p:cNvPr>
          <p:cNvSpPr>
            <a:spLocks noGrp="1" noChangeArrowheads="1"/>
          </p:cNvSpPr>
          <p:nvPr>
            <p:ph type="title"/>
          </p:nvPr>
        </p:nvSpPr>
        <p:spPr>
          <a:xfrm>
            <a:off x="685800" y="381000"/>
            <a:ext cx="7772400" cy="1333500"/>
          </a:xfrm>
        </p:spPr>
        <p:txBody>
          <a:bodyPr>
            <a:normAutofit/>
          </a:bodyPr>
          <a:lstStyle/>
          <a:p>
            <a:pPr eaLnBrk="1" fontAlgn="auto" hangingPunct="1">
              <a:spcAft>
                <a:spcPts val="0"/>
              </a:spcAft>
              <a:defRPr/>
            </a:pPr>
            <a:r>
              <a:rPr lang="en-US" altLang="en-US" sz="3600" b="1" i="1"/>
              <a:t>Negative effect considerations</a:t>
            </a:r>
          </a:p>
        </p:txBody>
      </p:sp>
      <p:sp>
        <p:nvSpPr>
          <p:cNvPr id="22531" name="Rectangle 3">
            <a:extLst>
              <a:ext uri="{FF2B5EF4-FFF2-40B4-BE49-F238E27FC236}">
                <a16:creationId xmlns:a16="http://schemas.microsoft.com/office/drawing/2014/main" id="{452227F6-29BB-DC9F-A91B-3D1F7A735604}"/>
              </a:ext>
            </a:extLst>
          </p:cNvPr>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intimidating, offensive, humiliating, or abusive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extLst>
      <p:ext uri="{BB962C8B-B14F-4D97-AF65-F5344CB8AC3E}">
        <p14:creationId xmlns:p14="http://schemas.microsoft.com/office/powerpoint/2010/main" val="3249206757"/>
      </p:ext>
    </p:extLst>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a:t>Unwelcome Conduct</a:t>
            </a:r>
          </a:p>
          <a:p>
            <a:pPr lvl="1" eaLnBrk="1" hangingPunct="1"/>
            <a:r>
              <a:rPr lang="en-US" altLang="en-US" sz="2800"/>
              <a:t>The </a:t>
            </a:r>
            <a:r>
              <a:rPr lang="en-US" altLang="en-US"/>
              <a:t>complaining </a:t>
            </a:r>
            <a:r>
              <a:rPr lang="en-US" altLang="en-US" sz="2800"/>
              <a:t>student or employee did not request or invite conduct</a:t>
            </a:r>
          </a:p>
          <a:p>
            <a:pPr lvl="1" eaLnBrk="1" hangingPunct="1"/>
            <a:r>
              <a:rPr lang="en-US" altLang="en-US" sz="280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72722-5271-51A7-336D-F8434974E7BB}"/>
              </a:ext>
            </a:extLst>
          </p:cNvPr>
          <p:cNvSpPr>
            <a:spLocks noGrp="1"/>
          </p:cNvSpPr>
          <p:nvPr>
            <p:ph type="title"/>
          </p:nvPr>
        </p:nvSpPr>
        <p:spPr/>
        <p:txBody>
          <a:bodyPr/>
          <a:lstStyle/>
          <a:p>
            <a:r>
              <a:rPr lang="en-US"/>
              <a:t>What credit for this training?</a:t>
            </a:r>
          </a:p>
        </p:txBody>
      </p:sp>
    </p:spTree>
    <p:extLst>
      <p:ext uri="{BB962C8B-B14F-4D97-AF65-F5344CB8AC3E}">
        <p14:creationId xmlns:p14="http://schemas.microsoft.com/office/powerpoint/2010/main" val="35076779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a:t>Designated Officer or Title IX Coordinator</a:t>
            </a:r>
          </a:p>
        </p:txBody>
      </p:sp>
      <p:sp>
        <p:nvSpPr>
          <p:cNvPr id="3" name="Content Placeholder 2"/>
          <p:cNvSpPr>
            <a:spLocks noGrp="1"/>
          </p:cNvSpPr>
          <p:nvPr>
            <p:ph idx="1"/>
          </p:nvPr>
        </p:nvSpPr>
        <p:spPr/>
        <p:txBody>
          <a:bodyPr>
            <a:normAutofit fontScale="92500" lnSpcReduction="20000"/>
          </a:bodyPr>
          <a:lstStyle/>
          <a:p>
            <a:r>
              <a:rPr lang="en-US"/>
              <a:t>System trained and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Investigator</a:t>
            </a:r>
          </a:p>
        </p:txBody>
      </p:sp>
      <p:sp>
        <p:nvSpPr>
          <p:cNvPr id="3" name="Content Placeholder 2"/>
          <p:cNvSpPr>
            <a:spLocks noGrp="1"/>
          </p:cNvSpPr>
          <p:nvPr>
            <p:ph idx="1"/>
          </p:nvPr>
        </p:nvSpPr>
        <p:spPr/>
        <p:txBody>
          <a:bodyPr>
            <a:normAutofit fontScale="77500" lnSpcReduction="20000"/>
          </a:bodyPr>
          <a:lstStyle/>
          <a:p>
            <a:r>
              <a:rPr lang="en-US"/>
              <a:t>System trained and assigned by Designated Officer or Title IX Coordinator to conduct investigation</a:t>
            </a:r>
          </a:p>
          <a:p>
            <a:pPr>
              <a:tabLst>
                <a:tab pos="635000" algn="l"/>
              </a:tabLst>
              <a:defRPr/>
            </a:pPr>
            <a:r>
              <a:rPr lang="en-US" sz="3200">
                <a:solidFill>
                  <a:schemeClr val="tx1">
                    <a:lumMod val="75000"/>
                    <a:lumOff val="25000"/>
                  </a:schemeClr>
                </a:solidFill>
              </a:rPr>
              <a:t>Conducts a fact-finding inquiry or investigation of the complaint, including appropriate interviews and meetings</a:t>
            </a:r>
          </a:p>
          <a:p>
            <a:pPr>
              <a:tabLst>
                <a:tab pos="635000" algn="l"/>
              </a:tabLst>
              <a:defRPr/>
            </a:pPr>
            <a:r>
              <a:rPr lang="en-US" sz="3200">
                <a:solidFill>
                  <a:schemeClr val="tx1">
                    <a:lumMod val="75000"/>
                    <a:lumOff val="25000"/>
                  </a:schemeClr>
                </a:solidFill>
              </a:rPr>
              <a:t>Creates, gathers, and maintains investigative documents as appropriate; and c</a:t>
            </a:r>
            <a:r>
              <a:rPr lang="en-US"/>
              <a:t>arefully documents all information gathered in the complaint</a:t>
            </a:r>
          </a:p>
          <a:p>
            <a:r>
              <a:rPr lang="en-US"/>
              <a:t>Consults with the Title IX Coordinator/Designated Officer if it is believed interim steps are necessary due to the health/safety concerns</a:t>
            </a:r>
          </a:p>
          <a:p>
            <a:r>
              <a:rPr lang="en-US"/>
              <a:t>Writes investigation report with organized attachments</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fontScale="92500" lnSpcReduction="10000"/>
          </a:bodyPr>
          <a:lstStyle/>
          <a:p>
            <a:r>
              <a:rPr lang="en-US"/>
              <a:t>Provides enough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fontScale="92500" lnSpcReduction="10000"/>
          </a:bodyPr>
          <a:lstStyle/>
          <a:p>
            <a:r>
              <a:rPr lang="en-US"/>
              <a:t>System trained and assigned to review investigation reports</a:t>
            </a:r>
          </a:p>
          <a:p>
            <a:r>
              <a:rPr lang="en-US"/>
              <a:t>Determines whether there is any real or perceived conflict of interest</a:t>
            </a:r>
          </a:p>
          <a:p>
            <a:r>
              <a:rPr lang="en-US"/>
              <a:t>Makes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3EDA-CECB-A958-9710-E3E66958D8FB}"/>
              </a:ext>
            </a:extLst>
          </p:cNvPr>
          <p:cNvSpPr>
            <a:spLocks noGrp="1"/>
          </p:cNvSpPr>
          <p:nvPr>
            <p:ph type="title"/>
          </p:nvPr>
        </p:nvSpPr>
        <p:spPr/>
        <p:txBody>
          <a:bodyPr/>
          <a:lstStyle/>
          <a:p>
            <a:r>
              <a:rPr lang="en-US"/>
              <a:t>Service in the role</a:t>
            </a:r>
          </a:p>
        </p:txBody>
      </p:sp>
      <p:sp>
        <p:nvSpPr>
          <p:cNvPr id="3" name="Content Placeholder 2">
            <a:extLst>
              <a:ext uri="{FF2B5EF4-FFF2-40B4-BE49-F238E27FC236}">
                <a16:creationId xmlns:a16="http://schemas.microsoft.com/office/drawing/2014/main" id="{E186DF58-50EE-86C2-4C51-BCE0F5EC0C99}"/>
              </a:ext>
            </a:extLst>
          </p:cNvPr>
          <p:cNvSpPr>
            <a:spLocks noGrp="1"/>
          </p:cNvSpPr>
          <p:nvPr>
            <p:ph idx="1"/>
          </p:nvPr>
        </p:nvSpPr>
        <p:spPr>
          <a:xfrm>
            <a:off x="457200" y="1600200"/>
            <a:ext cx="8229600" cy="4653643"/>
          </a:xfrm>
        </p:spPr>
        <p:txBody>
          <a:bodyPr>
            <a:normAutofit fontScale="77500" lnSpcReduction="20000"/>
          </a:bodyPr>
          <a:lstStyle/>
          <a:p>
            <a:r>
              <a:rPr lang="en-US"/>
              <a:t>Transparency builds trust in process</a:t>
            </a:r>
          </a:p>
          <a:p>
            <a:pPr lvl="1"/>
            <a:r>
              <a:rPr lang="en-US"/>
              <a:t>The specific steps of the process are documented and discussed</a:t>
            </a:r>
          </a:p>
          <a:p>
            <a:pPr lvl="1"/>
            <a:r>
              <a:rPr lang="en-US"/>
              <a:t>Updates during the process are provided</a:t>
            </a:r>
          </a:p>
          <a:p>
            <a:r>
              <a:rPr lang="en-US"/>
              <a:t>The Complainant and Respondent have a right to know who the individuals are who are part of the process</a:t>
            </a:r>
          </a:p>
          <a:p>
            <a:pPr lvl="1"/>
            <a:r>
              <a:rPr lang="en-US"/>
              <a:t>Designated Officers and Title IX Coordinators</a:t>
            </a:r>
          </a:p>
          <a:p>
            <a:pPr lvl="1"/>
            <a:r>
              <a:rPr lang="en-US"/>
              <a:t>Investigators</a:t>
            </a:r>
          </a:p>
          <a:p>
            <a:pPr lvl="1"/>
            <a:r>
              <a:rPr lang="en-US"/>
              <a:t>Decision-makers, including for appeals; Presidents</a:t>
            </a:r>
          </a:p>
          <a:p>
            <a:r>
              <a:rPr lang="en-US"/>
              <a:t>Sufficiently trained in order to serve in this role</a:t>
            </a:r>
          </a:p>
          <a:p>
            <a:r>
              <a:rPr lang="en-US"/>
              <a:t>Title IX: increased transparency– publishing trainings Title IX Personnel have attended</a:t>
            </a:r>
          </a:p>
          <a:p>
            <a:r>
              <a:rPr lang="en-US"/>
              <a:t>If anyone has concern of retaliation following a decision or process: immediately report</a:t>
            </a:r>
          </a:p>
        </p:txBody>
      </p:sp>
    </p:spTree>
    <p:extLst>
      <p:ext uri="{BB962C8B-B14F-4D97-AF65-F5344CB8AC3E}">
        <p14:creationId xmlns:p14="http://schemas.microsoft.com/office/powerpoint/2010/main" val="2853662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endParaRPr lang="en-US" b="0"/>
          </a:p>
        </p:txBody>
      </p:sp>
      <p:sp>
        <p:nvSpPr>
          <p:cNvPr id="4" name="Content Placeholder 3"/>
          <p:cNvSpPr>
            <a:spLocks noGrp="1"/>
          </p:cNvSpPr>
          <p:nvPr>
            <p:ph idx="1"/>
          </p:nvPr>
        </p:nvSpPr>
        <p:spPr>
          <a:xfrm>
            <a:off x="457200" y="1904999"/>
            <a:ext cx="8229600" cy="4446815"/>
          </a:xfrm>
        </p:spPr>
        <p:txBody>
          <a:bodyPr>
            <a:normAutofit fontScale="70000" lnSpcReduction="20000"/>
          </a:bodyPr>
          <a:lstStyle/>
          <a:p>
            <a:pPr marL="0" indent="0">
              <a:buNone/>
            </a:pPr>
            <a:r>
              <a:rPr lang="en-US" sz="3400">
                <a:solidFill>
                  <a:schemeClr val="bg2"/>
                </a:solidFill>
              </a:rPr>
              <a:t>What is Affirmative Consent?</a:t>
            </a:r>
          </a:p>
          <a:p>
            <a:r>
              <a:rPr lang="en-US" sz="3400"/>
              <a:t>Consent is </a:t>
            </a:r>
            <a:r>
              <a:rPr lang="en-US" sz="3400" b="1"/>
              <a:t>informed</a:t>
            </a:r>
            <a:r>
              <a:rPr lang="en-US" sz="3400"/>
              <a:t>, </a:t>
            </a:r>
            <a:r>
              <a:rPr lang="en-US" sz="3400" b="1"/>
              <a:t>freely given</a:t>
            </a:r>
            <a:r>
              <a:rPr lang="en-US" sz="3400"/>
              <a:t>, and </a:t>
            </a:r>
            <a:r>
              <a:rPr lang="en-US" sz="3400" b="1"/>
              <a:t>mutually understood </a:t>
            </a:r>
            <a:r>
              <a:rPr lang="en-US" sz="3400"/>
              <a:t>willingness to participate in sexual activity that is expressed by </a:t>
            </a:r>
            <a:r>
              <a:rPr lang="en-US" sz="3400" b="1"/>
              <a:t>clear</a:t>
            </a:r>
            <a:r>
              <a:rPr lang="en-US" sz="3400"/>
              <a:t>, </a:t>
            </a:r>
            <a:r>
              <a:rPr lang="en-US" sz="3400" b="1"/>
              <a:t>unambiguous</a:t>
            </a:r>
            <a:r>
              <a:rPr lang="en-US" sz="3400"/>
              <a:t>, and </a:t>
            </a:r>
            <a:r>
              <a:rPr lang="en-US" sz="3400" b="1"/>
              <a:t>affirmative words or actions</a:t>
            </a:r>
            <a:r>
              <a:rPr lang="en-US" sz="3400"/>
              <a:t>. </a:t>
            </a:r>
          </a:p>
          <a:p>
            <a:r>
              <a:rPr lang="en-US" sz="3400"/>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a:t>
            </a:r>
            <a:r>
              <a:rPr lang="en-US" sz="2000" err="1"/>
              <a:t>Rohman</a:t>
            </a:r>
            <a:r>
              <a:rPr lang="en-US" sz="2000"/>
              <a:t>, 2017</a:t>
            </a:r>
          </a:p>
        </p:txBody>
      </p:sp>
    </p:spTree>
    <p:extLst>
      <p:ext uri="{BB962C8B-B14F-4D97-AF65-F5344CB8AC3E}">
        <p14:creationId xmlns:p14="http://schemas.microsoft.com/office/powerpoint/2010/main" val="1910739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 (continued)</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a:t>
            </a:r>
            <a:r>
              <a:rPr lang="en-US" err="1"/>
              <a:t>Rohman</a:t>
            </a:r>
            <a:r>
              <a:rPr lang="en-US"/>
              <a:t>, 2017</a:t>
            </a:r>
          </a:p>
        </p:txBody>
      </p:sp>
    </p:spTree>
    <p:extLst>
      <p:ext uri="{BB962C8B-B14F-4D97-AF65-F5344CB8AC3E}">
        <p14:creationId xmlns:p14="http://schemas.microsoft.com/office/powerpoint/2010/main" val="2484819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a:t>What is the evidence that the complainant was under the influence of alcohol and/or drugs?</a:t>
            </a:r>
          </a:p>
          <a:p>
            <a:pPr marL="514350" indent="-514350">
              <a:buFont typeface="+mj-lt"/>
              <a:buAutoNum type="arabicPeriod"/>
            </a:pPr>
            <a:r>
              <a:rPr lang="en-US"/>
              <a:t>Did the alcohol and/or drugs cause the complainant to be incapacitated?</a:t>
            </a:r>
          </a:p>
          <a:p>
            <a:pPr marL="514350" indent="-514350">
              <a:buFont typeface="+mj-lt"/>
              <a:buAutoNum type="arabicPeriod"/>
            </a:pPr>
            <a:r>
              <a:rPr lang="en-US"/>
              <a:t>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Stalking</a:t>
            </a:r>
          </a:p>
        </p:txBody>
      </p:sp>
      <p:sp>
        <p:nvSpPr>
          <p:cNvPr id="6" name="Content Placeholder 1">
            <a:extLst>
              <a:ext uri="{FF2B5EF4-FFF2-40B4-BE49-F238E27FC236}">
                <a16:creationId xmlns:a16="http://schemas.microsoft.com/office/drawing/2014/main" id="{01088803-E51B-1CAB-3AA7-67B7F1586048}"/>
              </a:ext>
            </a:extLst>
          </p:cNvPr>
          <p:cNvSpPr txBox="1">
            <a:spLocks/>
          </p:cNvSpPr>
          <p:nvPr/>
        </p:nvSpPr>
        <p:spPr>
          <a:xfrm>
            <a:off x="419100" y="1518550"/>
            <a:ext cx="4114800" cy="46806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pPr>
            <a:r>
              <a:rPr lang="en-US" sz="2400">
                <a:solidFill>
                  <a:schemeClr val="tx1"/>
                </a:solidFill>
              </a:rPr>
              <a:t>Conduct directed at a specific person that is unwanted, unwelcome, or unreciprocated and that would cause reasonable people to fear for their safety or the safety of others or to suffer substantial emotional distress</a:t>
            </a:r>
          </a:p>
          <a:p>
            <a:pPr marL="0" indent="0" fontAlgn="auto">
              <a:spcAft>
                <a:spcPts val="0"/>
              </a:spcAft>
              <a:buFont typeface="Arial" panose="020B0604020202020204" pitchFamily="34" charset="0"/>
              <a:buNone/>
            </a:pPr>
            <a:endParaRPr lang="en-US"/>
          </a:p>
        </p:txBody>
      </p:sp>
      <p:sp>
        <p:nvSpPr>
          <p:cNvPr id="7" name="Content Placeholder 1">
            <a:extLst>
              <a:ext uri="{FF2B5EF4-FFF2-40B4-BE49-F238E27FC236}">
                <a16:creationId xmlns:a16="http://schemas.microsoft.com/office/drawing/2014/main" id="{5339BECA-0D91-9886-79BF-0882429E4C31}"/>
              </a:ext>
            </a:extLst>
          </p:cNvPr>
          <p:cNvSpPr txBox="1">
            <a:spLocks/>
          </p:cNvSpPr>
          <p:nvPr/>
        </p:nvSpPr>
        <p:spPr>
          <a:xfrm>
            <a:off x="4495800" y="1518550"/>
            <a:ext cx="4114800" cy="46806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1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165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1543050" indent="-17145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a:t>Some examples: </a:t>
            </a:r>
          </a:p>
          <a:p>
            <a:r>
              <a:rPr lang="en-US" sz="2400"/>
              <a:t>Unwanted Phone Calls</a:t>
            </a:r>
          </a:p>
          <a:p>
            <a:r>
              <a:rPr lang="en-US" sz="2400"/>
              <a:t>Unwanted Voicemails</a:t>
            </a:r>
          </a:p>
          <a:p>
            <a:r>
              <a:rPr lang="en-US" sz="2400"/>
              <a:t>Unwanted Text Messages</a:t>
            </a:r>
          </a:p>
          <a:p>
            <a:r>
              <a:rPr lang="en-US" sz="2400"/>
              <a:t>Spying</a:t>
            </a:r>
          </a:p>
          <a:p>
            <a:r>
              <a:rPr lang="en-US" sz="2400"/>
              <a:t>Sending unwanted gifts</a:t>
            </a:r>
          </a:p>
          <a:p>
            <a:r>
              <a:rPr lang="en-US" sz="2400"/>
              <a:t>Letters </a:t>
            </a:r>
          </a:p>
          <a:p>
            <a:r>
              <a:rPr lang="en-US" sz="2400"/>
              <a:t>E-mails </a:t>
            </a:r>
          </a:p>
          <a:p>
            <a:r>
              <a:rPr lang="en-US" sz="2400"/>
              <a:t>Social media use</a:t>
            </a:r>
          </a:p>
          <a:p>
            <a:r>
              <a:rPr lang="en-US" sz="2400"/>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sz="3000" cap="small">
                <a:solidFill>
                  <a:schemeClr val="bg2"/>
                </a:solidFill>
                <a:effectLst>
                  <a:outerShdw blurRad="38100" dist="38100" dir="2700000" algn="tl">
                    <a:srgbClr val="000000">
                      <a:alpha val="43137"/>
                    </a:srgbClr>
                  </a:outerShdw>
                </a:effectLst>
              </a:rPr>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D0FF27A-444B-AB20-E806-C9B1B28CB270}"/>
              </a:ext>
            </a:extLst>
          </p:cNvPr>
          <p:cNvSpPr>
            <a:spLocks noGrp="1" noChangeArrowheads="1"/>
          </p:cNvSpPr>
          <p:nvPr>
            <p:ph type="title"/>
          </p:nvPr>
        </p:nvSpPr>
        <p:spPr/>
        <p:txBody>
          <a:bodyPr>
            <a:normAutofit/>
          </a:bodyPr>
          <a:lstStyle/>
          <a:p>
            <a:pPr eaLnBrk="1" fontAlgn="auto" hangingPunct="1">
              <a:spcAft>
                <a:spcPts val="0"/>
              </a:spcAft>
              <a:defRPr/>
            </a:pPr>
            <a:r>
              <a:rPr lang="en-US" altLang="en-US" i="1"/>
              <a:t>Analyzing certain qualities and factors</a:t>
            </a:r>
            <a:endParaRPr lang="en-US" altLang="en-US" b="1" i="1"/>
          </a:p>
        </p:txBody>
      </p:sp>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a:xfrm>
            <a:off x="457200" y="1600200"/>
            <a:ext cx="8229600" cy="4613987"/>
          </a:xfrm>
        </p:spPr>
        <p:txBody>
          <a:bodyPr rtlCol="0">
            <a:normAutofit lnSpcReduction="10000"/>
          </a:bodyPr>
          <a:lstStyle/>
          <a:p>
            <a:pPr marL="182880" indent="-182880" eaLnBrk="1" fontAlgn="auto" hangingPunct="1">
              <a:defRPr/>
            </a:pPr>
            <a:r>
              <a:rPr lang="en-US" altLang="en-US" sz="2600"/>
              <a:t>Demeanor: noted reactions to allegations or information shared; behaviors or feelings shared with others</a:t>
            </a:r>
          </a:p>
          <a:p>
            <a:pPr marL="182880" indent="-182880" eaLnBrk="1" fontAlgn="auto" hangingPunct="1">
              <a:defRPr/>
            </a:pPr>
            <a:r>
              <a:rPr lang="en-US" altLang="en-US" sz="2600"/>
              <a:t>Logic and consistency: consistency with what others shared (including possible witnesses); plausible explanations</a:t>
            </a:r>
          </a:p>
          <a:p>
            <a:pPr marL="182880" indent="-182880" eaLnBrk="1" fontAlgn="auto" hangingPunct="1">
              <a:defRPr/>
            </a:pPr>
            <a:r>
              <a:rPr lang="en-US" altLang="en-US" sz="2600"/>
              <a:t>Corroborating evidence: any admission or rationalizing of conduct; specific denial; witnesses with the opportunity to observe, recognize, or understand the situation</a:t>
            </a:r>
          </a:p>
          <a:p>
            <a:pPr marL="182880" indent="-182880" eaLnBrk="1" fontAlgn="auto" hangingPunct="1">
              <a:defRPr/>
            </a:pPr>
            <a:r>
              <a:rPr lang="en-US" altLang="en-US" sz="2600"/>
              <a:t>Circumstantial evidence: statements or behavior in other situations that support or refute alleged conduct</a:t>
            </a:r>
          </a:p>
          <a:p>
            <a:pPr marL="182880" indent="-182880" eaLnBrk="1" fontAlgn="auto" hangingPunct="1">
              <a:defRPr/>
            </a:pPr>
            <a:r>
              <a:rPr lang="en-US" altLang="en-US" sz="2600"/>
              <a:t>Note: trauma-informed approach</a:t>
            </a:r>
          </a:p>
        </p:txBody>
      </p:sp>
    </p:spTree>
    <p:extLst>
      <p:ext uri="{BB962C8B-B14F-4D97-AF65-F5344CB8AC3E}">
        <p14:creationId xmlns:p14="http://schemas.microsoft.com/office/powerpoint/2010/main" val="1038921106"/>
      </p:ext>
    </p:extLst>
  </p:cSld>
  <p:clrMapOvr>
    <a:overrideClrMapping bg1="lt1" tx1="dk1" bg2="lt2" tx2="dk2" accent1="accent1" accent2="accent2" accent3="accent3" accent4="accent4" accent5="accent5" accent6="accent6" hlink="hlink" folHlink="folHlink"/>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defRPr/>
            </a:pPr>
            <a:r>
              <a:rPr lang="en-US" altLang="en-US" i="1" dirty="0"/>
              <a:t>Analyzing: Protected Classes</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a:solidFill>
                  <a:schemeClr val="bg2"/>
                </a:solidFill>
                <a:effectLst>
                  <a:outerShdw blurRad="38100" dist="38100" dir="2700000" algn="tl">
                    <a:srgbClr val="000000">
                      <a:alpha val="43137"/>
                    </a:srgbClr>
                  </a:outerShdw>
                </a:effectLst>
              </a:rPr>
              <a:t>Second – What is the basis for the allegation(s)?</a:t>
            </a:r>
            <a:br>
              <a:rPr lang="en-US" altLang="en-US" sz="3500" cap="small">
                <a:solidFill>
                  <a:schemeClr val="bg2"/>
                </a:solidFill>
                <a:effectLst>
                  <a:outerShdw blurRad="38100" dist="38100" dir="2700000" algn="tl">
                    <a:srgbClr val="000000">
                      <a:alpha val="43137"/>
                    </a:srgbClr>
                  </a:outerShdw>
                </a:effectLst>
              </a:rPr>
            </a:br>
            <a:endParaRPr lang="en-US" altLang="en-US" sz="2800" cap="small">
              <a:solidFill>
                <a:schemeClr val="bg2"/>
              </a:solidFill>
              <a:effectLst>
                <a:outerShdw blurRad="38100" dist="38100" dir="2700000" algn="tl">
                  <a:srgbClr val="000000">
                    <a:alpha val="43137"/>
                  </a:srgbClr>
                </a:outerShdw>
              </a:effectLst>
            </a:endParaRPr>
          </a:p>
          <a:p>
            <a:pPr marL="182880" lvl="0" indent="-182880">
              <a:buNone/>
              <a:defRPr/>
            </a:pPr>
            <a:r>
              <a:rPr lang="en-US" altLang="en-US">
                <a:solidFill>
                  <a:srgbClr val="139445"/>
                </a:solidFill>
              </a:rPr>
              <a:t>• </a:t>
            </a:r>
            <a:r>
              <a:rPr lang="en-US" altLang="en-US">
                <a:solidFill>
                  <a:srgbClr val="04305C"/>
                </a:solidFill>
              </a:rPr>
              <a:t>Race		 		</a:t>
            </a:r>
            <a:r>
              <a:rPr lang="en-US" altLang="en-US" sz="2800">
                <a:solidFill>
                  <a:srgbClr val="139445"/>
                </a:solidFill>
              </a:rPr>
              <a:t>•</a:t>
            </a:r>
            <a:r>
              <a:rPr lang="en-US" altLang="en-US" sz="2800">
                <a:solidFill>
                  <a:srgbClr val="04305C"/>
                </a:solidFill>
              </a:rPr>
              <a:t>  Color</a:t>
            </a:r>
          </a:p>
          <a:p>
            <a:pPr marL="182880" lvl="0" indent="-182880">
              <a:buNone/>
              <a:defRPr/>
            </a:pPr>
            <a:r>
              <a:rPr lang="en-US" altLang="en-US" sz="2800">
                <a:solidFill>
                  <a:srgbClr val="139445"/>
                </a:solidFill>
              </a:rPr>
              <a:t>•</a:t>
            </a:r>
            <a:r>
              <a:rPr lang="en-US" altLang="en-US" sz="2800">
                <a:solidFill>
                  <a:srgbClr val="04305C"/>
                </a:solidFill>
              </a:rPr>
              <a:t>	 Creed 			</a:t>
            </a:r>
            <a:r>
              <a:rPr lang="en-US" altLang="en-US" sz="2800">
                <a:solidFill>
                  <a:srgbClr val="139445"/>
                </a:solidFill>
              </a:rPr>
              <a:t>•</a:t>
            </a:r>
            <a:r>
              <a:rPr lang="en-US" altLang="en-US" sz="2800">
                <a:solidFill>
                  <a:srgbClr val="04305C"/>
                </a:solidFill>
              </a:rPr>
              <a:t>  Religion</a:t>
            </a:r>
          </a:p>
          <a:p>
            <a:pPr marL="182880" lvl="0" indent="-182880">
              <a:buNone/>
              <a:defRPr/>
            </a:pPr>
            <a:r>
              <a:rPr lang="en-US" altLang="en-US" sz="2800">
                <a:solidFill>
                  <a:srgbClr val="139445"/>
                </a:solidFill>
              </a:rPr>
              <a:t>• </a:t>
            </a:r>
            <a:r>
              <a:rPr lang="en-US" altLang="en-US" sz="2800">
                <a:solidFill>
                  <a:srgbClr val="04305C"/>
                </a:solidFill>
              </a:rPr>
              <a:t>Age			 	</a:t>
            </a:r>
            <a:r>
              <a:rPr lang="en-US" altLang="en-US" sz="2800">
                <a:solidFill>
                  <a:srgbClr val="139445"/>
                </a:solidFill>
              </a:rPr>
              <a:t>•</a:t>
            </a:r>
            <a:r>
              <a:rPr lang="en-US" altLang="en-US" sz="2800">
                <a:solidFill>
                  <a:srgbClr val="04305C"/>
                </a:solidFill>
              </a:rPr>
              <a:t>  National Origin</a:t>
            </a:r>
          </a:p>
          <a:p>
            <a:pPr marL="182880" lvl="0" indent="-182880">
              <a:buNone/>
              <a:defRPr/>
            </a:pPr>
            <a:r>
              <a:rPr lang="en-US" altLang="en-US" sz="2800">
                <a:solidFill>
                  <a:srgbClr val="139445"/>
                </a:solidFill>
              </a:rPr>
              <a:t>•</a:t>
            </a:r>
            <a:r>
              <a:rPr lang="en-US" altLang="en-US" sz="2800">
                <a:solidFill>
                  <a:srgbClr val="04305C"/>
                </a:solidFill>
              </a:rPr>
              <a:t>	 Disability	 		</a:t>
            </a:r>
            <a:r>
              <a:rPr lang="en-US" altLang="en-US" sz="2800">
                <a:solidFill>
                  <a:srgbClr val="139445"/>
                </a:solidFill>
              </a:rPr>
              <a:t>•</a:t>
            </a:r>
            <a:r>
              <a:rPr lang="en-US" altLang="en-US" sz="2800">
                <a:solidFill>
                  <a:srgbClr val="04305C"/>
                </a:solidFill>
              </a:rPr>
              <a:t> Marital Status</a:t>
            </a:r>
          </a:p>
          <a:p>
            <a:pPr marL="182880" lvl="0" indent="-182880">
              <a:buNone/>
              <a:defRPr/>
            </a:pPr>
            <a:r>
              <a:rPr lang="en-US" altLang="en-US" sz="2800">
                <a:solidFill>
                  <a:srgbClr val="139445"/>
                </a:solidFill>
              </a:rPr>
              <a:t>• </a:t>
            </a:r>
            <a:r>
              <a:rPr lang="en-US" altLang="en-US" sz="2800">
                <a:solidFill>
                  <a:srgbClr val="04305C"/>
                </a:solidFill>
              </a:rPr>
              <a:t>Sexual Orientation		</a:t>
            </a:r>
            <a:r>
              <a:rPr lang="en-US" altLang="en-US" sz="2800">
                <a:solidFill>
                  <a:srgbClr val="139445"/>
                </a:solidFill>
              </a:rPr>
              <a:t>•</a:t>
            </a:r>
            <a:r>
              <a:rPr lang="en-US" altLang="en-US" sz="2800">
                <a:solidFill>
                  <a:srgbClr val="04305C"/>
                </a:solidFill>
              </a:rPr>
              <a:t> Gender Identity</a:t>
            </a:r>
          </a:p>
          <a:p>
            <a:pPr marL="0" lvl="0" indent="0">
              <a:buNone/>
              <a:defRPr/>
            </a:pPr>
            <a:r>
              <a:rPr lang="en-US" altLang="en-US" sz="2800">
                <a:solidFill>
                  <a:srgbClr val="139445"/>
                </a:solidFill>
              </a:rPr>
              <a:t>• </a:t>
            </a:r>
            <a:r>
              <a:rPr lang="en-US" altLang="en-US" sz="2800">
                <a:solidFill>
                  <a:srgbClr val="04305C"/>
                </a:solidFill>
              </a:rPr>
              <a:t>Gender Expression 		</a:t>
            </a:r>
            <a:r>
              <a:rPr lang="en-US" altLang="en-US" sz="2800">
                <a:solidFill>
                  <a:srgbClr val="139445"/>
                </a:solidFill>
              </a:rPr>
              <a:t>•</a:t>
            </a:r>
            <a:r>
              <a:rPr lang="en-US" altLang="en-US" sz="2800">
                <a:solidFill>
                  <a:srgbClr val="04305C"/>
                </a:solidFill>
              </a:rPr>
              <a:t> Veteran Status</a:t>
            </a:r>
          </a:p>
          <a:p>
            <a:pPr marL="0" lvl="0" indent="0">
              <a:buNone/>
              <a:defRPr/>
            </a:pPr>
            <a:r>
              <a:rPr lang="en-US" altLang="en-US" sz="2800">
                <a:solidFill>
                  <a:srgbClr val="139445"/>
                </a:solidFill>
              </a:rPr>
              <a:t>• </a:t>
            </a:r>
            <a:r>
              <a:rPr lang="en-US" altLang="en-US" sz="2800">
                <a:solidFill>
                  <a:srgbClr val="04305C"/>
                </a:solidFill>
              </a:rPr>
              <a:t>Familial Status 		</a:t>
            </a:r>
            <a:r>
              <a:rPr lang="en-US" altLang="en-US" sz="2800">
                <a:solidFill>
                  <a:srgbClr val="139445"/>
                </a:solidFill>
              </a:rPr>
              <a:t>• </a:t>
            </a:r>
            <a:r>
              <a:rPr lang="en-US" altLang="en-US" sz="2800">
                <a:solidFill>
                  <a:srgbClr val="04305C"/>
                </a:solidFill>
              </a:rPr>
              <a:t>Genetic Information (employees)</a:t>
            </a:r>
          </a:p>
          <a:p>
            <a:pPr marL="182880" lvl="0" indent="-182880">
              <a:buNone/>
              <a:defRPr/>
            </a:pPr>
            <a:r>
              <a:rPr lang="en-US" altLang="en-US" sz="2800">
                <a:solidFill>
                  <a:srgbClr val="139445"/>
                </a:solidFill>
              </a:rPr>
              <a:t>•</a:t>
            </a:r>
            <a:r>
              <a:rPr lang="en-US" altLang="en-US" sz="2800">
                <a:solidFill>
                  <a:srgbClr val="04305C"/>
                </a:solidFill>
              </a:rPr>
              <a:t> Sex </a:t>
            </a:r>
            <a:r>
              <a:rPr lang="en-US" sz="2800">
                <a:solidFill>
                  <a:srgbClr val="04305C"/>
                </a:solidFill>
              </a:rPr>
              <a:t>(including pregnancy, child birth, and related medical conditions)</a:t>
            </a:r>
            <a:endParaRPr lang="en-US" altLang="en-US" sz="2800">
              <a:solidFill>
                <a:srgbClr val="139445"/>
              </a:solidFill>
            </a:endParaRPr>
          </a:p>
          <a:p>
            <a:pPr marL="182880" lvl="0" indent="-182880">
              <a:buNone/>
              <a:defRPr/>
            </a:pPr>
            <a:r>
              <a:rPr lang="en-US" altLang="en-US" sz="2800">
                <a:solidFill>
                  <a:srgbClr val="139445"/>
                </a:solidFill>
              </a:rPr>
              <a:t>• </a:t>
            </a:r>
            <a:r>
              <a:rPr lang="en-US" altLang="en-US" sz="2800">
                <a:solidFill>
                  <a:srgbClr val="04305C"/>
                </a:solidFill>
              </a:rPr>
              <a:t>Status with regard to Public Assistance</a:t>
            </a:r>
          </a:p>
          <a:p>
            <a:pPr marL="182880" lvl="0" indent="-182880">
              <a:buNone/>
              <a:defRPr/>
            </a:pPr>
            <a:r>
              <a:rPr lang="en-US" altLang="en-US" sz="2800">
                <a:solidFill>
                  <a:srgbClr val="139445"/>
                </a:solidFill>
              </a:rPr>
              <a:t>• </a:t>
            </a:r>
            <a:r>
              <a:rPr lang="en-US" altLang="en-US" sz="280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5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1B.1 Decision</a:t>
            </a:r>
          </a:p>
        </p:txBody>
      </p:sp>
      <p:sp>
        <p:nvSpPr>
          <p:cNvPr id="10" name="Text Placeholder 9"/>
          <p:cNvSpPr>
            <a:spLocks noGrp="1"/>
          </p:cNvSpPr>
          <p:nvPr>
            <p:ph type="body" sz="quarter" idx="11"/>
          </p:nvPr>
        </p:nvSpPr>
        <p:spPr/>
        <p:txBody>
          <a:bodyPr/>
          <a:lstStyle/>
          <a:p>
            <a:r>
              <a:rPr lang="en-US" dirty="0"/>
              <a:t>Labor Relations</a:t>
            </a:r>
          </a:p>
        </p:txBody>
      </p:sp>
      <p:sp>
        <p:nvSpPr>
          <p:cNvPr id="8" name="Text Placeholder 7"/>
          <p:cNvSpPr>
            <a:spLocks noGrp="1"/>
          </p:cNvSpPr>
          <p:nvPr>
            <p:ph type="body" sz="quarter" idx="13"/>
          </p:nvPr>
        </p:nvSpPr>
        <p:spPr/>
        <p:txBody>
          <a:bodyPr/>
          <a:lstStyle/>
          <a:p>
            <a:r>
              <a:rPr lang="en-US" dirty="0"/>
              <a:t>Jim Jorstad</a:t>
            </a:r>
          </a:p>
        </p:txBody>
      </p:sp>
      <p:sp>
        <p:nvSpPr>
          <p:cNvPr id="3" name="Text Placeholder 2"/>
          <p:cNvSpPr>
            <a:spLocks noGrp="1"/>
          </p:cNvSpPr>
          <p:nvPr>
            <p:ph type="body" sz="quarter" idx="14"/>
          </p:nvPr>
        </p:nvSpPr>
        <p:spPr/>
        <p:txBody>
          <a:bodyPr/>
          <a:lstStyle/>
          <a:p>
            <a:r>
              <a:rPr lang="en-US" dirty="0"/>
              <a:t>MINNESOTA STATE</a:t>
            </a:r>
          </a:p>
        </p:txBody>
      </p:sp>
    </p:spTree>
    <p:extLst>
      <p:ext uri="{BB962C8B-B14F-4D97-AF65-F5344CB8AC3E}">
        <p14:creationId xmlns:p14="http://schemas.microsoft.com/office/powerpoint/2010/main" val="12209219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 (in some cases)</a:t>
            </a:r>
          </a:p>
          <a:p>
            <a:pPr marL="463550" lvl="1" indent="-457200"/>
            <a:r>
              <a:rPr lang="en-US" dirty="0"/>
              <a:t>Implements appropriate action (in some cases)</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Who Makes the Disciplinary Decision?</a:t>
            </a:r>
          </a:p>
        </p:txBody>
      </p:sp>
      <p:sp>
        <p:nvSpPr>
          <p:cNvPr id="2" name="Content Placeholder 1"/>
          <p:cNvSpPr>
            <a:spLocks noGrp="1"/>
          </p:cNvSpPr>
          <p:nvPr>
            <p:ph idx="1"/>
          </p:nvPr>
        </p:nvSpPr>
        <p:spPr>
          <a:xfrm>
            <a:off x="628650" y="1905000"/>
            <a:ext cx="7886700" cy="4351338"/>
          </a:xfrm>
        </p:spPr>
        <p:txBody>
          <a:bodyPr/>
          <a:lstStyle/>
          <a:p>
            <a:pPr indent="-679450"/>
            <a:r>
              <a:rPr lang="en-US" dirty="0"/>
              <a:t>Someone who:</a:t>
            </a:r>
          </a:p>
          <a:p>
            <a:pPr indent="-679450"/>
            <a:endParaRPr lang="en-US" dirty="0"/>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continued</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Consideration</a:t>
            </a:r>
          </a:p>
        </p:txBody>
      </p:sp>
      <p:sp>
        <p:nvSpPr>
          <p:cNvPr id="2" name="Content Placeholder 1"/>
          <p:cNvSpPr>
            <a:spLocks noGrp="1"/>
          </p:cNvSpPr>
          <p:nvPr>
            <p:ph idx="1"/>
          </p:nvPr>
        </p:nvSpPr>
        <p:spPr>
          <a:xfrm>
            <a:off x="628650" y="1905000"/>
            <a:ext cx="7886700" cy="4351338"/>
          </a:xfrm>
        </p:spPr>
        <p:txBody>
          <a:bodyPr>
            <a:normAutofit fontScale="85000"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Questions</a:t>
            </a:r>
          </a:p>
        </p:txBody>
      </p:sp>
      <p:sp>
        <p:nvSpPr>
          <p:cNvPr id="2" name="Content Placeholder 1"/>
          <p:cNvSpPr>
            <a:spLocks noGrp="1"/>
          </p:cNvSpPr>
          <p:nvPr>
            <p:ph idx="1"/>
          </p:nvPr>
        </p:nvSpPr>
        <p:spPr>
          <a:xfrm>
            <a:off x="628650" y="1905000"/>
            <a:ext cx="7886700" cy="4351338"/>
          </a:xfrm>
        </p:spPr>
        <p:txBody>
          <a:bodyPr>
            <a:normAutofit/>
          </a:bodyPr>
          <a:lstStyle/>
          <a:p>
            <a:pPr>
              <a:lnSpc>
                <a:spcPct val="80000"/>
              </a:lnSpc>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Analyzing: Questions, continued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Analyzing: Allegations</a:t>
            </a:r>
          </a:p>
        </p:txBody>
      </p:sp>
      <p:sp>
        <p:nvSpPr>
          <p:cNvPr id="3" name="Content Placeholder 2"/>
          <p:cNvSpPr>
            <a:spLocks noGrp="1"/>
          </p:cNvSpPr>
          <p:nvPr>
            <p:ph idx="1"/>
          </p:nvPr>
        </p:nvSpPr>
        <p:spPr/>
        <p:txBody>
          <a:bodyPr/>
          <a:lstStyle/>
          <a:p>
            <a:r>
              <a:rPr lang="en-US" u="sng">
                <a:solidFill>
                  <a:schemeClr val="bg2"/>
                </a:solidFill>
              </a:rPr>
              <a:t>NOTE:</a:t>
            </a:r>
            <a:r>
              <a:rPr lang="en-US"/>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Meeting Complainant, Respondent or Others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Data Practices Act Notice (</a:t>
            </a:r>
            <a:r>
              <a:rPr lang="en-US" sz="2400" dirty="0" err="1">
                <a:solidFill>
                  <a:srgbClr val="002060"/>
                </a:solidFill>
              </a:rPr>
              <a:t>Tennessen</a:t>
            </a:r>
            <a:r>
              <a:rPr lang="en-US" sz="2400" dirty="0">
                <a:solidFill>
                  <a:srgbClr val="002060"/>
                </a:solidFill>
              </a:rPr>
              <a:t> Notice)</a:t>
            </a:r>
          </a:p>
          <a:p>
            <a:endParaRPr lang="en-US" sz="2400" dirty="0">
              <a:solidFill>
                <a:srgbClr val="002060"/>
              </a:solidFill>
            </a:endParaRPr>
          </a:p>
          <a:p>
            <a:r>
              <a:rPr lang="en-US" sz="2400" dirty="0">
                <a:solidFill>
                  <a:srgbClr val="002060"/>
                </a:solidFill>
              </a:rPr>
              <a:t>Non-Bargaining Unit Employee Representation Rights</a:t>
            </a:r>
          </a:p>
          <a:p>
            <a:endParaRPr lang="en-US" sz="2400" dirty="0">
              <a:solidFill>
                <a:srgbClr val="002060"/>
              </a:solidFill>
            </a:endParaRPr>
          </a:p>
          <a:p>
            <a:r>
              <a:rPr lang="en-US" sz="2400" dirty="0">
                <a:solidFill>
                  <a:srgbClr val="002060"/>
                </a:solidFill>
              </a:rPr>
              <a:t>Bargaining Unit Employee Representation Rights (Weingarten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a violation of Policy 1B.3 occur?</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Deciding: Standard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Deciding,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Gather all information and highlight the important points</a:t>
            </a:r>
          </a:p>
          <a:p>
            <a:endParaRPr lang="en-US" sz="2400" dirty="0">
              <a:solidFill>
                <a:srgbClr val="002060"/>
              </a:solidFill>
            </a:endParaRP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and 1B.3 violations</a:t>
            </a:r>
          </a:p>
          <a:p>
            <a:pPr marL="342900" indent="-342900">
              <a:buFont typeface="Arial" panose="020B0604020202020204" pitchFamily="34" charset="0"/>
              <a:buChar char="•"/>
            </a:pPr>
            <a:r>
              <a:rPr lang="en-US" sz="2400" dirty="0">
                <a:solidFill>
                  <a:srgbClr val="002060"/>
                </a:solidFill>
              </a:rPr>
              <a:t>Refer non-1B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Determining: Actions and Factors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buFont typeface="Wingdings" panose="05000000000000000000" pitchFamily="2" charset="2"/>
              <a:buChar char="§"/>
            </a:pPr>
            <a:r>
              <a:rPr lang="en-US" sz="2000" dirty="0">
                <a:solidFill>
                  <a:srgbClr val="002060"/>
                </a:solidFill>
              </a:rPr>
              <a:t>Ensure harassment/discrimination will stop and not recur</a:t>
            </a:r>
          </a:p>
          <a:p>
            <a:pPr marL="682625" lvl="1" indent="-342900">
              <a:buFont typeface="Wingdings" panose="05000000000000000000" pitchFamily="2" charset="2"/>
              <a:buChar char="§"/>
            </a:pPr>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buFont typeface="Wingdings" panose="05000000000000000000" pitchFamily="2" charset="2"/>
              <a:buChar char="§"/>
            </a:pPr>
            <a:r>
              <a:rPr lang="en-US" sz="2000" dirty="0">
                <a:solidFill>
                  <a:srgbClr val="002060"/>
                </a:solidFill>
              </a:rPr>
              <a:t>Severity of conduct</a:t>
            </a:r>
          </a:p>
          <a:p>
            <a:pPr marL="682625" lvl="1" indent="-342900">
              <a:buFont typeface="Wingdings" panose="05000000000000000000" pitchFamily="2" charset="2"/>
              <a:buChar char="§"/>
            </a:pPr>
            <a:r>
              <a:rPr lang="en-US" sz="2000" dirty="0">
                <a:solidFill>
                  <a:srgbClr val="002060"/>
                </a:solidFill>
              </a:rPr>
              <a:t>Degree of harm to complainant and others</a:t>
            </a:r>
          </a:p>
          <a:p>
            <a:pPr marL="682625" lvl="1" indent="-342900">
              <a:buFont typeface="Wingdings" panose="05000000000000000000" pitchFamily="2" charset="2"/>
              <a:buChar char="§"/>
            </a:pPr>
            <a:r>
              <a:rPr lang="en-US" sz="2000" dirty="0">
                <a:solidFill>
                  <a:srgbClr val="002060"/>
                </a:solidFill>
              </a:rPr>
              <a:t>Has the conduct potentially created a class of complainants?</a:t>
            </a:r>
          </a:p>
          <a:p>
            <a:pPr marL="682625" lvl="1" indent="-342900">
              <a:buFont typeface="Wingdings" panose="05000000000000000000" pitchFamily="2" charset="2"/>
              <a:buChar char="§"/>
            </a:pPr>
            <a:r>
              <a:rPr lang="en-US" sz="2000" dirty="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Considerations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Determining: Examining Report Details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Just Cause</a:t>
            </a:r>
          </a:p>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situated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Determining: Considerations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Penalty Assessment </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Risk Assessment Prior to Taking Disciplinary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dirty="0"/>
              <a:t>What is discrimination?</a:t>
            </a:r>
          </a:p>
        </p:txBody>
      </p:sp>
      <p:sp>
        <p:nvSpPr>
          <p:cNvPr id="11267" name="Rectangle 3"/>
          <p:cNvSpPr>
            <a:spLocks noGrp="1" noChangeArrowheads="1"/>
          </p:cNvSpPr>
          <p:nvPr>
            <p:ph idx="1"/>
          </p:nvPr>
        </p:nvSpPr>
        <p:spPr>
          <a:xfrm>
            <a:off x="457200" y="1600200"/>
            <a:ext cx="8229600" cy="4637314"/>
          </a:xfrm>
        </p:spPr>
        <p:txBody>
          <a:bodyPr>
            <a:normAutofit lnSpcReduction="10000"/>
          </a:bodyPr>
          <a:lstStyle/>
          <a:p>
            <a:pPr marL="0" indent="0" eaLnBrk="1" hangingPunct="1">
              <a:buNone/>
            </a:pPr>
            <a:r>
              <a:rPr lang="en-US" altLang="en-US" sz="2800">
                <a:solidFill>
                  <a:schemeClr val="bg2"/>
                </a:solidFill>
              </a:rPr>
              <a:t>Familiarize yourself with the elements of discrimination before you read the facts/analysis.</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pPr lvl="1"/>
            <a:r>
              <a:rPr lang="en-US" altLang="en-US" sz="2400" b="1" u="sng"/>
              <a:t>Interfered</a:t>
            </a:r>
            <a:r>
              <a:rPr lang="en-US" altLang="en-US" sz="2400"/>
              <a:t> with or limited the ability of that person to participate in, or benefit from, the services, activities or privileges provided by Minnesota State </a:t>
            </a:r>
            <a:r>
              <a:rPr lang="en-US" altLang="en-US" sz="2400" b="1" u="sng"/>
              <a:t>or</a:t>
            </a:r>
          </a:p>
          <a:p>
            <a:pPr lvl="1"/>
            <a:r>
              <a:rPr lang="en-US" altLang="en-US" sz="2400"/>
              <a:t>Otherwise </a:t>
            </a:r>
            <a:r>
              <a:rPr lang="en-US" altLang="en-US" sz="2400" b="1" u="sng"/>
              <a:t>adversely affected</a:t>
            </a:r>
            <a:r>
              <a:rPr lang="en-US" altLang="en-US" sz="24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Determine Appropriate Action </a:t>
            </a:r>
            <a:r>
              <a:rPr lang="en-US" dirty="0">
                <a:solidFill>
                  <a:srgbClr val="00A353"/>
                </a:solidFill>
              </a:rPr>
              <a:t>Employee</a:t>
            </a:r>
          </a:p>
        </p:txBody>
      </p:sp>
      <p:sp>
        <p:nvSpPr>
          <p:cNvPr id="2" name="Content Placeholder 1"/>
          <p:cNvSpPr>
            <a:spLocks noGrp="1"/>
          </p:cNvSpPr>
          <p:nvPr>
            <p:ph idx="1"/>
          </p:nvPr>
        </p:nvSpPr>
        <p:spPr>
          <a:xfrm>
            <a:off x="628650" y="1905000"/>
            <a:ext cx="7886700" cy="4351338"/>
          </a:xfrm>
        </p:spPr>
        <p:txBody>
          <a:bodyPr>
            <a:normAutofit fontScale="92500" lnSpcReduction="20000"/>
          </a:bodyPr>
          <a:lstStyle/>
          <a:p>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342900" indent="-342900">
              <a:buFont typeface="Arial" panose="020B0604020202020204" pitchFamily="34" charset="0"/>
              <a:buChar char="•"/>
            </a:pPr>
            <a:endParaRPr lang="en-US" sz="2400" dirty="0">
              <a:solidFill>
                <a:srgbClr val="002060"/>
              </a:solidFill>
            </a:endParaRPr>
          </a:p>
          <a:p>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Determine Appropriate Action </a:t>
            </a:r>
            <a:r>
              <a:rPr lang="en-US" dirty="0">
                <a:solidFill>
                  <a:srgbClr val="00A353"/>
                </a:solidFill>
              </a:rPr>
              <a:t>Student Conduct Sanctions</a:t>
            </a:r>
          </a:p>
        </p:txBody>
      </p:sp>
      <p:sp>
        <p:nvSpPr>
          <p:cNvPr id="2" name="Content Placeholder 1"/>
          <p:cNvSpPr>
            <a:spLocks noGrp="1"/>
          </p:cNvSpPr>
          <p:nvPr>
            <p:ph idx="1"/>
          </p:nvPr>
        </p:nvSpPr>
        <p:spPr>
          <a:xfrm>
            <a:off x="628650" y="1905000"/>
            <a:ext cx="7886700" cy="4351338"/>
          </a:xfrm>
        </p:spPr>
        <p:txBody>
          <a:bodyPr>
            <a:normAutofit lnSpcReduction="10000"/>
          </a:bodyPr>
          <a:lstStyle/>
          <a:p>
            <a:r>
              <a:rPr lang="en-US" sz="2400" dirty="0">
                <a:solidFill>
                  <a:srgbClr val="002060"/>
                </a:solidFill>
              </a:rPr>
              <a:t>All possible conduct code sanctions available (Dean of Students can be a resource).  For example:</a:t>
            </a:r>
          </a:p>
          <a:p>
            <a:pPr marL="342900" lvl="1" indent="-342900">
              <a:buFont typeface="Wingdings" panose="05000000000000000000" pitchFamily="2" charset="2"/>
              <a:buChar char="§"/>
            </a:pPr>
            <a:r>
              <a:rPr lang="en-US" sz="2000" dirty="0">
                <a:solidFill>
                  <a:srgbClr val="002060"/>
                </a:solidFill>
              </a:rPr>
              <a:t>Warning</a:t>
            </a:r>
          </a:p>
          <a:p>
            <a:pPr marL="342900" lvl="1" indent="-342900">
              <a:buFont typeface="Wingdings" panose="05000000000000000000" pitchFamily="2" charset="2"/>
              <a:buChar char="§"/>
            </a:pPr>
            <a:r>
              <a:rPr lang="en-US" sz="2000" dirty="0">
                <a:solidFill>
                  <a:srgbClr val="002060"/>
                </a:solidFill>
              </a:rPr>
              <a:t>Probation</a:t>
            </a:r>
          </a:p>
          <a:p>
            <a:pPr marL="342900" lvl="1" indent="-342900">
              <a:buFont typeface="Wingdings" panose="05000000000000000000" pitchFamily="2" charset="2"/>
              <a:buChar char="§"/>
            </a:pPr>
            <a:r>
              <a:rPr lang="en-US" sz="2000" dirty="0">
                <a:solidFill>
                  <a:srgbClr val="002060"/>
                </a:solidFill>
              </a:rPr>
              <a:t>Loss of privileges (e.g., removal from residence life; restriction from campus for other than class, etc.)</a:t>
            </a:r>
          </a:p>
          <a:p>
            <a:pPr marL="342900" lvl="1" indent="-342900">
              <a:buFont typeface="Wingdings" panose="05000000000000000000" pitchFamily="2" charset="2"/>
              <a:buChar char="§"/>
            </a:pPr>
            <a:r>
              <a:rPr lang="en-US" sz="2000" dirty="0">
                <a:solidFill>
                  <a:srgbClr val="002060"/>
                </a:solidFill>
              </a:rPr>
              <a:t>Required training</a:t>
            </a:r>
          </a:p>
          <a:p>
            <a:pPr marL="342900" lvl="1" indent="-342900">
              <a:buFont typeface="Wingdings" panose="05000000000000000000" pitchFamily="2" charset="2"/>
              <a:buChar char="§"/>
            </a:pPr>
            <a:r>
              <a:rPr lang="en-US" sz="2000" dirty="0">
                <a:solidFill>
                  <a:srgbClr val="002060"/>
                </a:solidFill>
              </a:rPr>
              <a:t>No contact</a:t>
            </a:r>
          </a:p>
          <a:p>
            <a:pPr marL="342900" lvl="1" indent="-342900">
              <a:buFont typeface="Wingdings" panose="05000000000000000000" pitchFamily="2" charset="2"/>
              <a:buChar char="§"/>
            </a:pPr>
            <a:r>
              <a:rPr lang="en-US" sz="2000" dirty="0">
                <a:solidFill>
                  <a:srgbClr val="002060"/>
                </a:solidFill>
              </a:rPr>
              <a:t>Suspension</a:t>
            </a:r>
          </a:p>
          <a:p>
            <a:pPr marL="342900" lvl="1" indent="-342900">
              <a:buFont typeface="Wingdings" panose="05000000000000000000" pitchFamily="2" charset="2"/>
              <a:buChar char="§"/>
            </a:pPr>
            <a:r>
              <a:rPr lang="en-US" sz="2000" dirty="0">
                <a:solidFill>
                  <a:srgbClr val="002060"/>
                </a:solidFill>
              </a:rPr>
              <a:t>Expulsion</a:t>
            </a:r>
          </a:p>
          <a:p>
            <a:r>
              <a:rPr lang="en-US" sz="2400" dirty="0">
                <a:solidFill>
                  <a:srgbClr val="002060"/>
                </a:solidFill>
              </a:rPr>
              <a:t>More than one sanction available in any scenario (e.g., probation and required training)</a:t>
            </a:r>
          </a:p>
        </p:txBody>
      </p:sp>
    </p:spTree>
    <p:extLst>
      <p:ext uri="{BB962C8B-B14F-4D97-AF65-F5344CB8AC3E}">
        <p14:creationId xmlns:p14="http://schemas.microsoft.com/office/powerpoint/2010/main" val="24816460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a:t>
            </a:r>
          </a:p>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 – cont’d</a:t>
            </a:r>
          </a:p>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Implement: Action Steps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Implement: Considerations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Follow up to Discipline (by supervisor or designated officer)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Available Appeal Processes</a:t>
            </a:r>
          </a:p>
        </p:txBody>
      </p:sp>
      <p:sp>
        <p:nvSpPr>
          <p:cNvPr id="2" name="Content Placeholder 1"/>
          <p:cNvSpPr>
            <a:spLocks noGrp="1"/>
          </p:cNvSpPr>
          <p:nvPr>
            <p:ph idx="1"/>
          </p:nvPr>
        </p:nvSpPr>
        <p:spPr>
          <a:xfrm>
            <a:off x="628650" y="1905000"/>
            <a:ext cx="7886700" cy="4351338"/>
          </a:xfrm>
        </p:spPr>
        <p:txBody>
          <a:bodyPr>
            <a:normAutofit/>
          </a:bodyPr>
          <a:lstStyle/>
          <a:p>
            <a:pPr algn="ctr"/>
            <a:r>
              <a:rPr lang="en-US" sz="2400" dirty="0">
                <a:solidFill>
                  <a:srgbClr val="002060"/>
                </a:solidFill>
              </a:rPr>
              <a:t>Procedure 1B.1.1 Part 7 Subpart C</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Collective Bargaining Agreement</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Decision-Making in Student Respondent Cases</a:t>
            </a:r>
          </a:p>
        </p:txBody>
      </p:sp>
      <p:sp>
        <p:nvSpPr>
          <p:cNvPr id="2" name="Text Placeholder 1"/>
          <p:cNvSpPr>
            <a:spLocks noGrp="1"/>
          </p:cNvSpPr>
          <p:nvPr>
            <p:ph type="body" sz="quarter" idx="10"/>
          </p:nvPr>
        </p:nvSpPr>
        <p:spPr/>
        <p:txBody>
          <a:bodyPr vert="horz" lIns="91440" tIns="45720" rIns="91440" bIns="45720" rtlCol="0" anchor="t">
            <a:normAutofit/>
          </a:bodyPr>
          <a:lstStyle/>
          <a:p>
            <a:r>
              <a:rPr lang="en-US" dirty="0"/>
              <a:t>August 6, 2024</a:t>
            </a:r>
          </a:p>
        </p:txBody>
      </p:sp>
      <p:sp>
        <p:nvSpPr>
          <p:cNvPr id="3" name="Text Placeholder 2"/>
          <p:cNvSpPr>
            <a:spLocks noGrp="1"/>
          </p:cNvSpPr>
          <p:nvPr>
            <p:ph type="body" sz="quarter" idx="11"/>
          </p:nvPr>
        </p:nvSpPr>
        <p:spPr/>
        <p:txBody>
          <a:bodyPr/>
          <a:lstStyle/>
          <a:p>
            <a:r>
              <a:rPr lang="en-US"/>
              <a:t>Office Of General Counsel</a:t>
            </a:r>
          </a:p>
        </p:txBody>
      </p:sp>
      <p:sp>
        <p:nvSpPr>
          <p:cNvPr id="5" name="Text Placeholder 4"/>
          <p:cNvSpPr>
            <a:spLocks noGrp="1"/>
          </p:cNvSpPr>
          <p:nvPr>
            <p:ph type="body" sz="quarter" idx="13"/>
          </p:nvPr>
        </p:nvSpPr>
        <p:spPr/>
        <p:txBody>
          <a:bodyPr vert="horz" lIns="91440" tIns="45720" rIns="91440" bIns="45720" rtlCol="0" anchor="t">
            <a:normAutofit fontScale="70000" lnSpcReduction="20000"/>
          </a:bodyPr>
          <a:lstStyle/>
          <a:p>
            <a:r>
              <a:rPr lang="en-US" dirty="0">
                <a:cs typeface="Calibri"/>
              </a:rPr>
              <a:t>Kevin Finnerty</a:t>
            </a:r>
          </a:p>
          <a:p>
            <a:r>
              <a:rPr lang="en-US" dirty="0"/>
              <a:t>Assistant General Counsel</a:t>
            </a:r>
            <a:endParaRPr lang="en-US" dirty="0">
              <a:cs typeface="Calibri"/>
            </a:endParaRPr>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1999288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a:solidFill>
                  <a:schemeClr val="bg2"/>
                </a:solidFill>
              </a:rPr>
              <a:t>Familiarize yourself with the elements of discriminatory harassment before you read the facts/analysis.</a:t>
            </a:r>
          </a:p>
          <a:p>
            <a:pPr eaLnBrk="1" hangingPunct="1"/>
            <a:r>
              <a:rPr lang="en-US" altLang="en-US" sz="2800" b="1" u="sng"/>
              <a:t>Unwelcome</a:t>
            </a:r>
            <a:r>
              <a:rPr lang="en-US" altLang="en-US" sz="2800"/>
              <a:t> conduct or communication;</a:t>
            </a:r>
          </a:p>
          <a:p>
            <a:pPr eaLnBrk="1" hangingPunct="1"/>
            <a:r>
              <a:rPr lang="en-US" altLang="en-US" sz="2800" b="1" u="sng"/>
              <a:t>Based on</a:t>
            </a:r>
            <a:r>
              <a:rPr lang="en-US" altLang="en-US" sz="2800"/>
              <a:t> actual or perceived protected class;</a:t>
            </a:r>
          </a:p>
          <a:p>
            <a:pPr eaLnBrk="1" hangingPunct="1"/>
            <a:r>
              <a:rPr lang="en-US" altLang="en-US" sz="2800"/>
              <a:t>That has a </a:t>
            </a:r>
            <a:r>
              <a:rPr lang="en-US" altLang="en-US" sz="2800" b="1" u="sng"/>
              <a:t>negative effect</a:t>
            </a:r>
            <a:r>
              <a:rPr lang="en-US" altLang="en-US" sz="2800"/>
              <a:t> or </a:t>
            </a:r>
            <a:r>
              <a:rPr lang="en-US" altLang="en-US" sz="2800" b="1" u="sng"/>
              <a:t>is likely to </a:t>
            </a:r>
            <a:r>
              <a:rPr lang="en-US" altLang="en-US" sz="280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20000"/>
          </a:bodyPr>
          <a:lstStyle/>
          <a:p>
            <a:r>
              <a:rPr lang="en-US"/>
              <a:t>Remember Basic Duty.</a:t>
            </a:r>
          </a:p>
          <a:p>
            <a:pPr lvl="1"/>
            <a:r>
              <a:rPr lang="en-US"/>
              <a:t>Eliminate discrimination/harassment, prevent its recurrence, and address its effects.</a:t>
            </a:r>
          </a:p>
          <a:p>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 (see your conduct policy; Dean of Students)</a:t>
            </a:r>
          </a:p>
        </p:txBody>
      </p:sp>
      <p:sp>
        <p:nvSpPr>
          <p:cNvPr id="2" name="Content Placeholder 1"/>
          <p:cNvSpPr>
            <a:spLocks noGrp="1"/>
          </p:cNvSpPr>
          <p:nvPr>
            <p:ph idx="1"/>
          </p:nvPr>
        </p:nvSpPr>
        <p:spPr/>
        <p:txBody>
          <a:bodyPr>
            <a:normAutofit fontScale="92500" lnSpcReduction="10000"/>
          </a:bodyPr>
          <a:lstStyle/>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if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a:t>Process map at your campus.</a:t>
            </a:r>
          </a:p>
          <a:p>
            <a:pPr lvl="1"/>
            <a:r>
              <a:rPr lang="en-US"/>
              <a:t>Each letter sets up the next letter (i.e., decision letter sets up internal appeal; appeal decision sets up Ch. 14 if applicable).</a:t>
            </a:r>
          </a:p>
          <a:p>
            <a:r>
              <a:rPr lang="en-US"/>
              <a:t>Some rationale for:</a:t>
            </a:r>
          </a:p>
          <a:p>
            <a:pPr lvl="1"/>
            <a:r>
              <a:rPr lang="en-US"/>
              <a:t>Finding on policy violation.</a:t>
            </a:r>
          </a:p>
          <a:p>
            <a:pPr lvl="1"/>
            <a:r>
              <a:rPr lang="en-US"/>
              <a:t>Sanction.</a:t>
            </a:r>
          </a:p>
          <a:p>
            <a:r>
              <a:rPr lang="en-US"/>
              <a:t>No retaliation; appeal.</a:t>
            </a:r>
          </a:p>
          <a:p>
            <a:r>
              <a:rPr lang="en-US"/>
              <a:t>Refer to services available to parties?</a:t>
            </a:r>
          </a:p>
          <a:p>
            <a:endParaRPr lang="en-US"/>
          </a:p>
        </p:txBody>
      </p:sp>
    </p:spTree>
    <p:extLst>
      <p:ext uri="{BB962C8B-B14F-4D97-AF65-F5344CB8AC3E}">
        <p14:creationId xmlns:p14="http://schemas.microsoft.com/office/powerpoint/2010/main" val="35035837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t>One system-wide Policy and Procedure.</a:t>
            </a:r>
          </a:p>
          <a:p>
            <a:pPr lvl="1"/>
            <a:r>
              <a:rPr lang="en-US" dirty="0"/>
              <a:t>Students and employees.</a:t>
            </a:r>
            <a:endParaRPr lang="en-US" dirty="0">
              <a:cs typeface="Calibri"/>
            </a:endParaRPr>
          </a:p>
          <a:p>
            <a:r>
              <a:rPr lang="en-US" dirty="0"/>
              <a:t>Previously the same as 1B.1.1 but now modified because of 2020 Title IX regulations.</a:t>
            </a:r>
          </a:p>
          <a:p>
            <a:r>
              <a:rPr lang="en-US" dirty="0"/>
              <a:t>Modified Investigator/Decision-Maker Model.  </a:t>
            </a:r>
            <a:endParaRPr lang="en-US" dirty="0">
              <a:cs typeface="Calibri"/>
            </a:endParaRPr>
          </a:p>
          <a:p>
            <a:pPr lvl="1"/>
            <a:r>
              <a:rPr lang="en-US" dirty="0"/>
              <a:t>Investigator.</a:t>
            </a:r>
            <a:endParaRPr lang="en-US" dirty="0">
              <a:cs typeface="Calibri"/>
            </a:endParaRPr>
          </a:p>
          <a:p>
            <a:pPr lvl="1"/>
            <a:r>
              <a:rPr lang="en-US" dirty="0"/>
              <a:t>Ch. 14 Hearing and then report and recommendation to Decision-Maker.  </a:t>
            </a:r>
            <a:endParaRPr lang="en-US" dirty="0">
              <a:cs typeface="Calibri"/>
            </a:endParaRPr>
          </a:p>
          <a:p>
            <a:pPr lvl="1"/>
            <a:r>
              <a:rPr lang="en-US" dirty="0"/>
              <a:t>Decision-Maker.</a:t>
            </a:r>
            <a:endParaRPr lang="en-US" dirty="0">
              <a:cs typeface="Calibri"/>
            </a:endParaRPr>
          </a:p>
          <a:p>
            <a:pPr lvl="1"/>
            <a:r>
              <a:rPr lang="en-US" dirty="0"/>
              <a:t>Appeal or CBA. </a:t>
            </a:r>
            <a:endParaRPr lang="en-US" dirty="0">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dirty="0"/>
              <a:t>See System Procedure 1B.3.1, Part 7, Subpart D, 3.</a:t>
            </a:r>
          </a:p>
          <a:p>
            <a:r>
              <a:rPr lang="en-US" dirty="0"/>
              <a:t>Receive and review ALJ report and recommendation.</a:t>
            </a:r>
            <a:endParaRPr lang="en-US" dirty="0">
              <a:cs typeface="Calibri"/>
            </a:endParaRPr>
          </a:p>
          <a:p>
            <a:r>
              <a:rPr lang="en-US" dirty="0"/>
              <a:t>Consult with assigned AAG representative.</a:t>
            </a:r>
            <a:endParaRPr lang="en-US" dirty="0">
              <a:cs typeface="Calibri"/>
            </a:endParaRPr>
          </a:p>
          <a:p>
            <a:r>
              <a:rPr lang="en-US" dirty="0"/>
              <a:t>Issue written determination with 6 required elements.</a:t>
            </a:r>
            <a:endParaRPr lang="en-US" dirty="0">
              <a:cs typeface="Calibri"/>
            </a:endParaRPr>
          </a:p>
          <a:p>
            <a:pPr lvl="1"/>
            <a:r>
              <a:rPr lang="en-US" dirty="0"/>
              <a:t>Identify allegations potentially violating the policy.</a:t>
            </a:r>
            <a:endParaRPr lang="en-US" dirty="0">
              <a:cs typeface="Calibri"/>
            </a:endParaRPr>
          </a:p>
          <a:p>
            <a:pPr lvl="1"/>
            <a:r>
              <a:rPr lang="en-US" dirty="0"/>
              <a:t>Description of procedural steps.</a:t>
            </a:r>
            <a:endParaRPr lang="en-US" dirty="0">
              <a:cs typeface="Calibri"/>
            </a:endParaRPr>
          </a:p>
          <a:p>
            <a:pPr lvl="1"/>
            <a:r>
              <a:rPr lang="en-US" dirty="0"/>
              <a:t>Findings of fact.</a:t>
            </a:r>
            <a:endParaRPr lang="en-US" dirty="0">
              <a:cs typeface="Calibri"/>
            </a:endParaRPr>
          </a:p>
          <a:p>
            <a:pPr lvl="1"/>
            <a:r>
              <a:rPr lang="en-US" dirty="0"/>
              <a:t>Conclusions regarding application of the policy to the facts.</a:t>
            </a:r>
            <a:endParaRPr lang="en-US" dirty="0">
              <a:cs typeface="Calibri"/>
            </a:endParaRPr>
          </a:p>
          <a:p>
            <a:pPr lvl="1"/>
            <a:r>
              <a:rPr lang="en-US" dirty="0"/>
              <a:t>Results as to each allegation (responsible; not responsible, and sanctions if responsible).</a:t>
            </a:r>
            <a:endParaRPr lang="en-US" dirty="0">
              <a:cs typeface="Calibri"/>
            </a:endParaRPr>
          </a:p>
          <a:p>
            <a:pPr lvl="1"/>
            <a:r>
              <a:rPr lang="en-US" dirty="0"/>
              <a:t>Procedures and bases for appeal.</a:t>
            </a:r>
            <a:endParaRPr lang="en-US" dirty="0">
              <a:cs typeface="Calibri"/>
            </a:endParaRPr>
          </a:p>
          <a:p>
            <a:r>
              <a:rPr lang="en-US" dirty="0"/>
              <a:t>KEY – Written determination may satisfy these elements by ADOPTING the report and recommendation.  </a:t>
            </a:r>
            <a:endParaRPr lang="en-US" dirty="0">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t>Think about how your campus can support decision-makers especially on sanctions.  </a:t>
            </a:r>
          </a:p>
          <a:p>
            <a:r>
              <a:rPr lang="en-US">
                <a:cs typeface="Calibri"/>
              </a:rPr>
              <a:t>Good faith disagreements about disability accommodations can be handled as an appeal (1B.4).  </a:t>
            </a:r>
          </a:p>
          <a:p>
            <a:r>
              <a:rPr lang="en-US"/>
              <a:t>Student complainants with a complaint that involves a grade or academic issue (typically this is a 1B.1).</a:t>
            </a:r>
          </a:p>
          <a:p>
            <a:pPr lvl="1"/>
            <a:r>
              <a:rPr lang="en-US"/>
              <a:t>Coordinate with grade appeal or other academic process.  </a:t>
            </a:r>
            <a:endParaRPr lang="en-US">
              <a:cs typeface="Calibri"/>
            </a:endParaRPr>
          </a:p>
          <a:p>
            <a:r>
              <a:rPr lang="en-US"/>
              <a:t>OGC Assistance.</a:t>
            </a:r>
            <a:endParaRPr lang="en-US">
              <a:cs typeface="Calibri"/>
            </a:endParaRPr>
          </a:p>
          <a:p>
            <a:pPr lvl="1"/>
            <a:r>
              <a:rPr lang="en-US"/>
              <a:t>Student Respondent – Scott Goings.</a:t>
            </a:r>
            <a:endParaRPr lang="en-US">
              <a:cs typeface="Calibri"/>
            </a:endParaRPr>
          </a:p>
          <a:p>
            <a:pPr lvl="1"/>
            <a:r>
              <a:rPr lang="en-US"/>
              <a:t>Employee Respondent – Kevin Finnerty.</a:t>
            </a:r>
            <a:endParaRPr lang="en-US">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7564-84D3-8377-51C2-C11427BF0D6A}"/>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US" dirty="0"/>
              <a:t>Contact for Minnesota State</a:t>
            </a:r>
          </a:p>
        </p:txBody>
      </p:sp>
    </p:spTree>
    <p:extLst>
      <p:ext uri="{BB962C8B-B14F-4D97-AF65-F5344CB8AC3E}">
        <p14:creationId xmlns:p14="http://schemas.microsoft.com/office/powerpoint/2010/main" val="347596350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a:solidFill>
                  <a:schemeClr val="bg2"/>
                </a:solidFill>
              </a:rPr>
              <a:t>The examples of discriminatory harassment include:</a:t>
            </a:r>
          </a:p>
          <a:p>
            <a:r>
              <a:rPr lang="en-US" altLang="en-US" sz="2800"/>
              <a:t>Oral or written conduct such as jokes, innuendo, slurs, name calling, negative comments about cultural norms, circulating rumors;</a:t>
            </a:r>
          </a:p>
          <a:p>
            <a:r>
              <a:rPr lang="en-US" altLang="en-US" sz="2800"/>
              <a:t>Physical conduct, battery, blocking movement;</a:t>
            </a:r>
          </a:p>
          <a:p>
            <a:r>
              <a:rPr lang="en-US" altLang="en-US" sz="2800"/>
              <a:t>Non-verbal derogatory gestures, stalking, interference with work performance;</a:t>
            </a:r>
          </a:p>
          <a:p>
            <a:r>
              <a:rPr lang="en-US" altLang="en-US" sz="280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3C0BF84B-12DF-41A8-A003-2BF85E34D694}"/>
</file>

<file path=customXml/itemProps2.xml><?xml version="1.0" encoding="utf-8"?>
<ds:datastoreItem xmlns:ds="http://schemas.openxmlformats.org/officeDocument/2006/customXml" ds:itemID="{BE430DCC-01EA-4E27-84DA-A105E0102730}"/>
</file>

<file path=customXml/itemProps3.xml><?xml version="1.0" encoding="utf-8"?>
<ds:datastoreItem xmlns:ds="http://schemas.openxmlformats.org/officeDocument/2006/customXml" ds:itemID="{2188D5C6-B875-466A-9289-67E6FBE28685}"/>
</file>

<file path=docProps/app.xml><?xml version="1.0" encoding="utf-8"?>
<Properties xmlns="http://schemas.openxmlformats.org/officeDocument/2006/extended-properties" xmlns:vt="http://schemas.openxmlformats.org/officeDocument/2006/docPropsVTypes">
  <Template>2017 -- 1B1 Decisionmaker -- Analyzing the Report</Template>
  <TotalTime>17</TotalTime>
  <Words>4705</Words>
  <Application>Microsoft Office PowerPoint</Application>
  <PresentationFormat>On-screen Show (4:3)</PresentationFormat>
  <Paragraphs>606</Paragraphs>
  <Slides>87</Slides>
  <Notes>76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87</vt:i4>
      </vt:variant>
    </vt:vector>
  </HeadingPairs>
  <TitlesOfParts>
    <vt:vector size="95" baseType="lpstr">
      <vt:lpstr>Arial</vt:lpstr>
      <vt:lpstr>Calibri</vt:lpstr>
      <vt:lpstr>Corbel</vt:lpstr>
      <vt:lpstr>Courier New</vt:lpstr>
      <vt:lpstr>Times New Roman</vt:lpstr>
      <vt:lpstr>Wingdings</vt:lpstr>
      <vt:lpstr>Office Theme</vt:lpstr>
      <vt:lpstr>Custom Design</vt:lpstr>
      <vt:lpstr>Analyzing the Investigative Report</vt:lpstr>
      <vt:lpstr>What credit for this training?</vt:lpstr>
      <vt:lpstr>What is a Decisionmaker deciding?</vt:lpstr>
      <vt:lpstr>Analyzing a 1B.1 Investigation Report</vt:lpstr>
      <vt:lpstr>Analyzing: Protected Classes</vt:lpstr>
      <vt:lpstr>Analyzing: Allegations</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Negative effect considerations</vt:lpstr>
      <vt:lpstr>Unwelcome Conduct Defined</vt:lpstr>
      <vt:lpstr>Consensual Relationships</vt:lpstr>
      <vt:lpstr>Key topics for sexual assault</vt:lpstr>
      <vt:lpstr>Roles </vt:lpstr>
      <vt:lpstr>Designated Officer or Title IX Coordinator</vt:lpstr>
      <vt:lpstr>Role of Investigator</vt:lpstr>
      <vt:lpstr>The Investigation</vt:lpstr>
      <vt:lpstr>Role of the Decision-maker</vt:lpstr>
      <vt:lpstr>Service in the role</vt:lpstr>
      <vt:lpstr>Role of the Process Advisor</vt:lpstr>
      <vt:lpstr>Reporting</vt:lpstr>
      <vt:lpstr>Why is it so important to report to the Title IX Coordinator?</vt:lpstr>
      <vt:lpstr>Affirmative Consent </vt:lpstr>
      <vt:lpstr>Affirmative Consent – 1B.3 Policy Language</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Analyzing certain qualities and factors</vt:lpstr>
      <vt:lpstr>Check Your Bias as a Decision-maker</vt:lpstr>
      <vt:lpstr>Types of Bias</vt:lpstr>
      <vt:lpstr>Recognizing Implicit Bias</vt:lpstr>
      <vt:lpstr>Counteracting Bias</vt:lpstr>
      <vt:lpstr>Sexual Violence Case Specific Biases</vt:lpstr>
      <vt:lpstr>Alcohol and Drug Use Biases</vt:lpstr>
      <vt:lpstr>Final Report Structure</vt:lpstr>
      <vt:lpstr>Discipline</vt:lpstr>
      <vt:lpstr>Implementing the 1B.1 Decision</vt:lpstr>
      <vt:lpstr>Decision-maker’s Responsibilities</vt:lpstr>
      <vt:lpstr>Who Makes the Disciplinary Decision?</vt:lpstr>
      <vt:lpstr>Analyzing the Investigation Report</vt:lpstr>
      <vt:lpstr>Analyzing, continued</vt:lpstr>
      <vt:lpstr>Analyzing: Consideration</vt:lpstr>
      <vt:lpstr>Analyzing: Questions</vt:lpstr>
      <vt:lpstr>Analyzing: Questions, continued</vt:lpstr>
      <vt:lpstr>Reviewing the Investigative Report</vt:lpstr>
      <vt:lpstr>Meeting Complainant, Respondent or Others</vt:lpstr>
      <vt:lpstr>Deciding if Misconduct Occurred</vt:lpstr>
      <vt:lpstr>Deciding: Standard</vt:lpstr>
      <vt:lpstr>Deciding, continued</vt:lpstr>
      <vt:lpstr>Determining Appropriate Action</vt:lpstr>
      <vt:lpstr>Determining: Actions and Factors</vt:lpstr>
      <vt:lpstr>Determining: Considerations</vt:lpstr>
      <vt:lpstr>Determining: Examining Report Details</vt:lpstr>
      <vt:lpstr>Determining: Considerations continued</vt:lpstr>
      <vt:lpstr>Risk Assessment Prior to Taking Disciplinary Action</vt:lpstr>
      <vt:lpstr>Determine Appropriate Action Employee</vt:lpstr>
      <vt:lpstr>Determine Appropriate Action Student Conduct Sanctions</vt:lpstr>
      <vt:lpstr>Implement Appropriate Action</vt:lpstr>
      <vt:lpstr>Implement, continued</vt:lpstr>
      <vt:lpstr>Implement: Action Steps</vt:lpstr>
      <vt:lpstr>Implement: Considerations</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 (see your conduct policy; Dean of Students)</vt:lpstr>
      <vt:lpstr>Decision Letters</vt:lpstr>
      <vt:lpstr>Board Policy 1B.3 and System Procedure 1B.3.1</vt:lpstr>
      <vt:lpstr>1B.3.1 Decision-Maker Responsibilities</vt:lpstr>
      <vt:lpstr>Final Thoughts</vt:lpstr>
      <vt:lpstr>Contact for Minnesota State</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decisionmaker training August 2024</dc:title>
  <dc:creator>Elizabeth Rome</dc:creator>
  <cp:keywords>Resolution personnel</cp:keywords>
  <cp:lastModifiedBy>Atteberry, Ashley J</cp:lastModifiedBy>
  <cp:revision>4</cp:revision>
  <cp:lastPrinted>2019-09-20T15:01:46Z</cp:lastPrinted>
  <dcterms:created xsi:type="dcterms:W3CDTF">2018-06-07T20:23:22Z</dcterms:created>
  <dcterms:modified xsi:type="dcterms:W3CDTF">2026-02-27T15:45:56Z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Order">
    <vt:r8>5719300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