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8.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55.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89"/>
  </p:notesMasterIdLst>
  <p:handoutMasterIdLst>
    <p:handoutMasterId r:id="rId90"/>
  </p:handoutMasterIdLst>
  <p:sldIdLst>
    <p:sldId id="333" r:id="rId4"/>
    <p:sldId id="506" r:id="rId5"/>
    <p:sldId id="280" r:id="rId6"/>
    <p:sldId id="469" r:id="rId7"/>
    <p:sldId id="257" r:id="rId8"/>
    <p:sldId id="301" r:id="rId9"/>
    <p:sldId id="302" r:id="rId10"/>
    <p:sldId id="484" r:id="rId11"/>
    <p:sldId id="303" r:id="rId12"/>
    <p:sldId id="485" r:id="rId13"/>
    <p:sldId id="752" r:id="rId14"/>
    <p:sldId id="753" r:id="rId15"/>
    <p:sldId id="296" r:id="rId16"/>
    <p:sldId id="299" r:id="rId17"/>
    <p:sldId id="694" r:id="rId18"/>
    <p:sldId id="305" r:id="rId19"/>
    <p:sldId id="295" r:id="rId20"/>
    <p:sldId id="297" r:id="rId21"/>
    <p:sldId id="310" r:id="rId22"/>
    <p:sldId id="703" r:id="rId23"/>
    <p:sldId id="705" r:id="rId24"/>
    <p:sldId id="706" r:id="rId25"/>
    <p:sldId id="707" r:id="rId26"/>
    <p:sldId id="750" r:id="rId27"/>
    <p:sldId id="742" r:id="rId28"/>
    <p:sldId id="306" r:id="rId29"/>
    <p:sldId id="568" r:id="rId30"/>
    <p:sldId id="486" r:id="rId31"/>
    <p:sldId id="314" r:id="rId32"/>
    <p:sldId id="315" r:id="rId33"/>
    <p:sldId id="736" r:id="rId34"/>
    <p:sldId id="739" r:id="rId35"/>
    <p:sldId id="316" r:id="rId36"/>
    <p:sldId id="325" r:id="rId37"/>
    <p:sldId id="709" r:id="rId38"/>
    <p:sldId id="710" r:id="rId39"/>
    <p:sldId id="711" r:id="rId40"/>
    <p:sldId id="326" r:id="rId41"/>
    <p:sldId id="712" r:id="rId42"/>
    <p:sldId id="329" r:id="rId43"/>
    <p:sldId id="737" r:id="rId44"/>
    <p:sldId id="738" r:id="rId45"/>
    <p:sldId id="507" r:id="rId46"/>
    <p:sldId id="487" r:id="rId47"/>
    <p:sldId id="749" r:id="rId48"/>
    <p:sldId id="491" r:id="rId49"/>
    <p:sldId id="496" r:id="rId50"/>
    <p:sldId id="492" r:id="rId51"/>
    <p:sldId id="493" r:id="rId52"/>
    <p:sldId id="489" r:id="rId53"/>
    <p:sldId id="488" r:id="rId54"/>
    <p:sldId id="497" r:id="rId55"/>
    <p:sldId id="751" r:id="rId56"/>
    <p:sldId id="495" r:id="rId57"/>
    <p:sldId id="494" r:id="rId58"/>
    <p:sldId id="504" r:id="rId59"/>
    <p:sldId id="503" r:id="rId60"/>
    <p:sldId id="566" r:id="rId61"/>
    <p:sldId id="719" r:id="rId62"/>
    <p:sldId id="718" r:id="rId63"/>
    <p:sldId id="720" r:id="rId64"/>
    <p:sldId id="502" r:id="rId65"/>
    <p:sldId id="501" r:id="rId66"/>
    <p:sldId id="500" r:id="rId67"/>
    <p:sldId id="499" r:id="rId68"/>
    <p:sldId id="505" r:id="rId69"/>
    <p:sldId id="435" r:id="rId70"/>
    <p:sldId id="396" r:id="rId71"/>
    <p:sldId id="353" r:id="rId72"/>
    <p:sldId id="393" r:id="rId73"/>
    <p:sldId id="354" r:id="rId74"/>
    <p:sldId id="727" r:id="rId75"/>
    <p:sldId id="728" r:id="rId76"/>
    <p:sldId id="729" r:id="rId77"/>
    <p:sldId id="482" r:id="rId78"/>
    <p:sldId id="730" r:id="rId79"/>
    <p:sldId id="731" r:id="rId80"/>
    <p:sldId id="732" r:id="rId81"/>
    <p:sldId id="733" r:id="rId82"/>
    <p:sldId id="371" r:id="rId83"/>
    <p:sldId id="372" r:id="rId84"/>
    <p:sldId id="373" r:id="rId85"/>
    <p:sldId id="374" r:id="rId86"/>
    <p:sldId id="734" r:id="rId87"/>
    <p:sldId id="334" r:id="rId8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p:cViewPr varScale="1">
        <p:scale>
          <a:sx n="80" d="100"/>
          <a:sy n="80" d="100"/>
        </p:scale>
        <p:origin x="90" y="114"/>
      </p:cViewPr>
      <p:guideLst>
        <p:guide orient="horz" pos="2160"/>
        <p:guide pos="2880"/>
      </p:guideLst>
    </p:cSldViewPr>
  </p:slideViewPr>
  <p:outlineViewPr>
    <p:cViewPr>
      <p:scale>
        <a:sx n="33" d="100"/>
        <a:sy n="33" d="100"/>
      </p:scale>
      <p:origin x="0" y="-63810"/>
    </p:cViewPr>
  </p:outlineViewPr>
  <p:notesTextViewPr>
    <p:cViewPr>
      <p:scale>
        <a:sx n="1" d="1"/>
        <a:sy n="1" d="1"/>
      </p:scale>
      <p:origin x="0" y="0"/>
    </p:cViewPr>
  </p:notesTextViewPr>
  <p:sorterViewPr>
    <p:cViewPr varScale="1">
      <p:scale>
        <a:sx n="100" d="100"/>
        <a:sy n="100" d="100"/>
      </p:scale>
      <p:origin x="0" y="-1894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notesMaster" Target="notesMasters/notesMaster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handoutMaster" Target="handoutMasters/handoutMaster1.xml"/><Relationship Id="rId95" Type="http://schemas.openxmlformats.org/officeDocument/2006/relationships/customXml" Target="../customXml/item1.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80" Type="http://schemas.openxmlformats.org/officeDocument/2006/relationships/slide" Target="slides/slide77.xml"/><Relationship Id="rId85" Type="http://schemas.openxmlformats.org/officeDocument/2006/relationships/slide" Target="slides/slide82.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presProps" Target="presProps.xml"/><Relationship Id="rId9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customXml" Target="../customXml/item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viewProps" Target="viewProps.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colorful3" csCatId="colorful" phldr="1"/>
      <dgm:spPr/>
    </dgm:pt>
    <dgm:pt modelId="{4D92BF03-52C9-4636-B9F3-FBBD721E3789}">
      <dgm:prSet phldrT="[Text]"/>
      <dgm:spPr/>
      <dgm:t>
        <a:bodyPr/>
        <a:lstStyle/>
        <a:p>
          <a:r>
            <a:rPr lang="en-US"/>
            <a:t>Sexual Violence</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b="1"/>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b="1"/>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6"/>
      <dgm:spPr/>
    </dgm:pt>
    <dgm:pt modelId="{73CC1E14-8383-4AC8-9172-4A647309A930}" type="pres">
      <dgm:prSet presAssocID="{0C052A4A-7B7C-49A4-B773-D118275FBADB}" presName="wedge1Tx" presStyleLbl="node1" presStyleIdx="0" presStyleCnt="6">
        <dgm:presLayoutVars>
          <dgm:chMax val="0"/>
          <dgm:chPref val="0"/>
          <dgm:bulletEnabled val="1"/>
        </dgm:presLayoutVars>
      </dgm:prSet>
      <dgm:spPr/>
    </dgm:pt>
    <dgm:pt modelId="{FAEC103C-5EA2-4EFE-83A4-6C7149178ADE}" type="pres">
      <dgm:prSet presAssocID="{0C052A4A-7B7C-49A4-B773-D118275FBADB}" presName="wedge2" presStyleLbl="node1" presStyleIdx="1" presStyleCnt="6"/>
      <dgm:spPr/>
    </dgm:pt>
    <dgm:pt modelId="{780CA523-7871-42A7-81EA-FE60D69EEC53}" type="pres">
      <dgm:prSet presAssocID="{0C052A4A-7B7C-49A4-B773-D118275FBADB}" presName="wedge2Tx" presStyleLbl="node1" presStyleIdx="1" presStyleCnt="6">
        <dgm:presLayoutVars>
          <dgm:chMax val="0"/>
          <dgm:chPref val="0"/>
          <dgm:bulletEnabled val="1"/>
        </dgm:presLayoutVars>
      </dgm:prSet>
      <dgm:spPr/>
    </dgm:pt>
    <dgm:pt modelId="{1E1732BE-1E1C-44E0-9D29-1F6BD9D99807}" type="pres">
      <dgm:prSet presAssocID="{0C052A4A-7B7C-49A4-B773-D118275FBADB}" presName="wedge3" presStyleLbl="node1" presStyleIdx="2" presStyleCnt="6"/>
      <dgm:spPr/>
    </dgm:pt>
    <dgm:pt modelId="{ADC0777E-D362-4D4B-B319-CBFB7248AE9B}" type="pres">
      <dgm:prSet presAssocID="{0C052A4A-7B7C-49A4-B773-D118275FBADB}" presName="wedge3Tx" presStyleLbl="node1" presStyleIdx="2" presStyleCnt="6">
        <dgm:presLayoutVars>
          <dgm:chMax val="0"/>
          <dgm:chPref val="0"/>
          <dgm:bulletEnabled val="1"/>
        </dgm:presLayoutVars>
      </dgm:prSet>
      <dgm:spPr/>
    </dgm:pt>
    <dgm:pt modelId="{96F1D1ED-6A40-45B4-8A6D-8D5F45879CC0}" type="pres">
      <dgm:prSet presAssocID="{0C052A4A-7B7C-49A4-B773-D118275FBADB}" presName="wedge4" presStyleLbl="node1" presStyleIdx="3" presStyleCnt="6"/>
      <dgm:spPr/>
    </dgm:pt>
    <dgm:pt modelId="{8F0C4DC6-E71B-4057-BD2A-733243809D4F}" type="pres">
      <dgm:prSet presAssocID="{0C052A4A-7B7C-49A4-B773-D118275FBADB}" presName="wedge4Tx" presStyleLbl="node1" presStyleIdx="3" presStyleCnt="6">
        <dgm:presLayoutVars>
          <dgm:chMax val="0"/>
          <dgm:chPref val="0"/>
          <dgm:bulletEnabled val="1"/>
        </dgm:presLayoutVars>
      </dgm:prSet>
      <dgm:spPr/>
    </dgm:pt>
    <dgm:pt modelId="{8B1306FD-F7D7-49D9-952A-D4091F26F7A3}" type="pres">
      <dgm:prSet presAssocID="{0C052A4A-7B7C-49A4-B773-D118275FBADB}" presName="wedge5" presStyleLbl="node1" presStyleIdx="4" presStyleCnt="6"/>
      <dgm:spPr/>
    </dgm:pt>
    <dgm:pt modelId="{211A57A9-2701-429D-9F61-4533444CDAB3}" type="pres">
      <dgm:prSet presAssocID="{0C052A4A-7B7C-49A4-B773-D118275FBADB}" presName="wedge5Tx" presStyleLbl="node1" presStyleIdx="4" presStyleCnt="6">
        <dgm:presLayoutVars>
          <dgm:chMax val="0"/>
          <dgm:chPref val="0"/>
          <dgm:bulletEnabled val="1"/>
        </dgm:presLayoutVars>
      </dgm:prSet>
      <dgm:spPr/>
    </dgm:pt>
    <dgm:pt modelId="{D88494AA-08EE-4E6F-846F-B329AC26B616}" type="pres">
      <dgm:prSet presAssocID="{0C052A4A-7B7C-49A4-B773-D118275FBADB}" presName="wedge6" presStyleLbl="node1" presStyleIdx="5" presStyleCnt="6"/>
      <dgm:spPr/>
    </dgm:pt>
    <dgm:pt modelId="{50A6894A-1F7B-4A18-ADBD-942F5CEBF314}" type="pres">
      <dgm:prSet presAssocID="{0C052A4A-7B7C-49A4-B773-D118275FBADB}" presName="wedge6Tx" presStyleLbl="node1" presStyleIdx="5" presStyleCnt="6">
        <dgm:presLayoutVars>
          <dgm:chMax val="0"/>
          <dgm:chPref val="0"/>
          <dgm:bulletEnabled val="1"/>
        </dgm:presLayoutVars>
      </dgm:prSet>
      <dgm:spPr/>
    </dgm:pt>
  </dgm:ptLst>
  <dgm:cxnLst>
    <dgm:cxn modelId="{A3831106-ED5E-4F2E-9802-0A393DE19AAC}" type="presOf" srcId="{0305A2F6-D910-4C28-AEAE-461792AD915F}" destId="{8B1306FD-F7D7-49D9-952A-D4091F26F7A3}" srcOrd="0" destOrd="0" presId="urn:microsoft.com/office/officeart/2005/8/layout/chart3"/>
    <dgm:cxn modelId="{4D914C09-9B0B-435C-988A-91BA385EF6A9}" type="presOf" srcId="{2AE06C05-6871-48B8-84CA-A3E85EEFA550}" destId="{780CA523-7871-42A7-81EA-FE60D69EEC53}" srcOrd="1" destOrd="0" presId="urn:microsoft.com/office/officeart/2005/8/layout/chart3"/>
    <dgm:cxn modelId="{2414D00A-7753-4673-AE5B-FF93A6F3F4F0}" type="presOf" srcId="{0305A2F6-D910-4C28-AEAE-461792AD915F}" destId="{211A57A9-2701-429D-9F61-4533444CDAB3}" srcOrd="1"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66207823-894E-4178-BAD8-EEE9605C653F}" type="presOf" srcId="{ECA47AD4-A8DE-47FF-BA96-8F46E9E83202}" destId="{50A6894A-1F7B-4A18-ADBD-942F5CEBF314}" srcOrd="1"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A06F3835-33B5-42D8-8604-74CD10C81E70}" type="presOf" srcId="{D327B833-7E62-4AE4-99A1-E1C34391DBC6}" destId="{96F1D1ED-6A40-45B4-8A6D-8D5F45879CC0}" srcOrd="0"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2" destOrd="0" parTransId="{35095B14-32AB-4EF9-BF9F-AE478E8732BD}" sibTransId="{CAFC7747-51B9-48F0-A750-FC7C3CC1E461}"/>
    <dgm:cxn modelId="{DDA71A82-92A5-4CCE-B847-1E9D6DFEA569}" type="presOf" srcId="{ECA47AD4-A8DE-47FF-BA96-8F46E9E83202}" destId="{D88494AA-08EE-4E6F-846F-B329AC26B616}" srcOrd="0" destOrd="0" presId="urn:microsoft.com/office/officeart/2005/8/layout/chart3"/>
    <dgm:cxn modelId="{65183992-C0E9-4DEF-945D-5020A76DE456}" type="presOf" srcId="{AEF53B3B-63C3-4297-AD3D-DB2B57A911CE}" destId="{ADC0777E-D362-4D4B-B319-CBFB7248AE9B}" srcOrd="1" destOrd="0" presId="urn:microsoft.com/office/officeart/2005/8/layout/chart3"/>
    <dgm:cxn modelId="{0659F197-5FB2-4F83-AD74-311B8B1FFA93}" type="presOf" srcId="{D327B833-7E62-4AE4-99A1-E1C34391DBC6}" destId="{8F0C4DC6-E71B-4057-BD2A-733243809D4F}" srcOrd="1" destOrd="0" presId="urn:microsoft.com/office/officeart/2005/8/layout/chart3"/>
    <dgm:cxn modelId="{74E2C4B0-132F-4046-B1ED-19459DD96136}" srcId="{0C052A4A-7B7C-49A4-B773-D118275FBADB}" destId="{ECA47AD4-A8DE-47FF-BA96-8F46E9E83202}" srcOrd="5" destOrd="0" parTransId="{3CE39F26-DC0E-4886-9282-A2723B718E27}" sibTransId="{7215251E-AC23-408A-A3F3-08B77165BF36}"/>
    <dgm:cxn modelId="{C8B213BC-C578-400D-A2AA-AE6953E1D2BB}" type="presOf" srcId="{AEF53B3B-63C3-4297-AD3D-DB2B57A911CE}" destId="{1E1732BE-1E1C-44E0-9D29-1F6BD9D99807}" srcOrd="0" destOrd="0" presId="urn:microsoft.com/office/officeart/2005/8/layout/chart3"/>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4"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673904F9-8143-4B40-8278-0F1F84CA8B7A}" srcId="{0C052A4A-7B7C-49A4-B773-D118275FBADB}" destId="{D327B833-7E62-4AE4-99A1-E1C34391DBC6}" srcOrd="3"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2158555" y="280115"/>
          <a:ext cx="4032504" cy="4032504"/>
        </a:xfrm>
        <a:prstGeom prst="pie">
          <a:avLst>
            <a:gd name="adj1" fmla="val 16200000"/>
            <a:gd name="adj2" fmla="val 198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Sexual Violence</a:t>
          </a:r>
        </a:p>
      </dsp:txBody>
      <dsp:txXfrm>
        <a:off x="4218012" y="712169"/>
        <a:ext cx="1176147" cy="864108"/>
      </dsp:txXfrm>
    </dsp:sp>
    <dsp:sp modelId="{FAEC103C-5EA2-4EFE-83A4-6C7149178ADE}">
      <dsp:nvSpPr>
        <dsp:cNvPr id="0" name=""/>
        <dsp:cNvSpPr/>
      </dsp:nvSpPr>
      <dsp:spPr>
        <a:xfrm>
          <a:off x="2038540" y="487980"/>
          <a:ext cx="4032504" cy="4032504"/>
        </a:xfrm>
        <a:prstGeom prst="pie">
          <a:avLst>
            <a:gd name="adj1" fmla="val 19800000"/>
            <a:gd name="adj2" fmla="val 1800000"/>
          </a:avLst>
        </a:prstGeom>
        <a:solidFill>
          <a:schemeClr val="accent3">
            <a:hueOff val="768293"/>
            <a:satOff val="10058"/>
            <a:lumOff val="12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Preferred Name</a:t>
          </a:r>
        </a:p>
      </dsp:txBody>
      <dsp:txXfrm>
        <a:off x="4798885" y="2096181"/>
        <a:ext cx="1219352" cy="816102"/>
      </dsp:txXfrm>
    </dsp:sp>
    <dsp:sp modelId="{1E1732BE-1E1C-44E0-9D29-1F6BD9D99807}">
      <dsp:nvSpPr>
        <dsp:cNvPr id="0" name=""/>
        <dsp:cNvSpPr/>
      </dsp:nvSpPr>
      <dsp:spPr>
        <a:xfrm>
          <a:off x="2038540" y="487980"/>
          <a:ext cx="4032504" cy="4032504"/>
        </a:xfrm>
        <a:prstGeom prst="pie">
          <a:avLst>
            <a:gd name="adj1" fmla="val 1800000"/>
            <a:gd name="adj2" fmla="val 5400000"/>
          </a:avLst>
        </a:prstGeom>
        <a:solidFill>
          <a:schemeClr val="accent3">
            <a:hueOff val="1536586"/>
            <a:satOff val="20115"/>
            <a:lumOff val="243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Individuals w. Disabilities</a:t>
          </a:r>
        </a:p>
      </dsp:txBody>
      <dsp:txXfrm>
        <a:off x="4097997" y="3224322"/>
        <a:ext cx="1176147" cy="864108"/>
      </dsp:txXfrm>
    </dsp:sp>
    <dsp:sp modelId="{96F1D1ED-6A40-45B4-8A6D-8D5F45879CC0}">
      <dsp:nvSpPr>
        <dsp:cNvPr id="0" name=""/>
        <dsp:cNvSpPr/>
      </dsp:nvSpPr>
      <dsp:spPr>
        <a:xfrm>
          <a:off x="2038540" y="487980"/>
          <a:ext cx="4032504" cy="4032504"/>
        </a:xfrm>
        <a:prstGeom prst="pie">
          <a:avLst>
            <a:gd name="adj1" fmla="val 5400000"/>
            <a:gd name="adj2" fmla="val 9000000"/>
          </a:avLst>
        </a:prstGeom>
        <a:solidFill>
          <a:schemeClr val="accent3">
            <a:hueOff val="2304879"/>
            <a:satOff val="30173"/>
            <a:lumOff val="364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a:t>Respectful Workplace</a:t>
          </a:r>
        </a:p>
      </dsp:txBody>
      <dsp:txXfrm>
        <a:off x="2835440" y="3224322"/>
        <a:ext cx="1176147" cy="864108"/>
      </dsp:txXfrm>
    </dsp:sp>
    <dsp:sp modelId="{8B1306FD-F7D7-49D9-952A-D4091F26F7A3}">
      <dsp:nvSpPr>
        <dsp:cNvPr id="0" name=""/>
        <dsp:cNvSpPr/>
      </dsp:nvSpPr>
      <dsp:spPr>
        <a:xfrm>
          <a:off x="2038540" y="487980"/>
          <a:ext cx="4032504" cy="4032504"/>
        </a:xfrm>
        <a:prstGeom prst="pie">
          <a:avLst>
            <a:gd name="adj1" fmla="val 9000000"/>
            <a:gd name="adj2" fmla="val 12600000"/>
          </a:avLst>
        </a:prstGeom>
        <a:solidFill>
          <a:schemeClr val="accent3">
            <a:hueOff val="3073172"/>
            <a:satOff val="40230"/>
            <a:lumOff val="48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a:t>Code of Conduct</a:t>
          </a:r>
        </a:p>
      </dsp:txBody>
      <dsp:txXfrm>
        <a:off x="2100948" y="2096181"/>
        <a:ext cx="1219352" cy="816102"/>
      </dsp:txXfrm>
    </dsp:sp>
    <dsp:sp modelId="{D88494AA-08EE-4E6F-846F-B329AC26B616}">
      <dsp:nvSpPr>
        <dsp:cNvPr id="0" name=""/>
        <dsp:cNvSpPr/>
      </dsp:nvSpPr>
      <dsp:spPr>
        <a:xfrm>
          <a:off x="2038540" y="487980"/>
          <a:ext cx="4032504" cy="4032504"/>
        </a:xfrm>
        <a:prstGeom prst="pie">
          <a:avLst>
            <a:gd name="adj1" fmla="val 12600000"/>
            <a:gd name="adj2" fmla="val 16200000"/>
          </a:avLst>
        </a:prstGeom>
        <a:solidFill>
          <a:schemeClr val="accent3">
            <a:hueOff val="3841465"/>
            <a:satOff val="50288"/>
            <a:lumOff val="60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b="1" kern="1200"/>
            <a:t>Fraud &amp; Dishonest Acts</a:t>
          </a:r>
        </a:p>
      </dsp:txBody>
      <dsp:txXfrm>
        <a:off x="2835440" y="920034"/>
        <a:ext cx="1176147" cy="864108"/>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2027"/>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sz="quarter" idx="1"/>
          </p:nvPr>
        </p:nvSpPr>
        <p:spPr>
          <a:xfrm>
            <a:off x="4142962" y="1"/>
            <a:ext cx="3170583" cy="482027"/>
          </a:xfrm>
          <a:prstGeom prst="rect">
            <a:avLst/>
          </a:prstGeom>
        </p:spPr>
        <p:txBody>
          <a:bodyPr vert="horz" lIns="94851" tIns="47425" rIns="94851" bIns="47425"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9119173"/>
            <a:ext cx="3170583" cy="482027"/>
          </a:xfrm>
          <a:prstGeom prst="rect">
            <a:avLst/>
          </a:prstGeom>
        </p:spPr>
        <p:txBody>
          <a:bodyPr vert="horz" lIns="94851" tIns="47425" rIns="94851" bIns="47425"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173"/>
            <a:ext cx="3170583" cy="482027"/>
          </a:xfrm>
          <a:prstGeom prst="rect">
            <a:avLst/>
          </a:prstGeom>
        </p:spPr>
        <p:txBody>
          <a:bodyPr vert="horz" lIns="94851" tIns="47425" rIns="94851" bIns="47425"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4346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8049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24163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82469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283226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79073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489567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09175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78954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29788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73654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796621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13359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30360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a:p>
        </p:txBody>
      </p:sp>
    </p:spTree>
    <p:extLst>
      <p:ext uri="{BB962C8B-B14F-4D97-AF65-F5344CB8AC3E}">
        <p14:creationId xmlns:p14="http://schemas.microsoft.com/office/powerpoint/2010/main" val="25818146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1391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485033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696428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FontTx/>
              <a:buNone/>
              <a:defRPr/>
            </a:pPr>
            <a:endParaRPr lang="en-US" altLang="en-US"/>
          </a:p>
        </p:txBody>
      </p:sp>
    </p:spTree>
    <p:extLst>
      <p:ext uri="{BB962C8B-B14F-4D97-AF65-F5344CB8AC3E}">
        <p14:creationId xmlns:p14="http://schemas.microsoft.com/office/powerpoint/2010/main" val="27825492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FontTx/>
              <a:buNone/>
              <a:defRPr/>
            </a:pPr>
            <a:endParaRPr lang="en-US" altLang="en-US"/>
          </a:p>
        </p:txBody>
      </p:sp>
    </p:spTree>
    <p:extLst>
      <p:ext uri="{BB962C8B-B14F-4D97-AF65-F5344CB8AC3E}">
        <p14:creationId xmlns:p14="http://schemas.microsoft.com/office/powerpoint/2010/main" val="1471866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07112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064767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42496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83048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9995504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012967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25220954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38049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3894306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596492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Tree>
    <p:extLst>
      <p:ext uri="{BB962C8B-B14F-4D97-AF65-F5344CB8AC3E}">
        <p14:creationId xmlns:p14="http://schemas.microsoft.com/office/powerpoint/2010/main" val="15490208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036285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086109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6549111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98391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2417045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829950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10.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10.jpeg"/></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5039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14" name="Group 13" title="Blue and green decorative border"/>
          <p:cNvGrpSpPr/>
          <p:nvPr userDrawn="1"/>
        </p:nvGrpSpPr>
        <p:grpSpPr>
          <a:xfrm>
            <a:off x="0" y="-76200"/>
            <a:ext cx="304800" cy="6934200"/>
            <a:chOff x="0" y="-76200"/>
            <a:chExt cx="304800" cy="6934200"/>
          </a:xfrm>
        </p:grpSpPr>
        <p:sp>
          <p:nvSpPr>
            <p:cNvPr id="15" name="Rectangle 14"/>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6" name="Straight Connector 15"/>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05532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47095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3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1" y="304800"/>
            <a:ext cx="3504776" cy="1981200"/>
          </a:xfrm>
          <a:prstGeom prst="rect">
            <a:avLst/>
          </a:prstGeom>
        </p:spPr>
      </p:pic>
    </p:spTree>
    <p:extLst>
      <p:ext uri="{BB962C8B-B14F-4D97-AF65-F5344CB8AC3E}">
        <p14:creationId xmlns:p14="http://schemas.microsoft.com/office/powerpoint/2010/main" val="1879925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5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18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591843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9294856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840568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09131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1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138931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7"/>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5063896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03686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592190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023411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263267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5"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1"/>
            <a:ext cx="5334000" cy="715581"/>
          </a:xfrm>
          <a:prstGeom prst="rect">
            <a:avLst/>
          </a:prstGeom>
          <a:noFill/>
        </p:spPr>
        <p:txBody>
          <a:bodyPr wrap="square" rtlCol="0">
            <a:spAutoFit/>
          </a:bodyPr>
          <a:lstStyle/>
          <a:p>
            <a:pPr marL="0" lvl="0" indent="0" algn="ctr" defTabSz="685800" rtl="0" eaLnBrk="1" latinLnBrk="0" hangingPunct="1">
              <a:spcBef>
                <a:spcPct val="20000"/>
              </a:spcBef>
              <a:buClr>
                <a:srgbClr val="009F4D"/>
              </a:buClr>
              <a:buFont typeface="Arial" panose="020B0604020202020204" pitchFamily="34" charset="0"/>
              <a:buNone/>
            </a:pPr>
            <a:r>
              <a:rPr lang="en-US" sz="405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477328"/>
          </a:xfrm>
          <a:prstGeom prst="rect">
            <a:avLst/>
          </a:prstGeom>
          <a:noFill/>
        </p:spPr>
        <p:txBody>
          <a:bodyPr wrap="square" rtlCol="0">
            <a:spAutoFit/>
          </a:bodyPr>
          <a:lstStyle/>
          <a:p>
            <a:pPr lvl="0" algn="ctr"/>
            <a:r>
              <a:rPr lang="en-US" sz="1800" b="1">
                <a:solidFill>
                  <a:srgbClr val="ACA39A"/>
                </a:solidFill>
              </a:rPr>
              <a:t>30 East 7th Street</a:t>
            </a:r>
          </a:p>
          <a:p>
            <a:pPr lvl="0" algn="ctr"/>
            <a:r>
              <a:rPr lang="en-US" sz="1800" b="1">
                <a:solidFill>
                  <a:srgbClr val="ACA39A"/>
                </a:solidFill>
              </a:rPr>
              <a:t>St. Paul, MN  55101</a:t>
            </a:r>
          </a:p>
          <a:p>
            <a:pPr lvl="0" algn="ctr"/>
            <a:endParaRPr lang="en-US" sz="1800" b="1">
              <a:solidFill>
                <a:srgbClr val="ACA39A"/>
              </a:solidFill>
            </a:endParaRPr>
          </a:p>
          <a:p>
            <a:pPr lvl="0" algn="ctr"/>
            <a:r>
              <a:rPr lang="en-US" sz="1800" b="1">
                <a:solidFill>
                  <a:srgbClr val="ACA39A"/>
                </a:solidFill>
              </a:rPr>
              <a:t>651-201-1800</a:t>
            </a:r>
          </a:p>
          <a:p>
            <a:pPr lvl="0" algn="ctr"/>
            <a:r>
              <a:rPr lang="en-US" sz="18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1" y="533400"/>
            <a:ext cx="4308929" cy="1447800"/>
          </a:xfrm>
          <a:prstGeom prst="rect">
            <a:avLst/>
          </a:prstGeom>
        </p:spPr>
      </p:pic>
      <p:sp>
        <p:nvSpPr>
          <p:cNvPr id="14" name="TextBox 13"/>
          <p:cNvSpPr txBox="1"/>
          <p:nvPr userDrawn="1"/>
        </p:nvSpPr>
        <p:spPr>
          <a:xfrm>
            <a:off x="1905000" y="6200002"/>
            <a:ext cx="5334000" cy="230832"/>
          </a:xfrm>
          <a:prstGeom prst="rect">
            <a:avLst/>
          </a:prstGeom>
          <a:noFill/>
        </p:spPr>
        <p:txBody>
          <a:bodyPr wrap="square" rtlCol="0">
            <a:spAutoFit/>
          </a:bodyPr>
          <a:lstStyle/>
          <a:p>
            <a:pPr lvl="0" algn="ctr"/>
            <a:r>
              <a:rPr lang="en-US" sz="900"/>
              <a:t>MINNESOTA STATE IS AN EQUAL OPPORTUNITY EMPLOYER AND EDUCATOR</a:t>
            </a:r>
          </a:p>
        </p:txBody>
      </p:sp>
    </p:spTree>
    <p:extLst>
      <p:ext uri="{BB962C8B-B14F-4D97-AF65-F5344CB8AC3E}">
        <p14:creationId xmlns:p14="http://schemas.microsoft.com/office/powerpoint/2010/main" val="28470183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784614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5986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24741811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1224676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9370120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800720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302611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theme" Target="../theme/theme2.xml"/><Relationship Id="rId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77" r:id="rId14"/>
    <p:sldLayoutId id="2147483680" r:id="rId15"/>
    <p:sldLayoutId id="2147483702" r:id="rId16"/>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1"/>
            <a:ext cx="1981200" cy="253916"/>
          </a:xfrm>
          <a:prstGeom prst="rect">
            <a:avLst/>
          </a:prstGeom>
          <a:noFill/>
        </p:spPr>
        <p:txBody>
          <a:bodyPr wrap="square" rtlCol="0">
            <a:spAutoFit/>
          </a:bodyPr>
          <a:lstStyle/>
          <a:p>
            <a:fld id="{BB705689-6DE3-4ABD-A330-F43849DB3358}" type="slidenum">
              <a:rPr lang="en-US" sz="1050" smtClean="0">
                <a:solidFill>
                  <a:srgbClr val="0C2340"/>
                </a:solidFill>
              </a:rPr>
              <a:t>‹#›</a:t>
            </a:fld>
            <a:endParaRPr lang="en-US" sz="1050">
              <a:solidFill>
                <a:srgbClr val="0C2340"/>
              </a:solidFill>
            </a:endParaRPr>
          </a:p>
        </p:txBody>
      </p:sp>
    </p:spTree>
    <p:extLst>
      <p:ext uri="{BB962C8B-B14F-4D97-AF65-F5344CB8AC3E}">
        <p14:creationId xmlns:p14="http://schemas.microsoft.com/office/powerpoint/2010/main" val="133870993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ctr" defTabSz="685800" rtl="0" eaLnBrk="1" latinLnBrk="0" hangingPunct="1">
        <a:spcBef>
          <a:spcPct val="0"/>
        </a:spcBef>
        <a:buNone/>
        <a:defRPr sz="3300" b="1" kern="1200">
          <a:solidFill>
            <a:srgbClr val="0C2340"/>
          </a:solidFill>
          <a:latin typeface="+mj-lt"/>
          <a:ea typeface="+mj-ea"/>
          <a:cs typeface="+mj-cs"/>
        </a:defRPr>
      </a:lvl1pPr>
    </p:titleStyle>
    <p:bodyStyle>
      <a:lvl1pPr marL="257175" indent="-257175" algn="l" defTabSz="6858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1pPr>
      <a:lvl2pPr marL="557213" indent="-214313" algn="l" defTabSz="685800" rtl="0" eaLnBrk="1" latinLnBrk="0" hangingPunct="1">
        <a:spcBef>
          <a:spcPct val="20000"/>
        </a:spcBef>
        <a:buClr>
          <a:srgbClr val="009F4D"/>
        </a:buClr>
        <a:buFont typeface="Arial" panose="020B0604020202020204" pitchFamily="34" charset="0"/>
        <a:buChar char="–"/>
        <a:defRPr sz="2100" kern="1200">
          <a:solidFill>
            <a:srgbClr val="0C2340"/>
          </a:solidFill>
          <a:latin typeface="+mn-lt"/>
          <a:ea typeface="+mn-ea"/>
          <a:cs typeface="+mn-cs"/>
        </a:defRPr>
      </a:lvl2pPr>
      <a:lvl3pPr marL="857250" indent="-171450" algn="l" defTabSz="685800" rtl="0" eaLnBrk="1" latinLnBrk="0" hangingPunct="1">
        <a:spcBef>
          <a:spcPct val="20000"/>
        </a:spcBef>
        <a:buClr>
          <a:srgbClr val="009F4D"/>
        </a:buClr>
        <a:buFont typeface="Arial" panose="020B0604020202020204" pitchFamily="34" charset="0"/>
        <a:buChar char="•"/>
        <a:defRPr sz="1800" kern="1200">
          <a:solidFill>
            <a:srgbClr val="0C2340"/>
          </a:solidFill>
          <a:latin typeface="+mn-lt"/>
          <a:ea typeface="+mn-ea"/>
          <a:cs typeface="+mn-cs"/>
        </a:defRPr>
      </a:lvl3pPr>
      <a:lvl4pPr marL="1200150" indent="-171450" algn="l" defTabSz="685800" rtl="0" eaLnBrk="1" latinLnBrk="0" hangingPunct="1">
        <a:spcBef>
          <a:spcPct val="20000"/>
        </a:spcBef>
        <a:buClr>
          <a:srgbClr val="009F4D"/>
        </a:buClr>
        <a:buFont typeface="Arial" panose="020B0604020202020204" pitchFamily="34" charset="0"/>
        <a:buChar char="–"/>
        <a:defRPr sz="1500" kern="1200">
          <a:solidFill>
            <a:srgbClr val="0C2340"/>
          </a:solidFill>
          <a:latin typeface="+mn-lt"/>
          <a:ea typeface="+mn-ea"/>
          <a:cs typeface="+mn-cs"/>
        </a:defRPr>
      </a:lvl4pPr>
      <a:lvl5pPr marL="1543050" indent="-171450" algn="l" defTabSz="685800" rtl="0" eaLnBrk="1" latinLnBrk="0" hangingPunct="1">
        <a:spcBef>
          <a:spcPct val="20000"/>
        </a:spcBef>
        <a:buClr>
          <a:srgbClr val="009F4D"/>
        </a:buClr>
        <a:buFont typeface="Courier New" panose="02070309020205020404" pitchFamily="49" charset="0"/>
        <a:buChar char="o"/>
        <a:defRPr sz="1500" kern="1200">
          <a:solidFill>
            <a:srgbClr val="0C2340"/>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4.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16.xml"/></Relationships>
</file>

<file path=ppt/slides/_rels/slide85.xml.rels><?xml version="1.0" encoding="UTF-8" standalone="yes"?>
<Relationships xmlns="http://schemas.openxmlformats.org/package/2006/relationships"><Relationship Id="rId3" Type="http://schemas.openxmlformats.org/officeDocument/2006/relationships/hyperlink" Target="mailto:desiree.clark@minnstate.edu" TargetMode="External"/><Relationship Id="rId2" Type="http://schemas.openxmlformats.org/officeDocument/2006/relationships/notesSlide" Target="../notesSlides/notesSlide63.xml"/><Relationship Id="rId1" Type="http://schemas.openxmlformats.org/officeDocument/2006/relationships/slideLayout" Target="../slideLayouts/slideLayout5.xml"/><Relationship Id="rId5" Type="http://schemas.openxmlformats.org/officeDocument/2006/relationships/hyperlink" Target="http://www.minnstate.edu/system/ogc/" TargetMode="External"/><Relationship Id="rId4" Type="http://schemas.openxmlformats.org/officeDocument/2006/relationships/hyperlink" Target="mailto:ashley.atteberry@minnstate.edu"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vert="horz" lIns="91440" tIns="45720" rIns="91440" bIns="45720" rtlCol="0" anchor="t">
            <a:normAutofit/>
          </a:bodyPr>
          <a:lstStyle/>
          <a:p>
            <a:r>
              <a:rPr lang="en-US">
                <a:ea typeface="Calibri"/>
                <a:cs typeface="Calibri"/>
              </a:rPr>
              <a:t>August 7, 2024</a:t>
            </a:r>
            <a:endParaRPr lang="en-US"/>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a:solidFill>
                  <a:srgbClr val="002060"/>
                </a:solidFill>
              </a:rPr>
              <a:t>Minnesota State</a:t>
            </a:r>
          </a:p>
        </p:txBody>
      </p:sp>
      <p:sp>
        <p:nvSpPr>
          <p:cNvPr id="3" name="Text Placeholder 2"/>
          <p:cNvSpPr>
            <a:spLocks noGrp="1"/>
          </p:cNvSpPr>
          <p:nvPr>
            <p:ph type="body" sz="quarter" idx="11"/>
          </p:nvPr>
        </p:nvSpPr>
        <p:spPr>
          <a:xfrm>
            <a:off x="3581400" y="3241676"/>
            <a:ext cx="4495800" cy="417512"/>
          </a:xfrm>
        </p:spPr>
        <p:txBody>
          <a:bodyPr/>
          <a:lstStyle/>
          <a:p>
            <a:r>
              <a:rPr lang="en-US"/>
              <a:t>Office of Equity &amp; Inclusion </a:t>
            </a:r>
          </a:p>
          <a:p>
            <a:endParaRPr lang="en-US"/>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921026" y="4605849"/>
            <a:ext cx="306263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Desiree’ Clark, M.S. (She/Her)</a:t>
            </a:r>
          </a:p>
          <a:p>
            <a:r>
              <a:rPr lang="en-US" sz="1200"/>
              <a:t>Civil Rights Compliance Officer</a:t>
            </a:r>
          </a:p>
        </p:txBody>
      </p:sp>
      <p:sp>
        <p:nvSpPr>
          <p:cNvPr id="8" name="Text Placeholder 4">
            <a:extLst>
              <a:ext uri="{FF2B5EF4-FFF2-40B4-BE49-F238E27FC236}">
                <a16:creationId xmlns:a16="http://schemas.microsoft.com/office/drawing/2014/main" id="{1FD266EF-7C80-4EA5-B83D-FF1CBC79FEAF}"/>
              </a:ext>
            </a:extLst>
          </p:cNvPr>
          <p:cNvSpPr txBox="1">
            <a:spLocks/>
          </p:cNvSpPr>
          <p:nvPr/>
        </p:nvSpPr>
        <p:spPr>
          <a:xfrm>
            <a:off x="3247887" y="4612763"/>
            <a:ext cx="236882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Ashley Atteberry, </a:t>
            </a:r>
            <a:r>
              <a:rPr lang="en-US" sz="1200" err="1"/>
              <a:t>Ph.D</a:t>
            </a:r>
            <a:r>
              <a:rPr lang="en-US" sz="1200"/>
              <a:t> (She/Her)</a:t>
            </a:r>
          </a:p>
          <a:p>
            <a:r>
              <a:rPr lang="en-US" sz="1200"/>
              <a:t>Associate Compliance Officer</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819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HARASSMENT</a:t>
            </a:r>
            <a:br>
              <a:rPr kumimoji="0" lang="en-US" altLang="en-US" sz="3600" b="1" i="0" u="none" strike="noStrike" kern="1200" cap="all" spc="0" normalizeH="0" baseline="0" noProof="0">
                <a:ln>
                  <a:noFill/>
                </a:ln>
                <a:solidFill>
                  <a:srgbClr val="0C2340"/>
                </a:solidFill>
                <a:effectLst/>
                <a:uLnTx/>
                <a:uFillTx/>
                <a:latin typeface="+mn-lt"/>
                <a:ea typeface="+mn-ea"/>
                <a:cs typeface="+mn-cs"/>
              </a:rPr>
            </a:br>
            <a:r>
              <a:rPr lang="en-US" altLang="en-US" sz="3600">
                <a:latin typeface="+mn-lt"/>
                <a:ea typeface="+mn-ea"/>
                <a:cs typeface="+mn-cs"/>
              </a:rPr>
              <a:t>continued</a:t>
            </a:r>
            <a:endParaRPr kumimoji="0" lang="en-US" sz="3600" b="1" i="0" u="none" strike="noStrike" kern="1200" spc="0" normalizeH="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a:solidFill>
                  <a:schemeClr val="bg2"/>
                </a:solidFill>
              </a:rPr>
              <a:t>The examples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622710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7A62581-68DB-8C57-D113-28B04ABA9EB5}"/>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1" u="none" strike="noStrike" kern="1200" cap="none" spc="0" normalizeH="0" baseline="0" noProof="0" dirty="0">
                <a:ln>
                  <a:noFill/>
                </a:ln>
                <a:solidFill>
                  <a:schemeClr val="tx2"/>
                </a:solidFill>
                <a:effectLst/>
                <a:uLnTx/>
                <a:uFillTx/>
                <a:latin typeface="+mn-lt"/>
                <a:ea typeface="+mn-ea"/>
                <a:cs typeface="+mn-cs"/>
              </a:rPr>
              <a:t>Negative effect considerations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6DE5DBC0-F1B3-1005-3536-F3969DC5E839}"/>
              </a:ext>
            </a:extLst>
          </p:cNvPr>
          <p:cNvSpPr>
            <a:spLocks noGrp="1"/>
          </p:cNvSpPr>
          <p:nvPr>
            <p:ph idx="1"/>
          </p:nvPr>
        </p:nvSpPr>
        <p:spPr/>
        <p:txBody>
          <a:bodyPr>
            <a:normAutofit fontScale="92500"/>
          </a:bodyPr>
          <a:lstStyle/>
          <a:p>
            <a:pPr eaLnBrk="1" hangingPunct="1"/>
            <a:r>
              <a:rPr lang="en-US" altLang="en-US" sz="2800" dirty="0"/>
              <a:t>Whether the conduct was verbal, physical or both</a:t>
            </a:r>
          </a:p>
          <a:p>
            <a:pPr eaLnBrk="1" hangingPunct="1"/>
            <a:r>
              <a:rPr lang="en-US" altLang="en-US" sz="2800" dirty="0"/>
              <a:t>How frequently it was repeated</a:t>
            </a:r>
          </a:p>
          <a:p>
            <a:pPr eaLnBrk="1" hangingPunct="1"/>
            <a:r>
              <a:rPr lang="en-US" altLang="en-US" sz="2800" dirty="0"/>
              <a:t>Whether the conduct was intimidating, offensive, humiliating, or abusive</a:t>
            </a:r>
          </a:p>
          <a:p>
            <a:pPr eaLnBrk="1" hangingPunct="1"/>
            <a:r>
              <a:rPr lang="en-US" altLang="en-US" sz="2800" dirty="0"/>
              <a:t>Whether the alleged harasser was a fellow student, a faculty member, a co-worker, supervisor, or third party</a:t>
            </a:r>
          </a:p>
          <a:p>
            <a:pPr eaLnBrk="1" hangingPunct="1"/>
            <a:r>
              <a:rPr lang="en-US" altLang="en-US" sz="2800" dirty="0"/>
              <a:t>Whether others joined in perpetrating the harassment </a:t>
            </a:r>
          </a:p>
          <a:p>
            <a:pPr eaLnBrk="1" hangingPunct="1"/>
            <a:r>
              <a:rPr lang="en-US" altLang="en-US" sz="2800" dirty="0"/>
              <a:t>Whether the harassment was directed at more than one individual</a:t>
            </a:r>
          </a:p>
        </p:txBody>
      </p:sp>
    </p:spTree>
    <p:extLst>
      <p:ext uri="{BB962C8B-B14F-4D97-AF65-F5344CB8AC3E}">
        <p14:creationId xmlns:p14="http://schemas.microsoft.com/office/powerpoint/2010/main" val="809073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7FD5BE3-08CC-AFF7-40AF-8414C422A4EB}"/>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1" u="none" strike="noStrike" kern="1200" cap="none" spc="0" normalizeH="0" baseline="0" noProof="0" dirty="0">
                <a:ln>
                  <a:noFill/>
                </a:ln>
                <a:solidFill>
                  <a:schemeClr val="tx2"/>
                </a:solidFill>
                <a:effectLst/>
                <a:uLnTx/>
                <a:uFillTx/>
                <a:latin typeface="+mn-lt"/>
                <a:ea typeface="+mn-ea"/>
                <a:cs typeface="+mn-cs"/>
              </a:rPr>
              <a:t>Unwelcome Conduct Defined</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263EDC65-DFBE-BDEE-0BFB-B2E9B9D5C403}"/>
              </a:ext>
            </a:extLst>
          </p:cNvPr>
          <p:cNvSpPr>
            <a:spLocks noGrp="1"/>
          </p:cNvSpPr>
          <p:nvPr>
            <p:ph idx="1"/>
          </p:nvPr>
        </p:nvSpPr>
        <p:spPr/>
        <p:txBody>
          <a:bodyPr/>
          <a:lstStyle/>
          <a:p>
            <a:r>
              <a:rPr lang="en-US" altLang="en-US" sz="3200" dirty="0"/>
              <a:t>The complaining student or employee did not request or invite conduct</a:t>
            </a:r>
          </a:p>
          <a:p>
            <a:r>
              <a:rPr lang="en-US" altLang="en-US" sz="3200" dirty="0"/>
              <a:t>The complainant student or employee regarded the conduct as undesirable or offensive</a:t>
            </a:r>
          </a:p>
          <a:p>
            <a:endParaRPr lang="en-US" dirty="0"/>
          </a:p>
        </p:txBody>
      </p:sp>
    </p:spTree>
    <p:extLst>
      <p:ext uri="{BB962C8B-B14F-4D97-AF65-F5344CB8AC3E}">
        <p14:creationId xmlns:p14="http://schemas.microsoft.com/office/powerpoint/2010/main" val="3335786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595647"/>
          </a:xfrm>
        </p:spPr>
        <p:txBody>
          <a:bodyPr>
            <a:normAutofit fontScale="85000" lnSpcReduction="10000"/>
          </a:bodyPr>
          <a:lstStyle/>
          <a:p>
            <a:pPr marL="0" indent="0">
              <a:buNone/>
            </a:pPr>
            <a:r>
              <a:rPr lang="en-US" altLang="en-US">
                <a:solidFill>
                  <a:schemeClr val="bg2"/>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a:t>
            </a:r>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a:p>
            <a:pPr marL="0" indent="0">
              <a:buNone/>
            </a:pPr>
            <a:endParaRPr lang="en-US"/>
          </a:p>
        </p:txBody>
      </p:sp>
    </p:spTree>
    <p:extLst>
      <p:ext uri="{BB962C8B-B14F-4D97-AF65-F5344CB8AC3E}">
        <p14:creationId xmlns:p14="http://schemas.microsoft.com/office/powerpoint/2010/main" val="3444511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fontAlgn="base">
              <a:buNone/>
            </a:pPr>
            <a:r>
              <a:rPr lang="en-US"/>
              <a:t>The </a:t>
            </a:r>
            <a:r>
              <a:rPr lang="en-US" b="1" u="sng"/>
              <a:t>1B.3 Sexual Violence Policy </a:t>
            </a:r>
            <a:r>
              <a:rPr lang="en-US"/>
              <a:t>addresses:​</a:t>
            </a:r>
          </a:p>
          <a:p>
            <a:pPr fontAlgn="base"/>
            <a:r>
              <a:rPr lang="en-US"/>
              <a:t>Affirmative Consent​</a:t>
            </a:r>
          </a:p>
          <a:p>
            <a:pPr fontAlgn="base"/>
            <a:r>
              <a:rPr lang="en-US"/>
              <a:t>Sexual Violence​</a:t>
            </a:r>
          </a:p>
          <a:p>
            <a:pPr fontAlgn="base"/>
            <a:r>
              <a:rPr lang="en-US"/>
              <a:t>Dating, intimate partner, and relationship violence​</a:t>
            </a:r>
          </a:p>
          <a:p>
            <a:pPr fontAlgn="base"/>
            <a:r>
              <a:rPr lang="en-US"/>
              <a:t>Non-forcible sex acts​</a:t>
            </a:r>
          </a:p>
          <a:p>
            <a:pPr fontAlgn="base"/>
            <a:r>
              <a:rPr lang="en-US"/>
              <a:t>Sexual Assault​</a:t>
            </a:r>
          </a:p>
          <a:p>
            <a:pPr fontAlgn="base"/>
            <a:r>
              <a:rPr lang="en-US"/>
              <a:t>Stalking </a:t>
            </a:r>
          </a:p>
          <a:p>
            <a:endParaRPr lang="en-US"/>
          </a:p>
        </p:txBody>
      </p:sp>
    </p:spTree>
    <p:extLst>
      <p:ext uri="{BB962C8B-B14F-4D97-AF65-F5344CB8AC3E}">
        <p14:creationId xmlns:p14="http://schemas.microsoft.com/office/powerpoint/2010/main" val="2975812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F896BD-0AF2-9F43-0901-25437CC99E8C}"/>
              </a:ext>
            </a:extLst>
          </p:cNvPr>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Per 1B.3 Policy</a:t>
            </a:r>
          </a:p>
        </p:txBody>
      </p:sp>
      <p:sp>
        <p:nvSpPr>
          <p:cNvPr id="2" name="Content Placeholder 1">
            <a:extLst>
              <a:ext uri="{FF2B5EF4-FFF2-40B4-BE49-F238E27FC236}">
                <a16:creationId xmlns:a16="http://schemas.microsoft.com/office/drawing/2014/main" id="{B52F8EA3-E7C1-BCAE-2A5E-540A476C78FA}"/>
              </a:ext>
            </a:extLst>
          </p:cNvPr>
          <p:cNvSpPr>
            <a:spLocks noGrp="1"/>
          </p:cNvSpPr>
          <p:nvPr>
            <p:ph idx="1"/>
          </p:nvPr>
        </p:nvSpPr>
        <p:spPr/>
        <p:txBody>
          <a:bodyPr>
            <a:normAutofit fontScale="92500"/>
          </a:bodyPr>
          <a:lstStyle/>
          <a:p>
            <a:pPr marL="457200" indent="-457200">
              <a:buFont typeface="Arial" panose="020B0604020202020204" pitchFamily="34" charset="0"/>
              <a:buChar char="•"/>
            </a:pPr>
            <a:r>
              <a:rPr lang="en-US"/>
              <a:t>Definition of Title IX sexual harassment </a:t>
            </a:r>
          </a:p>
          <a:p>
            <a:pPr lvl="1" indent="0">
              <a:buNone/>
            </a:pPr>
            <a:r>
              <a:rPr lang="en-US"/>
              <a:t>(conduct on the basis of sex)</a:t>
            </a:r>
          </a:p>
          <a:p>
            <a:pPr marL="1143000" lvl="1" indent="-457200"/>
            <a:r>
              <a:rPr lang="en-US"/>
              <a:t>Employee </a:t>
            </a:r>
            <a:r>
              <a:rPr lang="en-US" b="1"/>
              <a:t>conditioning</a:t>
            </a:r>
            <a:r>
              <a:rPr lang="en-US"/>
              <a:t> the provision of an aid, benefit, or service of the institution on an individual's </a:t>
            </a:r>
            <a:r>
              <a:rPr lang="en-US" b="1"/>
              <a:t>participation</a:t>
            </a:r>
            <a:r>
              <a:rPr lang="en-US"/>
              <a:t> in unwelcome sexual conduct [</a:t>
            </a:r>
            <a:r>
              <a:rPr lang="en-US" i="1"/>
              <a:t>Quid pro quo</a:t>
            </a:r>
            <a:r>
              <a:rPr lang="en-US"/>
              <a:t>]</a:t>
            </a:r>
            <a:r>
              <a:rPr lang="en-US" i="1"/>
              <a:t> </a:t>
            </a:r>
            <a:endParaRPr lang="en-US"/>
          </a:p>
          <a:p>
            <a:pPr marL="1143000" lvl="1" indent="-457200"/>
            <a:r>
              <a:rPr lang="en-US"/>
              <a:t>Unwelcome conduct determined by a reasonable person to be </a:t>
            </a:r>
            <a:r>
              <a:rPr lang="en-US" b="1"/>
              <a:t>so severe, pervasive, and objectively offensive </a:t>
            </a:r>
            <a:r>
              <a:rPr lang="en-US"/>
              <a:t>that it effectively denies a person equal access to the institution's education program or activity [Hostile environment] </a:t>
            </a:r>
          </a:p>
          <a:p>
            <a:pPr marL="1143000" lvl="1" indent="-457200"/>
            <a:r>
              <a:rPr lang="en-US"/>
              <a:t>Sexual assault; dating, intimate partner, and relationship violence; and stalking [Clery crimes]</a:t>
            </a:r>
          </a:p>
          <a:p>
            <a:endParaRPr lang="en-US"/>
          </a:p>
        </p:txBody>
      </p:sp>
    </p:spTree>
    <p:extLst>
      <p:ext uri="{BB962C8B-B14F-4D97-AF65-F5344CB8AC3E}">
        <p14:creationId xmlns:p14="http://schemas.microsoft.com/office/powerpoint/2010/main" val="593467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System 1.B.1.1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investigation and resolution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p:txBody>
      </p:sp>
    </p:spTree>
    <p:extLst>
      <p:ext uri="{BB962C8B-B14F-4D97-AF65-F5344CB8AC3E}">
        <p14:creationId xmlns:p14="http://schemas.microsoft.com/office/powerpoint/2010/main" val="309798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endParaRPr lang="en-US" altLang="en-US"/>
          </a:p>
          <a:p>
            <a:r>
              <a:rPr lang="en-US">
                <a:solidFill>
                  <a:schemeClr val="tx1"/>
                </a:solidFill>
              </a:rPr>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0" indent="0">
              <a:buNone/>
            </a:pPr>
            <a:endParaRPr lang="en-US"/>
          </a:p>
        </p:txBody>
      </p:sp>
    </p:spTree>
    <p:extLst>
      <p:ext uri="{BB962C8B-B14F-4D97-AF65-F5344CB8AC3E}">
        <p14:creationId xmlns:p14="http://schemas.microsoft.com/office/powerpoint/2010/main" val="170821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a:buNone/>
            </a:pPr>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r>
              <a:rPr lang="en-US" altLang="en-US"/>
              <a:t>  </a:t>
            </a:r>
          </a:p>
          <a:p>
            <a:endParaRPr lang="en-US"/>
          </a:p>
        </p:txBody>
      </p:sp>
    </p:spTree>
    <p:extLst>
      <p:ext uri="{BB962C8B-B14F-4D97-AF65-F5344CB8AC3E}">
        <p14:creationId xmlns:p14="http://schemas.microsoft.com/office/powerpoint/2010/main" val="1603450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Outline of today’s presentation</a:t>
            </a:r>
            <a:endParaRPr lang="en-US">
              <a:solidFill>
                <a:schemeClr val="tx1">
                  <a:lumMod val="85000"/>
                  <a:lumOff val="15000"/>
                </a:schemeClr>
              </a:solidFill>
            </a:endParaRPr>
          </a:p>
        </p:txBody>
      </p:sp>
      <p:sp>
        <p:nvSpPr>
          <p:cNvPr id="5" name="Rectangle 3"/>
          <p:cNvSpPr>
            <a:spLocks noGrp="1" noChangeArrowheads="1"/>
          </p:cNvSpPr>
          <p:nvPr>
            <p:ph idx="1"/>
          </p:nvPr>
        </p:nvSpPr>
        <p:spPr/>
        <p:txBody>
          <a:bodyPr vert="horz" lIns="91440" tIns="45720" rIns="91440" bIns="45720" rtlCol="0" anchor="t">
            <a:normAutofit/>
          </a:bodyPr>
          <a:lstStyle/>
          <a:p>
            <a:pPr fontAlgn="base"/>
            <a:r>
              <a:rPr lang="en-US"/>
              <a:t>Review Board Policy 1B.1 and System Procedure 1B.1.1</a:t>
            </a:r>
          </a:p>
          <a:p>
            <a:pPr fontAlgn="base"/>
            <a:r>
              <a:rPr lang="en-US"/>
              <a:t>Investigative Techniques​</a:t>
            </a:r>
          </a:p>
          <a:p>
            <a:pPr fontAlgn="base"/>
            <a:r>
              <a:rPr lang="en-US"/>
              <a:t>Data Privacy</a:t>
            </a:r>
          </a:p>
          <a:p>
            <a:pPr marL="182880" indent="-182880">
              <a:buNone/>
              <a:defRPr/>
            </a:pPr>
            <a:endParaRPr lang="en-US" altLang="en-US" sz="3500" cap="sma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35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descr="Adjacent policies and procedures to 1B1">
            <a:extLst>
              <a:ext uri="{FF2B5EF4-FFF2-40B4-BE49-F238E27FC236}">
                <a16:creationId xmlns:a16="http://schemas.microsoft.com/office/drawing/2014/main" id="{3119726E-5618-20AD-239E-FB619C55B390}"/>
              </a:ext>
            </a:extLst>
          </p:cNvPr>
          <p:cNvSpPr>
            <a:spLocks noGrp="1"/>
          </p:cNvSpPr>
          <p:nvPr>
            <p:ph type="title" idx="4294967295"/>
          </p:nvPr>
        </p:nvSpPr>
        <p:spPr>
          <a:xfrm>
            <a:off x="457200" y="533400"/>
            <a:ext cx="75819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Adjacent policies and Procedures</a:t>
            </a: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668885373"/>
              </p:ext>
            </p:extLst>
          </p:nvPr>
        </p:nvGraphicFramePr>
        <p:xfrm>
          <a:off x="457200" y="1143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Preferred Name</a:t>
            </a:r>
            <a:endParaRPr kumimoji="0" lang="en-US" sz="48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pPr marL="0" indent="0">
              <a:buNone/>
            </a:pPr>
            <a:r>
              <a:rPr kumimoji="0" lang="en-US" altLang="en-US" sz="2800" b="1" i="0" u="none" strike="noStrike" kern="1200" cap="all" spc="0" normalizeH="0" baseline="0" noProof="0">
                <a:ln>
                  <a:noFill/>
                </a:ln>
                <a:solidFill>
                  <a:srgbClr val="0C2340"/>
                </a:solidFill>
                <a:effectLst/>
                <a:uLnTx/>
                <a:uFillTx/>
                <a:latin typeface="+mn-lt"/>
                <a:ea typeface="+mn-ea"/>
                <a:cs typeface="+mn-cs"/>
              </a:rPr>
              <a:t>System 1.B.1.2 Procedure </a:t>
            </a:r>
            <a:endParaRPr lang="en-US" altLang="en-US">
              <a:solidFill>
                <a:schemeClr val="tx1">
                  <a:lumMod val="85000"/>
                  <a:lumOff val="15000"/>
                </a:schemeClr>
              </a:solidFill>
            </a:endParaRPr>
          </a:p>
          <a:p>
            <a:r>
              <a:rPr lang="en-US" altLang="en-US">
                <a:solidFill>
                  <a:schemeClr val="tx1">
                    <a:lumMod val="85000"/>
                    <a:lumOff val="15000"/>
                  </a:schemeClr>
                </a:solidFill>
              </a:rPr>
              <a:t>Chosen name that is different, in whole or in part, from legal name</a:t>
            </a:r>
          </a:p>
          <a:p>
            <a:r>
              <a:rPr lang="en-US" altLang="en-US">
                <a:solidFill>
                  <a:schemeClr val="tx1">
                    <a:lumMod val="85000"/>
                    <a:lumOff val="15000"/>
                  </a:schemeClr>
                </a:solidFill>
              </a:rPr>
              <a:t>Each college, university shall have a procedure</a:t>
            </a:r>
          </a:p>
          <a:p>
            <a:pPr lvl="1"/>
            <a:r>
              <a:rPr lang="en-US" altLang="en-US">
                <a:solidFill>
                  <a:schemeClr val="tx1">
                    <a:lumMod val="85000"/>
                    <a:lumOff val="15000"/>
                  </a:schemeClr>
                </a:solidFill>
              </a:rPr>
              <a:t>Registrar: responsible for students and alumni</a:t>
            </a:r>
          </a:p>
          <a:p>
            <a:pPr lvl="1"/>
            <a:r>
              <a:rPr lang="en-US" altLang="en-US">
                <a:solidFill>
                  <a:schemeClr val="tx1">
                    <a:lumMod val="85000"/>
                    <a:lumOff val="15000"/>
                  </a:schemeClr>
                </a:solidFill>
              </a:rPr>
              <a:t>Human resources: responsible for employees</a:t>
            </a:r>
          </a:p>
          <a:p>
            <a:r>
              <a:rPr lang="en-US" altLang="en-US">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200" b="1" i="0" u="none" strike="noStrike" kern="1200" cap="all" spc="0" normalizeH="0" baseline="0" noProof="0">
                <a:ln>
                  <a:noFill/>
                </a:ln>
                <a:solidFill>
                  <a:srgbClr val="0C2340"/>
                </a:solidFill>
                <a:effectLst/>
                <a:uLnTx/>
                <a:uFillTx/>
                <a:latin typeface="+mn-lt"/>
                <a:ea typeface="+mn-ea"/>
                <a:cs typeface="+mn-cs"/>
              </a:rPr>
              <a:t>Access &amp; Accommodations for Individuals with Disabilities</a:t>
            </a:r>
            <a:endParaRPr kumimoji="0" lang="en-US"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443414"/>
          </a:xfrm>
        </p:spPr>
        <p:txBody>
          <a:bodyPr>
            <a:normAutofit fontScale="85000" lnSpcReduction="20000"/>
          </a:bodyPr>
          <a:lstStyle/>
          <a:p>
            <a:pPr marL="0" indent="0">
              <a:buNone/>
            </a:pPr>
            <a:r>
              <a:rPr kumimoji="0" lang="en-US" altLang="en-US" sz="2800" b="1" i="0" u="none" strike="noStrike" kern="1200" cap="all" spc="0" normalizeH="0" baseline="0" noProof="0">
                <a:ln>
                  <a:noFill/>
                </a:ln>
                <a:solidFill>
                  <a:srgbClr val="0C2340"/>
                </a:solidFill>
                <a:effectLst/>
                <a:uLnTx/>
                <a:uFillTx/>
                <a:latin typeface="+mn-lt"/>
                <a:ea typeface="+mn-ea"/>
                <a:cs typeface="+mn-cs"/>
              </a:rPr>
              <a:t>Board 1.B.4 Policy </a:t>
            </a:r>
            <a:endParaRPr lang="en-US" altLang="en-US">
              <a:solidFill>
                <a:schemeClr val="tx1">
                  <a:lumMod val="85000"/>
                  <a:lumOff val="15000"/>
                </a:schemeClr>
              </a:solidFill>
            </a:endParaRPr>
          </a:p>
          <a:p>
            <a:r>
              <a:rPr lang="en-US" altLang="en-US">
                <a:solidFill>
                  <a:schemeClr val="tx1">
                    <a:lumMod val="85000"/>
                    <a:lumOff val="15000"/>
                  </a:schemeClr>
                </a:solidFill>
              </a:rPr>
              <a:t>Programs, services, and activities shall be accessible to individuals with disabilities, in compliance with state and federal laws</a:t>
            </a:r>
          </a:p>
          <a:p>
            <a:r>
              <a:rPr lang="en-US" altLang="en-US">
                <a:solidFill>
                  <a:schemeClr val="tx1">
                    <a:lumMod val="85000"/>
                    <a:lumOff val="15000"/>
                  </a:schemeClr>
                </a:solidFill>
              </a:rPr>
              <a:t>Individuals with disabilities may need accommodations to have equally effective opportunities</a:t>
            </a:r>
          </a:p>
          <a:p>
            <a:r>
              <a:rPr lang="en-US" altLang="en-US">
                <a:solidFill>
                  <a:schemeClr val="tx1">
                    <a:lumMod val="85000"/>
                    <a:lumOff val="15000"/>
                  </a:schemeClr>
                </a:solidFill>
              </a:rPr>
              <a:t>Reasonable accommodations will be made to ensure access (with some noted limitations), including modifications to rules, policies, and practices</a:t>
            </a:r>
          </a:p>
          <a:p>
            <a:r>
              <a:rPr lang="en-US" altLang="en-US">
                <a:solidFill>
                  <a:schemeClr val="tx1">
                    <a:lumMod val="85000"/>
                    <a:lumOff val="15000"/>
                  </a:schemeClr>
                </a:solidFill>
              </a:rPr>
              <a:t>Provide qualified student with a disability access to services and activities</a:t>
            </a:r>
          </a:p>
          <a:p>
            <a:r>
              <a:rPr lang="en-US" altLang="en-US">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Respectful Workplace</a:t>
            </a:r>
            <a:endParaRPr kumimoji="0" lang="en-US" sz="48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443414"/>
          </a:xfrm>
        </p:spPr>
        <p:txBody>
          <a:bodyPr>
            <a:normAutofit fontScale="92500" lnSpcReduction="10000"/>
          </a:bodyPr>
          <a:lstStyle/>
          <a:p>
            <a:pPr marL="0" indent="0">
              <a:buNone/>
            </a:pPr>
            <a:r>
              <a:rPr kumimoji="0" lang="en-US" altLang="en-US" sz="2800" b="1" i="0" u="none" strike="noStrike" kern="1200" cap="all" spc="0" normalizeH="0" baseline="0" noProof="0">
                <a:ln>
                  <a:noFill/>
                </a:ln>
                <a:solidFill>
                  <a:srgbClr val="0C2340"/>
                </a:solidFill>
                <a:effectLst/>
                <a:uLnTx/>
                <a:uFillTx/>
                <a:latin typeface="+mn-lt"/>
                <a:ea typeface="+mn-ea"/>
                <a:cs typeface="+mn-cs"/>
              </a:rPr>
              <a:t>System 1.C.0.2 Procedure </a:t>
            </a:r>
            <a:endParaRPr lang="en-US" altLang="en-US"/>
          </a:p>
          <a:p>
            <a:r>
              <a:rPr lang="en-US" altLang="en-US"/>
              <a:t>Objectively respectful and professional workplace</a:t>
            </a:r>
          </a:p>
          <a:p>
            <a:r>
              <a:rPr lang="en-US" altLang="en-US" b="1"/>
              <a:t>Professionalism</a:t>
            </a:r>
            <a:r>
              <a:rPr lang="en-US" altLang="en-US"/>
              <a:t>: Displaying the good judgment and proper behavior that is reasonably expected in the workplace</a:t>
            </a:r>
          </a:p>
          <a:p>
            <a:r>
              <a:rPr lang="en-US" altLang="en-US" b="1"/>
              <a:t>Respect</a:t>
            </a:r>
            <a:r>
              <a:rPr lang="en-US" altLang="en-US"/>
              <a:t>: Behavior or communication that demonstrates positive consideration and treats individuals in a manner that a reasonable person would find appropriate</a:t>
            </a:r>
          </a:p>
          <a:p>
            <a:r>
              <a:rPr lang="en-US" altLang="en-US" b="1"/>
              <a:t>Prohibitions</a:t>
            </a:r>
            <a:r>
              <a:rPr lang="en-US" altLang="en-US"/>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04CB0F7-140D-9398-197A-49650DCA80B6}"/>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Code of Conduct</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kumimoji="0" lang="en-US" altLang="en-US" sz="2800" b="1" i="0" u="none" strike="noStrike" kern="1200" cap="all" spc="0" normalizeH="0" baseline="0" noProof="0">
                <a:ln>
                  <a:noFill/>
                </a:ln>
                <a:solidFill>
                  <a:srgbClr val="0C2340"/>
                </a:solidFill>
                <a:effectLst/>
                <a:uLnTx/>
                <a:uFillTx/>
                <a:latin typeface="+mn-lt"/>
                <a:ea typeface="+mn-ea"/>
                <a:cs typeface="+mn-cs"/>
              </a:rPr>
              <a:t>System 1.C.0.1 Procedure </a:t>
            </a:r>
            <a:endParaRPr lang="en-US" altLang="en-US"/>
          </a:p>
          <a:p>
            <a:r>
              <a:rPr lang="en-US" altLang="en-US"/>
              <a:t>All employees of Minnesota State must meet public expectations for excellence</a:t>
            </a:r>
          </a:p>
          <a:p>
            <a:r>
              <a:rPr lang="en-US"/>
              <a:t>Ethics</a:t>
            </a:r>
          </a:p>
          <a:p>
            <a:pPr lvl="1"/>
            <a:r>
              <a:rPr lang="en-US"/>
              <a:t>Conflicts of interest </a:t>
            </a:r>
          </a:p>
          <a:p>
            <a:pPr lvl="1"/>
            <a:r>
              <a:rPr lang="en-US"/>
              <a:t>Compensation, benefits or gifts</a:t>
            </a:r>
          </a:p>
          <a:p>
            <a:pPr lvl="1"/>
            <a:r>
              <a:rPr lang="en-US"/>
              <a:t>Personal advantage</a:t>
            </a:r>
          </a:p>
          <a:p>
            <a:pPr lvl="1"/>
            <a:r>
              <a:rPr lang="en-US"/>
              <a:t>Use of Minnesota State property</a:t>
            </a:r>
          </a:p>
          <a:p>
            <a:pPr lvl="1"/>
            <a:r>
              <a:rPr lang="en-US"/>
              <a:t>Political activities and influence</a:t>
            </a:r>
          </a:p>
          <a:p>
            <a:pPr lvl="1"/>
            <a:r>
              <a:rPr lang="en-US"/>
              <a:t>Purchasing and contracting</a:t>
            </a:r>
          </a:p>
          <a:p>
            <a:r>
              <a:rPr lang="en-US"/>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2E368-9C64-3793-7675-6D493A5754DC}"/>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fontScale="92500" lnSpcReduction="10000"/>
          </a:bodyPr>
          <a:lstStyle/>
          <a:p>
            <a:pPr marL="0" indent="0">
              <a:buNone/>
            </a:pPr>
            <a:r>
              <a:rPr kumimoji="0" lang="en-US" altLang="en-US" sz="2800" b="1" i="0" u="none" strike="noStrike" kern="1200" cap="all" spc="0" normalizeH="0" baseline="0" noProof="0">
                <a:ln>
                  <a:noFill/>
                </a:ln>
                <a:solidFill>
                  <a:srgbClr val="0C2340"/>
                </a:solidFill>
                <a:effectLst/>
                <a:uLnTx/>
                <a:uFillTx/>
                <a:latin typeface="+mn-lt"/>
                <a:ea typeface="+mn-ea"/>
                <a:cs typeface="+mn-cs"/>
              </a:rPr>
              <a:t>System 1.C.2 Policy </a:t>
            </a:r>
            <a:endParaRPr lang="en-US" altLang="en-US"/>
          </a:p>
          <a:p>
            <a:r>
              <a:rPr lang="en-US" altLang="en-US"/>
              <a:t>Fraudulent and other dishonest acts</a:t>
            </a:r>
          </a:p>
          <a:p>
            <a:pPr lvl="1"/>
            <a:r>
              <a:rPr lang="en-US" altLang="en-US"/>
              <a:t>Ex. Theft or miscues of college or university assets, time, property</a:t>
            </a:r>
          </a:p>
          <a:p>
            <a:pPr lvl="1"/>
            <a:r>
              <a:rPr lang="en-US" altLang="en-US"/>
              <a:t>Conflicts of interest</a:t>
            </a:r>
          </a:p>
          <a:p>
            <a:pPr lvl="1"/>
            <a:r>
              <a:rPr lang="en-US" altLang="en-US"/>
              <a:t>Double employment, where employee is working two jobs at the same time</a:t>
            </a:r>
          </a:p>
          <a:p>
            <a:r>
              <a:rPr lang="en-US"/>
              <a:t>State of Minnesota Code of Ethics</a:t>
            </a:r>
          </a:p>
          <a:p>
            <a:r>
              <a:rPr lang="en-US"/>
              <a:t>Fraud inquiries and investigations</a:t>
            </a:r>
          </a:p>
          <a:p>
            <a:r>
              <a:rPr lang="en-US"/>
              <a:t>Remedial actions</a:t>
            </a:r>
          </a:p>
          <a:p>
            <a:r>
              <a:rPr lang="en-US"/>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1228476" y="2138568"/>
            <a:ext cx="2362200" cy="1623392"/>
          </a:xfrm>
          <a:prstGeom prst="rect">
            <a:avLst/>
          </a:prstGeom>
          <a:solidFill>
            <a:schemeClr val="bg1">
              <a:lumMod val="8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7030A0"/>
                </a:solidFill>
                <a:latin typeface="Times New Roman" panose="02020603050405020304" pitchFamily="18" charset="0"/>
              </a:rPr>
              <a:t>Designated</a:t>
            </a:r>
          </a:p>
          <a:p>
            <a:pPr algn="ctr">
              <a:spcBef>
                <a:spcPct val="0"/>
              </a:spcBef>
              <a:buClrTx/>
              <a:buFontTx/>
              <a:buNone/>
            </a:pPr>
            <a:r>
              <a:rPr lang="en-US" altLang="en-US" sz="2400" b="1">
                <a:solidFill>
                  <a:srgbClr val="7030A0"/>
                </a:solidFill>
                <a:latin typeface="Times New Roman" panose="02020603050405020304" pitchFamily="18" charset="0"/>
              </a:rPr>
              <a:t> Officer</a:t>
            </a:r>
          </a:p>
        </p:txBody>
      </p:sp>
      <p:sp>
        <p:nvSpPr>
          <p:cNvPr id="5" name="Rectangle 7"/>
          <p:cNvSpPr>
            <a:spLocks noChangeArrowheads="1"/>
          </p:cNvSpPr>
          <p:nvPr/>
        </p:nvSpPr>
        <p:spPr bwMode="auto">
          <a:xfrm>
            <a:off x="4572000" y="2138568"/>
            <a:ext cx="2362200" cy="1623391"/>
          </a:xfrm>
          <a:prstGeom prst="rect">
            <a:avLst/>
          </a:prstGeom>
          <a:solidFill>
            <a:schemeClr val="tx2">
              <a:lumMod val="25000"/>
              <a:lumOff val="7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Investigator</a:t>
            </a:r>
          </a:p>
        </p:txBody>
      </p:sp>
      <p:sp>
        <p:nvSpPr>
          <p:cNvPr id="7" name="Rectangle 4">
            <a:extLst>
              <a:ext uri="{FF2B5EF4-FFF2-40B4-BE49-F238E27FC236}">
                <a16:creationId xmlns:a16="http://schemas.microsoft.com/office/drawing/2014/main" id="{2DFFFCB0-E03F-4725-91C2-F697E1F383AF}"/>
              </a:ext>
            </a:extLst>
          </p:cNvPr>
          <p:cNvSpPr txBox="1">
            <a:spLocks noChangeArrowheads="1"/>
          </p:cNvSpPr>
          <p:nvPr/>
        </p:nvSpPr>
        <p:spPr bwMode="auto">
          <a:xfrm>
            <a:off x="1228476" y="4167808"/>
            <a:ext cx="2362200" cy="1623392"/>
          </a:xfrm>
          <a:prstGeom prst="rect">
            <a:avLst/>
          </a:prstGeom>
          <a:solidFill>
            <a:schemeClr val="accent5">
              <a:lumMod val="20000"/>
              <a:lumOff val="80000"/>
            </a:schemeClr>
          </a:solidFill>
          <a:ln w="12700">
            <a:solidFill>
              <a:schemeClr val="tx1"/>
            </a:solidFill>
            <a:miter lim="800000"/>
            <a:headEnd type="none" w="sm" len="sm"/>
            <a:tailEnd type="none" w="sm" len="sm"/>
          </a:ln>
        </p:spPr>
        <p:txBody>
          <a:bodyPr vert="horz" wrap="none" lIns="91440" tIns="45720" rIns="91440" bIns="45720" rtlCol="0" anchor="ctr">
            <a:normAutofit/>
          </a:bodyPr>
          <a:lstStyle>
            <a:lvl1pPr marL="342900" indent="-342900" algn="l" defTabSz="914400" rtl="0" eaLnBrk="1" latinLnBrk="0" hangingPunct="1">
              <a:spcBef>
                <a:spcPts val="1000"/>
              </a:spcBef>
              <a:buClr>
                <a:schemeClr val="accent1"/>
              </a:buClr>
              <a:buFont typeface="Wingdings 3" panose="05040102010807070707" pitchFamily="18" charset="2"/>
              <a:buChar char=""/>
              <a:defRPr sz="2800" kern="1200">
                <a:solidFill>
                  <a:srgbClr val="404040"/>
                </a:solidFill>
                <a:latin typeface="Century Gothic" panose="020B0502020202020204" pitchFamily="34" charset="0"/>
                <a:ea typeface="+mn-ea"/>
                <a:cs typeface="+mn-cs"/>
              </a:defRPr>
            </a:lvl1pPr>
            <a:lvl2pPr marL="742950" indent="-285750" algn="l" defTabSz="914400" rtl="0" eaLnBrk="1" latinLnBrk="0" hangingPunct="1">
              <a:spcBef>
                <a:spcPts val="1000"/>
              </a:spcBef>
              <a:buClr>
                <a:schemeClr val="accent1"/>
              </a:buClr>
              <a:buFont typeface="Wingdings 3" panose="05040102010807070707" pitchFamily="18" charset="2"/>
              <a:buChar char=""/>
              <a:defRPr sz="1600" kern="1200">
                <a:solidFill>
                  <a:srgbClr val="404040"/>
                </a:solidFill>
                <a:latin typeface="Century Gothic" panose="020B0502020202020204" pitchFamily="34" charset="0"/>
                <a:ea typeface="+mn-ea"/>
                <a:cs typeface="+mn-cs"/>
              </a:defRPr>
            </a:lvl2pPr>
            <a:lvl3pPr marL="1143000" indent="-228600" algn="l" defTabSz="914400" rtl="0" eaLnBrk="1" latinLnBrk="0" hangingPunct="1">
              <a:spcBef>
                <a:spcPts val="1000"/>
              </a:spcBef>
              <a:buClr>
                <a:schemeClr val="accent1"/>
              </a:buClr>
              <a:buFont typeface="Wingdings 3" panose="05040102010807070707" pitchFamily="18" charset="2"/>
              <a:buChar char=""/>
              <a:defRPr sz="1400" kern="1200">
                <a:solidFill>
                  <a:srgbClr val="404040"/>
                </a:solidFill>
                <a:latin typeface="Century Gothic" panose="020B0502020202020204" pitchFamily="34" charset="0"/>
                <a:ea typeface="+mn-ea"/>
                <a:cs typeface="+mn-cs"/>
              </a:defRPr>
            </a:lvl3pPr>
            <a:lvl4pPr marL="16002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4pPr>
            <a:lvl5pPr marL="20574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5pPr>
            <a:lvl6pPr marL="25146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6pPr>
            <a:lvl7pPr marL="29718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7pPr>
            <a:lvl8pPr marL="34290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8pPr>
            <a:lvl9pPr marL="38862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9pPr>
          </a:lstStyle>
          <a:p>
            <a:pPr algn="ctr">
              <a:spcBef>
                <a:spcPct val="0"/>
              </a:spcBef>
              <a:buClrTx/>
              <a:buFontTx/>
              <a:buNone/>
            </a:pPr>
            <a:r>
              <a:rPr lang="en-US" altLang="en-US" sz="2400" b="1">
                <a:solidFill>
                  <a:srgbClr val="7030A0"/>
                </a:solidFill>
                <a:latin typeface="Times New Roman" panose="02020603050405020304" pitchFamily="18" charset="0"/>
              </a:rPr>
              <a:t>President</a:t>
            </a:r>
          </a:p>
        </p:txBody>
      </p:sp>
      <p:sp>
        <p:nvSpPr>
          <p:cNvPr id="8" name="Rectangle 7">
            <a:extLst>
              <a:ext uri="{FF2B5EF4-FFF2-40B4-BE49-F238E27FC236}">
                <a16:creationId xmlns:a16="http://schemas.microsoft.com/office/drawing/2014/main" id="{6FA93E67-E8C0-4D2C-A06E-AE42642E26AA}"/>
              </a:ext>
            </a:extLst>
          </p:cNvPr>
          <p:cNvSpPr>
            <a:spLocks noChangeArrowheads="1"/>
          </p:cNvSpPr>
          <p:nvPr/>
        </p:nvSpPr>
        <p:spPr bwMode="auto">
          <a:xfrm>
            <a:off x="4646546" y="4167808"/>
            <a:ext cx="2362200" cy="1623392"/>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Decision-making</a:t>
            </a:r>
          </a:p>
          <a:p>
            <a:pPr algn="ctr">
              <a:spcBef>
                <a:spcPct val="0"/>
              </a:spcBef>
              <a:buClrTx/>
              <a:buFontTx/>
              <a:buNone/>
            </a:pPr>
            <a:r>
              <a:rPr lang="en-US" altLang="en-US" sz="2400" b="1">
                <a:solidFill>
                  <a:srgbClr val="6600CC"/>
                </a:solidFill>
                <a:latin typeface="Times New Roman" panose="02020603050405020304" pitchFamily="18" charset="0"/>
              </a:rPr>
              <a:t>Authority</a:t>
            </a:r>
          </a:p>
        </p:txBody>
      </p:sp>
    </p:spTree>
    <p:extLst>
      <p:ext uri="{BB962C8B-B14F-4D97-AF65-F5344CB8AC3E}">
        <p14:creationId xmlns:p14="http://schemas.microsoft.com/office/powerpoint/2010/main" val="2139596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Tasks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427356"/>
            <a:ext cx="8229600" cy="4821044"/>
          </a:xfrm>
        </p:spPr>
        <p:txBody>
          <a:bodyPr>
            <a:normAutofit/>
          </a:bodyPr>
          <a:lstStyle/>
          <a:p>
            <a:r>
              <a:rPr lang="en-US" altLang="en-US" dirty="0"/>
              <a:t>Jurisdiction and scope</a:t>
            </a:r>
          </a:p>
          <a:p>
            <a:r>
              <a:rPr lang="en-US" altLang="en-US" dirty="0"/>
              <a:t>Conflicts of interest</a:t>
            </a:r>
          </a:p>
          <a:p>
            <a:r>
              <a:rPr lang="en-US" altLang="en-US" dirty="0"/>
              <a:t>Interim actions re: health, safety concerns</a:t>
            </a:r>
          </a:p>
          <a:p>
            <a:r>
              <a:rPr lang="en-US" altLang="en-US" dirty="0"/>
              <a:t>Primary person to ensure process moves forward through </a:t>
            </a:r>
            <a:r>
              <a:rPr lang="en-US" altLang="en-US" sz="2800" dirty="0"/>
              <a:t>each relevant step of the procedure</a:t>
            </a:r>
          </a:p>
          <a:p>
            <a:r>
              <a:rPr lang="en-US" altLang="en-US" dirty="0"/>
              <a:t>Release of information requests</a:t>
            </a:r>
            <a:endParaRPr lang="en-US" altLang="en-US" sz="2800" dirty="0"/>
          </a:p>
        </p:txBody>
      </p:sp>
    </p:spTree>
    <p:extLst>
      <p:ext uri="{BB962C8B-B14F-4D97-AF65-F5344CB8AC3E}">
        <p14:creationId xmlns:p14="http://schemas.microsoft.com/office/powerpoint/2010/main" val="13405471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Tasks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a:tabLst>
                <a:tab pos="635000" algn="l"/>
              </a:tabLst>
              <a:defRPr/>
            </a:pPr>
            <a:r>
              <a:rPr lang="en-US" sz="3000">
                <a:solidFill>
                  <a:schemeClr val="tx1">
                    <a:lumMod val="75000"/>
                    <a:lumOff val="25000"/>
                  </a:schemeClr>
                </a:solidFill>
              </a:rPr>
              <a:t>Conducts a fact-finding inquiry or investigation of the complaint, including scheduling and holding interviews and requesting record information; may delegate this to another trained investigator</a:t>
            </a:r>
          </a:p>
          <a:p>
            <a:pPr>
              <a:tabLst>
                <a:tab pos="635000" algn="l"/>
              </a:tabLst>
              <a:defRPr/>
            </a:pPr>
            <a:r>
              <a:rPr lang="en-US" sz="3000">
                <a:solidFill>
                  <a:schemeClr val="tx1">
                    <a:lumMod val="75000"/>
                    <a:lumOff val="25000"/>
                  </a:schemeClr>
                </a:solidFill>
              </a:rPr>
              <a:t>Informs involved parties of right a union representative or support person to accompany them during investigative interviews, as appropriate</a:t>
            </a:r>
          </a:p>
          <a:p>
            <a:pPr>
              <a:tabLst>
                <a:tab pos="635000" algn="l"/>
              </a:tabLst>
              <a:defRPr/>
            </a:pPr>
            <a:r>
              <a:rPr lang="en-US" sz="3000">
                <a:solidFill>
                  <a:schemeClr val="tx1">
                    <a:lumMod val="75000"/>
                    <a:lumOff val="25000"/>
                  </a:schemeClr>
                </a:solidFill>
              </a:rPr>
              <a:t>Informs involved parties of the protection and prohibition of retaliation per policy</a:t>
            </a:r>
          </a:p>
          <a:p>
            <a:pPr>
              <a:tabLst>
                <a:tab pos="635000" algn="l"/>
              </a:tabLst>
              <a:defRPr/>
            </a:pPr>
            <a:r>
              <a:rPr lang="en-US" sz="3000">
                <a:solidFill>
                  <a:schemeClr val="tx1">
                    <a:lumMod val="75000"/>
                    <a:lumOff val="25000"/>
                  </a:schemeClr>
                </a:solidFill>
              </a:rPr>
              <a:t>Creates, gathers, and maintains investigative documents as appropriate </a:t>
            </a:r>
          </a:p>
        </p:txBody>
      </p:sp>
    </p:spTree>
    <p:extLst>
      <p:ext uri="{BB962C8B-B14F-4D97-AF65-F5344CB8AC3E}">
        <p14:creationId xmlns:p14="http://schemas.microsoft.com/office/powerpoint/2010/main" val="809415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Investigator, Continued </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1"/>
            <a:ext cx="8229600" cy="4644482"/>
          </a:xfrm>
        </p:spPr>
        <p:txBody>
          <a:bodyPr>
            <a:normAutofit fontScale="92500" lnSpcReduction="10000"/>
          </a:bodyPr>
          <a:lstStyle/>
          <a:p>
            <a:r>
              <a:rPr lang="en-US" altLang="en-US"/>
              <a:t>Writes investigation report with organized attachments</a:t>
            </a:r>
          </a:p>
          <a:p>
            <a:r>
              <a:rPr lang="en-US" altLang="en-US"/>
              <a:t>Outlines facts in the investigative report based on information collected through the interview process and review of gathered documents</a:t>
            </a:r>
          </a:p>
          <a:p>
            <a:r>
              <a:rPr lang="en-US" altLang="en-US"/>
              <a:t>Primary person to ensure process moves forward through </a:t>
            </a:r>
            <a:r>
              <a:rPr lang="en-US" altLang="en-US" sz="2800"/>
              <a:t>the investigative steps</a:t>
            </a:r>
          </a:p>
          <a:p>
            <a:r>
              <a:rPr lang="en-US" altLang="en-US"/>
              <a:t>Handles all data in accordance with applicable federal and state privacy laws, </a:t>
            </a:r>
            <a:r>
              <a:rPr lang="en-US" sz="2800">
                <a:solidFill>
                  <a:schemeClr val="tx1">
                    <a:lumMod val="75000"/>
                    <a:lumOff val="25000"/>
                  </a:schemeClr>
                </a:solidFill>
              </a:rPr>
              <a:t>consulting with the campus Data Practices Officer when necessary</a:t>
            </a:r>
            <a:endParaRPr lang="en-US" altLang="en-US"/>
          </a:p>
          <a:p>
            <a:r>
              <a:rPr lang="en-US" altLang="en-US"/>
              <a:t>Provides all investigative materials to the Designated Officer for recordkeeping</a:t>
            </a:r>
          </a:p>
        </p:txBody>
      </p:sp>
    </p:spTree>
    <p:extLst>
      <p:ext uri="{BB962C8B-B14F-4D97-AF65-F5344CB8AC3E}">
        <p14:creationId xmlns:p14="http://schemas.microsoft.com/office/powerpoint/2010/main" val="784624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C2340"/>
                </a:solidFill>
                <a:effectLst/>
                <a:uLnTx/>
                <a:uFillTx/>
                <a:latin typeface="+mn-lt"/>
                <a:ea typeface="+mn-ea"/>
                <a:cs typeface="+mn-cs"/>
              </a:rPr>
              <a:t>Overview of 1B.1 Policy and Procedure</a:t>
            </a:r>
          </a:p>
        </p:txBody>
      </p:sp>
    </p:spTree>
    <p:extLst>
      <p:ext uri="{BB962C8B-B14F-4D97-AF65-F5344CB8AC3E}">
        <p14:creationId xmlns:p14="http://schemas.microsoft.com/office/powerpoint/2010/main" val="1220921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fontAlgn="auto">
              <a:spcAft>
                <a:spcPts val="0"/>
              </a:spcAft>
              <a:defRPr/>
            </a:pPr>
            <a:r>
              <a:rPr lang="en-US" sz="300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Tailored to individual circumstances</a:t>
            </a:r>
          </a:p>
          <a:p>
            <a:r>
              <a:rPr lang="en-US" sz="2800">
                <a:solidFill>
                  <a:schemeClr val="tx1">
                    <a:lumMod val="75000"/>
                    <a:lumOff val="25000"/>
                  </a:schemeClr>
                </a:solidFill>
              </a:rPr>
              <a:t>Provides findings of facts, </a:t>
            </a:r>
            <a:r>
              <a:rPr lang="en-US" sz="2800" b="1">
                <a:solidFill>
                  <a:schemeClr val="tx1">
                    <a:lumMod val="75000"/>
                    <a:lumOff val="25000"/>
                  </a:schemeClr>
                </a:solidFill>
              </a:rPr>
              <a:t>not</a:t>
            </a:r>
            <a:r>
              <a:rPr lang="en-US" sz="2800">
                <a:solidFill>
                  <a:schemeClr val="tx1">
                    <a:lumMod val="75000"/>
                    <a:lumOff val="25000"/>
                  </a:schemeClr>
                </a:solidFill>
              </a:rPr>
              <a:t> findings of policies</a:t>
            </a:r>
          </a:p>
        </p:txBody>
      </p:sp>
    </p:spTree>
    <p:extLst>
      <p:ext uri="{BB962C8B-B14F-4D97-AF65-F5344CB8AC3E}">
        <p14:creationId xmlns:p14="http://schemas.microsoft.com/office/powerpoint/2010/main" val="1032001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8EB6DE-9586-6F72-E524-3E84BFF21A9C}"/>
              </a:ext>
            </a:extLst>
          </p:cNvPr>
          <p:cNvSpPr>
            <a:spLocks noGrp="1"/>
          </p:cNvSpPr>
          <p:nvPr>
            <p:ph type="title" idx="4294967295"/>
          </p:nvPr>
        </p:nvSpPr>
        <p:spPr>
          <a:xfrm>
            <a:off x="457200" y="-1143000"/>
            <a:ext cx="8229600" cy="1143000"/>
          </a:xfrm>
        </p:spPr>
        <p:txBody>
          <a:bodyPr vert="horz" lIns="91440" tIns="45720" rIns="91440" bIns="45720" rtlCol="0" anchor="b">
            <a:normAutofit/>
          </a:bodyPr>
          <a:lstStyle/>
          <a:p>
            <a:r>
              <a:rPr lang="en-US"/>
              <a:t>Report writing considerations</a:t>
            </a:r>
          </a:p>
        </p:txBody>
      </p:sp>
      <p:sp>
        <p:nvSpPr>
          <p:cNvPr id="2" name="Content Placeholder 1">
            <a:extLst>
              <a:ext uri="{FF2B5EF4-FFF2-40B4-BE49-F238E27FC236}">
                <a16:creationId xmlns:a16="http://schemas.microsoft.com/office/drawing/2014/main" id="{049B608F-84CA-F2B2-1488-B3531AB7EF04}"/>
              </a:ext>
            </a:extLst>
          </p:cNvPr>
          <p:cNvSpPr>
            <a:spLocks noGrp="1"/>
          </p:cNvSpPr>
          <p:nvPr>
            <p:ph idx="1"/>
          </p:nvPr>
        </p:nvSpPr>
        <p:spPr>
          <a:xfrm>
            <a:off x="457200" y="1320800"/>
            <a:ext cx="8229600" cy="4622801"/>
          </a:xfrm>
        </p:spPr>
        <p:txBody>
          <a:bodyPr/>
          <a:lstStyle/>
          <a:p>
            <a:pPr marL="0" indent="0" algn="ctr">
              <a:buNone/>
            </a:pPr>
            <a:r>
              <a:rPr lang="en-US" b="1"/>
              <a:t>NOTE: 1B.1 and 1B.3 Report Conclusions</a:t>
            </a:r>
          </a:p>
          <a:p>
            <a:r>
              <a:rPr lang="en-US"/>
              <a:t>No policy violation findings</a:t>
            </a:r>
          </a:p>
          <a:p>
            <a:r>
              <a:rPr lang="en-US"/>
              <a:t>No references to laws or illegal behavior</a:t>
            </a:r>
          </a:p>
          <a:p>
            <a:r>
              <a:rPr lang="en-US"/>
              <a:t>No recommendations</a:t>
            </a:r>
          </a:p>
          <a:p>
            <a:r>
              <a:rPr lang="en-US"/>
              <a:t>No decisions for outcomes</a:t>
            </a:r>
          </a:p>
        </p:txBody>
      </p:sp>
      <p:sp>
        <p:nvSpPr>
          <p:cNvPr id="3" name="Text Placeholder 2">
            <a:extLst>
              <a:ext uri="{FF2B5EF4-FFF2-40B4-BE49-F238E27FC236}">
                <a16:creationId xmlns:a16="http://schemas.microsoft.com/office/drawing/2014/main" id="{D21032AD-2CEB-D392-ABA8-80DD892D8444}"/>
              </a:ext>
              <a:ext uri="{C183D7F6-B498-43B3-948B-1728B52AA6E4}">
                <adec:decorative xmlns:adec="http://schemas.microsoft.com/office/drawing/2017/decorative" val="1"/>
              </a:ext>
            </a:extLst>
          </p:cNvPr>
          <p:cNvSpPr>
            <a:spLocks noGrp="1"/>
          </p:cNvSpPr>
          <p:nvPr>
            <p:ph type="body" idx="13"/>
          </p:nvPr>
        </p:nvSpPr>
        <p:spPr/>
        <p:txBody>
          <a:bodyPr/>
          <a:lstStyle/>
          <a:p>
            <a:endParaRPr lang="en-US"/>
          </a:p>
        </p:txBody>
      </p:sp>
    </p:spTree>
    <p:extLst>
      <p:ext uri="{BB962C8B-B14F-4D97-AF65-F5344CB8AC3E}">
        <p14:creationId xmlns:p14="http://schemas.microsoft.com/office/powerpoint/2010/main" val="40303203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8B532BA-B4EB-5A4F-18EA-A2A2C53951C8}"/>
              </a:ext>
            </a:extLst>
          </p:cNvPr>
          <p:cNvSpPr>
            <a:spLocks noGrp="1"/>
          </p:cNvSpPr>
          <p:nvPr>
            <p:ph type="title" idx="4294967295"/>
          </p:nvPr>
        </p:nvSpPr>
        <p:spPr>
          <a:xfrm>
            <a:off x="625475" y="-885825"/>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1400" b="1" i="0" u="none" strike="noStrike" kern="1200" cap="all" spc="0" normalizeH="0" baseline="0" noProof="0" dirty="0">
                <a:ln>
                  <a:noFill/>
                </a:ln>
                <a:solidFill>
                  <a:srgbClr val="0C2340"/>
                </a:solidFill>
                <a:effectLst/>
                <a:uLnTx/>
                <a:uFillTx/>
                <a:latin typeface="+mn-lt"/>
                <a:ea typeface="+mn-ea"/>
                <a:cs typeface="+mn-cs"/>
              </a:rPr>
              <a:t>Examples of Findings of Fact</a:t>
            </a:r>
          </a:p>
        </p:txBody>
      </p:sp>
      <p:sp>
        <p:nvSpPr>
          <p:cNvPr id="2" name="Content Placeholder 1">
            <a:extLst>
              <a:ext uri="{FF2B5EF4-FFF2-40B4-BE49-F238E27FC236}">
                <a16:creationId xmlns:a16="http://schemas.microsoft.com/office/drawing/2014/main" id="{892D6FBA-4C59-AB6A-5C12-0FC8FF1B0D0A}"/>
              </a:ext>
            </a:extLst>
          </p:cNvPr>
          <p:cNvSpPr>
            <a:spLocks noGrp="1"/>
          </p:cNvSpPr>
          <p:nvPr>
            <p:ph idx="1"/>
          </p:nvPr>
        </p:nvSpPr>
        <p:spPr>
          <a:xfrm>
            <a:off x="457200" y="1143000"/>
            <a:ext cx="8229600" cy="5181599"/>
          </a:xfrm>
        </p:spPr>
        <p:txBody>
          <a:bodyPr>
            <a:normAutofit/>
          </a:bodyPr>
          <a:lstStyle/>
          <a:p>
            <a:pPr marL="0" indent="0" algn="ctr">
              <a:buNone/>
            </a:pPr>
            <a:r>
              <a:rPr lang="en-US" b="1"/>
              <a:t>NOTE: Findings of fact are not findings of policy</a:t>
            </a:r>
          </a:p>
          <a:p>
            <a:r>
              <a:rPr lang="en-US"/>
              <a:t>The </a:t>
            </a:r>
            <a:r>
              <a:rPr lang="en-US" b="1"/>
              <a:t>Respondent</a:t>
            </a:r>
            <a:r>
              <a:rPr lang="en-US"/>
              <a:t> admitted to ….</a:t>
            </a:r>
          </a:p>
          <a:p>
            <a:r>
              <a:rPr lang="en-US"/>
              <a:t>While the </a:t>
            </a:r>
            <a:r>
              <a:rPr lang="en-US" b="1"/>
              <a:t>Complainant </a:t>
            </a:r>
            <a:r>
              <a:rPr lang="en-US"/>
              <a:t>asserted</a:t>
            </a:r>
            <a:r>
              <a:rPr lang="en-US" b="1"/>
              <a:t> </a:t>
            </a:r>
            <a:r>
              <a:rPr lang="en-US"/>
              <a:t>that the Respondent…, the </a:t>
            </a:r>
            <a:r>
              <a:rPr lang="en-US" b="1"/>
              <a:t>Respondent</a:t>
            </a:r>
            <a:r>
              <a:rPr lang="en-US"/>
              <a:t> does not recall ever…. </a:t>
            </a:r>
          </a:p>
          <a:p>
            <a:r>
              <a:rPr lang="en-US" b="1"/>
              <a:t>Witness 2</a:t>
            </a:r>
            <a:r>
              <a:rPr lang="en-US"/>
              <a:t> stated they observed the Complainant and the Respondent…</a:t>
            </a:r>
          </a:p>
        </p:txBody>
      </p:sp>
    </p:spTree>
    <p:extLst>
      <p:ext uri="{BB962C8B-B14F-4D97-AF65-F5344CB8AC3E}">
        <p14:creationId xmlns:p14="http://schemas.microsoft.com/office/powerpoint/2010/main" val="2635417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Tasks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dirty="0"/>
              <a:t>Determines whether there is any real or perceived conflict of interest</a:t>
            </a:r>
          </a:p>
          <a:p>
            <a:r>
              <a:rPr lang="en-US" dirty="0"/>
              <a:t>Receives and reviews the investigation report</a:t>
            </a:r>
          </a:p>
          <a:p>
            <a:r>
              <a:rPr lang="en-US" dirty="0"/>
              <a:t>Provides notice to the Complainant and Respondent regarding receipt of report, their role as Decisionmaker, and anticipated timeline for decision</a:t>
            </a:r>
          </a:p>
          <a:p>
            <a:r>
              <a:rPr lang="en-US" dirty="0"/>
              <a:t>Makes sure the investigator has complied with Minnesota State procedures</a:t>
            </a:r>
          </a:p>
          <a:p>
            <a:r>
              <a:rPr lang="en-US" dirty="0"/>
              <a:t>May meet with parties or request additional information from the investigator</a:t>
            </a:r>
          </a:p>
        </p:txBody>
      </p:sp>
    </p:spTree>
    <p:extLst>
      <p:ext uri="{BB962C8B-B14F-4D97-AF65-F5344CB8AC3E}">
        <p14:creationId xmlns:p14="http://schemas.microsoft.com/office/powerpoint/2010/main" val="3033152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a:ln>
                  <a:noFill/>
                </a:ln>
                <a:solidFill>
                  <a:srgbClr val="0C2340"/>
                </a:solidFill>
                <a:effectLst/>
                <a:uLnTx/>
                <a:uFillTx/>
                <a:latin typeface="+mn-lt"/>
                <a:ea typeface="+mn-ea"/>
                <a:cs typeface="+mn-cs"/>
              </a:rPr>
              <a:t>Decision-maker, concludes</a:t>
            </a:r>
            <a:r>
              <a:rPr kumimoji="0" lang="en-US" altLang="en-US" sz="4000" b="1" i="0" u="none" strike="noStrike" kern="1200" cap="all" spc="0" normalizeH="0" noProof="0">
                <a:ln>
                  <a:noFill/>
                </a:ln>
                <a:solidFill>
                  <a:srgbClr val="0C2340"/>
                </a:solidFill>
                <a:effectLst/>
                <a:uLnTx/>
                <a:uFillTx/>
                <a:latin typeface="+mn-lt"/>
                <a:ea typeface="+mn-ea"/>
                <a:cs typeface="+mn-cs"/>
              </a:rPr>
              <a:t> process</a:t>
            </a:r>
            <a:endParaRPr kumimoji="0" lang="en-US" sz="40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Decides whether policy has been violated based on information provided in report</a:t>
            </a:r>
          </a:p>
          <a:p>
            <a:r>
              <a:rPr lang="en-US"/>
              <a:t>Writes reasoned decision based on facts, available information, and policies</a:t>
            </a:r>
          </a:p>
          <a:p>
            <a:r>
              <a:rPr lang="en-US"/>
              <a:t>Provides decision letters to complainant and respondent of their findings regarding a policy violation; copy to the Designated Officer</a:t>
            </a:r>
          </a:p>
          <a:p>
            <a:r>
              <a:rPr lang="en-US" altLang="en-US"/>
              <a:t>Provides all related report materials to the Designated Officer for recordkeeping</a:t>
            </a:r>
          </a:p>
        </p:txBody>
      </p:sp>
    </p:spTree>
    <p:extLst>
      <p:ext uri="{BB962C8B-B14F-4D97-AF65-F5344CB8AC3E}">
        <p14:creationId xmlns:p14="http://schemas.microsoft.com/office/powerpoint/2010/main" val="26388810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Deciding if Misconduct Occurred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Standard of proof in determining a 1B.1 violation</a:t>
            </a:r>
          </a:p>
          <a:p>
            <a:pPr lvl="1"/>
            <a:r>
              <a:rPr lang="en-US"/>
              <a:t>Preponderance of evidence; i.e. more likely than not to have occurred</a:t>
            </a:r>
          </a:p>
          <a:p>
            <a:pPr lvl="1"/>
            <a:r>
              <a:rPr lang="en-US"/>
              <a:t>Secondary information has value</a:t>
            </a:r>
          </a:p>
          <a:p>
            <a:pPr lvl="1"/>
            <a:r>
              <a:rPr lang="en-US"/>
              <a:t>Reasonable inferences also are used</a:t>
            </a:r>
          </a:p>
        </p:txBody>
      </p:sp>
      <p:sp>
        <p:nvSpPr>
          <p:cNvPr id="4" name="TextBox 3">
            <a:extLst>
              <a:ext uri="{FF2B5EF4-FFF2-40B4-BE49-F238E27FC236}">
                <a16:creationId xmlns:a16="http://schemas.microsoft.com/office/drawing/2014/main" id="{BD70C121-B49A-9B28-7AE0-5205E5E32852}"/>
              </a:ext>
            </a:extLst>
          </p:cNvPr>
          <p:cNvSpPr txBox="1"/>
          <p:nvPr/>
        </p:nvSpPr>
        <p:spPr>
          <a:xfrm>
            <a:off x="2290739" y="4466273"/>
            <a:ext cx="4562522" cy="1477328"/>
          </a:xfrm>
          <a:prstGeom prst="rect">
            <a:avLst/>
          </a:prstGeom>
          <a:noFill/>
        </p:spPr>
        <p:txBody>
          <a:bodyPr wrap="square" rtlCol="0">
            <a:spAutoFit/>
          </a:bodyPr>
          <a:lstStyle/>
          <a:p>
            <a:pPr algn="l" rtl="0" fontAlgn="base"/>
            <a:r>
              <a:rPr lang="en-US" sz="1800" b="0" i="1">
                <a:solidFill>
                  <a:srgbClr val="000000"/>
                </a:solidFill>
                <a:effectLst/>
                <a:latin typeface="Times New Roman" panose="02020603050405020304" pitchFamily="18" charset="0"/>
              </a:rPr>
              <a:t>The scales of justice:</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Preponderance= &gt; than 50% </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Clear and convincing= 75% vs. 25%</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Beyond a reasonable doubt= 99.9% vs. .1%</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endParaRPr lang="en-US"/>
          </a:p>
        </p:txBody>
      </p:sp>
    </p:spTree>
    <p:extLst>
      <p:ext uri="{BB962C8B-B14F-4D97-AF65-F5344CB8AC3E}">
        <p14:creationId xmlns:p14="http://schemas.microsoft.com/office/powerpoint/2010/main" val="41789537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552243"/>
          </a:xfrm>
        </p:spPr>
        <p:txBody>
          <a:bodyPr>
            <a:normAutofit lnSpcReduction="10000"/>
          </a:bodyPr>
          <a:lstStyle/>
          <a:p>
            <a:r>
              <a:rPr lang="en-US"/>
              <a:t>Weigh nature and context of behaviors, the relationship(s) between the parties, the context in which the alleged incident(s) occurred, and other relevant factors</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and has greater probability</a:t>
            </a:r>
          </a:p>
        </p:txBody>
      </p:sp>
    </p:spTree>
    <p:extLst>
      <p:ext uri="{BB962C8B-B14F-4D97-AF65-F5344CB8AC3E}">
        <p14:creationId xmlns:p14="http://schemas.microsoft.com/office/powerpoint/2010/main" val="17300559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400"/>
            <a:ext cx="6244683"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t>Additional information</a:t>
            </a:r>
          </a:p>
          <a:p>
            <a:r>
              <a:rPr lang="en-US" altLang="en-US"/>
              <a:t>Appeal decision timeframe </a:t>
            </a:r>
          </a:p>
          <a:p>
            <a:r>
              <a:rPr lang="en-US"/>
              <a:t>Decision notification</a:t>
            </a:r>
          </a:p>
          <a:p>
            <a:r>
              <a:rPr lang="en-US" altLang="en-US"/>
              <a:t>The decision on appeal is </a:t>
            </a:r>
            <a:r>
              <a:rPr lang="en-US" altLang="en-US" b="1"/>
              <a:t>final</a:t>
            </a:r>
            <a:r>
              <a:rPr lang="en-US" altLang="en-US"/>
              <a:t> under 1.B.1.1 Procedure</a:t>
            </a:r>
          </a:p>
        </p:txBody>
      </p:sp>
    </p:spTree>
    <p:extLst>
      <p:ext uri="{BB962C8B-B14F-4D97-AF65-F5344CB8AC3E}">
        <p14:creationId xmlns:p14="http://schemas.microsoft.com/office/powerpoint/2010/main" val="5939891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399"/>
            <a:ext cx="7883913"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Appeal Process, points</a:t>
            </a:r>
            <a:r>
              <a:rPr kumimoji="0" lang="en-US" altLang="en-US" sz="3600" b="1" i="0" u="none" strike="noStrike" kern="1200" cap="all" spc="0" normalizeH="0" noProof="0">
                <a:ln>
                  <a:noFill/>
                </a:ln>
                <a:solidFill>
                  <a:srgbClr val="0C2340"/>
                </a:solidFill>
                <a:effectLst/>
                <a:uLnTx/>
                <a:uFillTx/>
                <a:latin typeface="+mn-lt"/>
                <a:ea typeface="+mn-ea"/>
                <a:cs typeface="+mn-cs"/>
              </a:rPr>
              <a:t> of information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t>Disciplinary action imposed on a member of a collective bargaining unit is processed in accordance with that agreement</a:t>
            </a:r>
          </a:p>
          <a:p>
            <a:r>
              <a:rPr lang="en-US"/>
              <a:t>Disciplinary or corrective action taken as a result of the decision may be enforced pending the outcome of the appeal.</a:t>
            </a:r>
          </a:p>
          <a:p>
            <a:r>
              <a:rPr lang="en-US"/>
              <a:t>Students must be informed of their right to a contested case hearing (Chapter 14) if an outcome of suspension of 10+ days.</a:t>
            </a:r>
            <a:endParaRPr lang="en-US" altLang="en-US"/>
          </a:p>
        </p:txBody>
      </p:sp>
    </p:spTree>
    <p:extLst>
      <p:ext uri="{BB962C8B-B14F-4D97-AF65-F5344CB8AC3E}">
        <p14:creationId xmlns:p14="http://schemas.microsoft.com/office/powerpoint/2010/main" val="22455085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President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a:p>
            <a:endParaRPr lang="en-US"/>
          </a:p>
        </p:txBody>
      </p:sp>
    </p:spTree>
    <p:extLst>
      <p:ext uri="{BB962C8B-B14F-4D97-AF65-F5344CB8AC3E}">
        <p14:creationId xmlns:p14="http://schemas.microsoft.com/office/powerpoint/2010/main" val="2258071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6858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chemeClr val="tx1">
                    <a:lumMod val="85000"/>
                    <a:lumOff val="15000"/>
                  </a:schemeClr>
                </a:solidFill>
                <a:effectLst/>
                <a:uLnTx/>
                <a:uFillTx/>
                <a:latin typeface="+mn-lt"/>
                <a:ea typeface="+mn-ea"/>
                <a:cs typeface="+mn-cs"/>
              </a:rPr>
              <a:t>MINNESOTA STATE BOARD Policy 1B.1</a:t>
            </a:r>
            <a:br>
              <a:rPr kumimoji="0" lang="en-US" altLang="en-US" sz="3600" b="1" i="0" u="none" strike="noStrike" kern="1200" cap="all" spc="0" normalizeH="0" baseline="0" noProof="0">
                <a:ln>
                  <a:noFill/>
                </a:ln>
                <a:solidFill>
                  <a:schemeClr val="tx1">
                    <a:lumMod val="85000"/>
                    <a:lumOff val="15000"/>
                  </a:schemeClr>
                </a:solidFill>
                <a:effectLst/>
                <a:uLnTx/>
                <a:uFillTx/>
                <a:latin typeface="+mn-lt"/>
                <a:ea typeface="+mn-ea"/>
                <a:cs typeface="+mn-cs"/>
              </a:rPr>
            </a:br>
            <a:r>
              <a:rPr kumimoji="0" lang="en-US" altLang="en-US" sz="2700" b="1" i="0" u="none" strike="noStrike" kern="1200" cap="all" spc="0" normalizeH="0" baseline="0" noProof="0">
                <a:ln>
                  <a:noFill/>
                </a:ln>
                <a:solidFill>
                  <a:schemeClr val="tx1">
                    <a:lumMod val="85000"/>
                    <a:lumOff val="15000"/>
                  </a:schemeClr>
                </a:solidFill>
                <a:effectLst/>
                <a:uLnTx/>
                <a:uFillTx/>
                <a:latin typeface="+mn-lt"/>
                <a:ea typeface="+mn-ea"/>
                <a:cs typeface="+mn-cs"/>
              </a:rPr>
              <a:t>Equal opportunity and nondiscrimination in employment and education</a:t>
            </a:r>
            <a:endParaRPr kumimoji="0" lang="en-US" sz="27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0" indent="0">
              <a:buNone/>
            </a:pPr>
            <a:r>
              <a:rPr lang="en-US"/>
              <a:t>The </a:t>
            </a:r>
            <a:r>
              <a:rPr lang="en-US" b="1" u="sng"/>
              <a:t>1B.1 Policy </a:t>
            </a:r>
            <a:r>
              <a:rPr lang="en-US"/>
              <a:t>addresses:</a:t>
            </a:r>
          </a:p>
          <a:p>
            <a:r>
              <a:rPr lang="en-US"/>
              <a:t>Equal opportunity for students and staff</a:t>
            </a:r>
          </a:p>
          <a:p>
            <a:r>
              <a:rPr lang="en-US"/>
              <a:t>Nondiscrimination</a:t>
            </a:r>
          </a:p>
          <a:p>
            <a:r>
              <a:rPr lang="en-US"/>
              <a:t>Harassment</a:t>
            </a:r>
          </a:p>
          <a:p>
            <a:r>
              <a:rPr lang="en-US"/>
              <a:t>Discrimination</a:t>
            </a:r>
          </a:p>
          <a:p>
            <a:r>
              <a:rPr lang="en-US"/>
              <a:t>Protected Class</a:t>
            </a:r>
          </a:p>
          <a:p>
            <a:r>
              <a:rPr lang="en-US"/>
              <a:t>Sexual harassment </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a:t>Review of investigation report </a:t>
            </a:r>
          </a:p>
          <a:p>
            <a:r>
              <a:rPr lang="en-US"/>
              <a:t>Review of any new evidence </a:t>
            </a:r>
          </a:p>
          <a:p>
            <a:r>
              <a:rPr lang="en-US"/>
              <a:t>Quality review - consults with: </a:t>
            </a:r>
          </a:p>
          <a:p>
            <a:pPr lvl="1"/>
            <a:r>
              <a:rPr lang="en-US"/>
              <a:t>Minnesota State General Counsel and/or AGO</a:t>
            </a:r>
          </a:p>
          <a:p>
            <a:pPr lvl="1"/>
            <a:r>
              <a:rPr lang="en-US"/>
              <a:t>Minnesota State Human Resources/Labor Relations</a:t>
            </a:r>
          </a:p>
          <a:p>
            <a:r>
              <a:rPr lang="en-US"/>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CC9E079-4CF9-F050-2699-9F855ECAE710}"/>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Service in Roles</a:t>
            </a:r>
          </a:p>
        </p:txBody>
      </p:sp>
      <p:sp>
        <p:nvSpPr>
          <p:cNvPr id="2" name="Content Placeholder 1">
            <a:extLst>
              <a:ext uri="{FF2B5EF4-FFF2-40B4-BE49-F238E27FC236}">
                <a16:creationId xmlns:a16="http://schemas.microsoft.com/office/drawing/2014/main" id="{3FEFBE91-0F22-AE95-F464-2C237F0FB35C}"/>
              </a:ext>
            </a:extLst>
          </p:cNvPr>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b="0"/>
              <a:t>Transparency builds trust in process</a:t>
            </a:r>
          </a:p>
          <a:p>
            <a:pPr lvl="1"/>
            <a:r>
              <a:rPr lang="en-US"/>
              <a:t>The specific steps of the process are documented and discussed</a:t>
            </a:r>
          </a:p>
          <a:p>
            <a:pPr lvl="1"/>
            <a:r>
              <a:rPr lang="en-US"/>
              <a:t>Updates during the process are provided</a:t>
            </a:r>
          </a:p>
          <a:p>
            <a:pPr marL="457200" indent="-457200">
              <a:buFont typeface="Arial" panose="020B0604020202020204" pitchFamily="34" charset="0"/>
              <a:buChar char="•"/>
            </a:pPr>
            <a:r>
              <a:rPr lang="en-US" b="0"/>
              <a:t>The Complainant and Respondent have a right to know who the individuals are who are part of the process</a:t>
            </a:r>
          </a:p>
          <a:p>
            <a:pPr lvl="1"/>
            <a:r>
              <a:rPr lang="en-US"/>
              <a:t>Designated Officers and Title IX Coordinators</a:t>
            </a:r>
          </a:p>
          <a:p>
            <a:pPr lvl="1"/>
            <a:r>
              <a:rPr lang="en-US"/>
              <a:t>Investigators</a:t>
            </a:r>
          </a:p>
          <a:p>
            <a:pPr lvl="1"/>
            <a:r>
              <a:rPr lang="en-US"/>
              <a:t>Decision-makers, including for appeals</a:t>
            </a:r>
          </a:p>
          <a:p>
            <a:pPr marL="457200" indent="-457200">
              <a:buFont typeface="Arial" panose="020B0604020202020204" pitchFamily="34" charset="0"/>
              <a:buChar char="•"/>
            </a:pPr>
            <a:r>
              <a:rPr lang="en-US" b="0"/>
              <a:t>Sufficiently trained in order to serve in this role</a:t>
            </a:r>
          </a:p>
          <a:p>
            <a:pPr marL="457200" indent="-457200">
              <a:buFont typeface="Arial" panose="020B0604020202020204" pitchFamily="34" charset="0"/>
              <a:buChar char="•"/>
            </a:pPr>
            <a:r>
              <a:rPr lang="en-US" b="0"/>
              <a:t>If anyone has concern of retaliation following an investigation: immediately report</a:t>
            </a:r>
          </a:p>
        </p:txBody>
      </p:sp>
    </p:spTree>
    <p:extLst>
      <p:ext uri="{BB962C8B-B14F-4D97-AF65-F5344CB8AC3E}">
        <p14:creationId xmlns:p14="http://schemas.microsoft.com/office/powerpoint/2010/main" val="17928176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4933FE0-C8CD-73AD-76CB-2547E8D5A2DA}"/>
              </a:ext>
            </a:extLst>
          </p:cNvPr>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Investigators Professional Development</a:t>
            </a:r>
          </a:p>
        </p:txBody>
      </p:sp>
      <p:sp>
        <p:nvSpPr>
          <p:cNvPr id="4" name="Content Placeholder 3">
            <a:extLst>
              <a:ext uri="{FF2B5EF4-FFF2-40B4-BE49-F238E27FC236}">
                <a16:creationId xmlns:a16="http://schemas.microsoft.com/office/drawing/2014/main" id="{52B4817B-91B6-3186-1C7D-7693F7B05624}"/>
              </a:ext>
            </a:extLst>
          </p:cNvPr>
          <p:cNvSpPr>
            <a:spLocks noGrp="1"/>
          </p:cNvSpPr>
          <p:nvPr>
            <p:ph idx="1"/>
          </p:nvPr>
        </p:nvSpPr>
        <p:spPr/>
        <p:txBody>
          <a:bodyPr/>
          <a:lstStyle/>
          <a:p>
            <a:r>
              <a:rPr lang="en-US"/>
              <a:t>Seasoned: willing to mentor?</a:t>
            </a:r>
          </a:p>
          <a:p>
            <a:r>
              <a:rPr lang="en-US"/>
              <a:t>New: interested in collaborative role?</a:t>
            </a:r>
          </a:p>
          <a:p>
            <a:r>
              <a:rPr lang="en-US"/>
              <a:t>Anytime: system office support</a:t>
            </a:r>
          </a:p>
        </p:txBody>
      </p:sp>
    </p:spTree>
    <p:extLst>
      <p:ext uri="{BB962C8B-B14F-4D97-AF65-F5344CB8AC3E}">
        <p14:creationId xmlns:p14="http://schemas.microsoft.com/office/powerpoint/2010/main" val="2779910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C2340"/>
                </a:solidFill>
                <a:effectLst/>
                <a:uLnTx/>
                <a:uFillTx/>
                <a:latin typeface="+mn-lt"/>
                <a:ea typeface="+mn-ea"/>
                <a:cs typeface="Calibri"/>
              </a:rPr>
              <a:t>INVESTIGATIVE TECHNIQUES</a:t>
            </a:r>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990600" y="5259401"/>
            <a:ext cx="3195263" cy="681318"/>
          </a:xfrm>
          <a:prstGeom prst="rect">
            <a:avLst/>
          </a:prstGeom>
        </p:spPr>
        <p:txBody>
          <a:bodyPr vert="horz" lIns="91440" tIns="45720" rIns="91440" bIns="45720" rtlCol="0" anchor="t">
            <a:normAutofit lnSpcReduction="1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a:cs typeface="Calibri"/>
              </a:rPr>
              <a:t>Maegen Sincleair Usher, JD </a:t>
            </a:r>
            <a:r>
              <a:rPr lang="en-US" sz="1400" b="0">
                <a:cs typeface="Calibri"/>
              </a:rPr>
              <a:t>(she/her)</a:t>
            </a:r>
          </a:p>
          <a:p>
            <a:r>
              <a:rPr lang="en-US" sz="1100" b="0">
                <a:cs typeface="Calibri"/>
              </a:rPr>
              <a:t>Investigation Specialist &amp; Deputy Title IX Coordinator</a:t>
            </a:r>
            <a:endParaRPr lang="en-US" sz="1100" b="0">
              <a:ea typeface="Calibri"/>
              <a:cs typeface="Calibri"/>
            </a:endParaRPr>
          </a:p>
          <a:p>
            <a:r>
              <a:rPr lang="en-US" sz="1100" b="0">
                <a:cs typeface="Calibri"/>
              </a:rPr>
              <a:t>Metro State University</a:t>
            </a:r>
            <a:endParaRPr lang="en-US" sz="1100"/>
          </a:p>
        </p:txBody>
      </p:sp>
    </p:spTree>
    <p:extLst>
      <p:ext uri="{BB962C8B-B14F-4D97-AF65-F5344CB8AC3E}">
        <p14:creationId xmlns:p14="http://schemas.microsoft.com/office/powerpoint/2010/main" val="38160749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Investigation Plan</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85000" lnSpcReduction="10000"/>
          </a:bodyPr>
          <a:lstStyle/>
          <a:p>
            <a:r>
              <a:rPr lang="en-US">
                <a:cs typeface="Calibri"/>
              </a:rPr>
              <a:t>Scope of Investigation</a:t>
            </a:r>
          </a:p>
          <a:p>
            <a:pPr lvl="1"/>
            <a:r>
              <a:rPr lang="en-US">
                <a:cs typeface="Calibri"/>
              </a:rPr>
              <a:t>What are the allegations?</a:t>
            </a:r>
          </a:p>
          <a:p>
            <a:pPr lvl="2"/>
            <a:r>
              <a:rPr lang="en-US">
                <a:cs typeface="Calibri"/>
              </a:rPr>
              <a:t>1B.1, 1B.3, RWP, Code of conduct, etc.</a:t>
            </a:r>
          </a:p>
          <a:p>
            <a:pPr lvl="2"/>
            <a:r>
              <a:rPr lang="en-US">
                <a:cs typeface="Calibri"/>
              </a:rPr>
              <a:t>What are sub-elements</a:t>
            </a:r>
          </a:p>
          <a:p>
            <a:pPr lvl="2"/>
            <a:r>
              <a:rPr lang="en-US">
                <a:cs typeface="Calibri"/>
              </a:rPr>
              <a:t>Partnership w/ other departments</a:t>
            </a:r>
          </a:p>
          <a:p>
            <a:pPr lvl="1"/>
            <a:r>
              <a:rPr lang="en-US">
                <a:cs typeface="Calibri"/>
              </a:rPr>
              <a:t>Who are the involved parties?</a:t>
            </a:r>
          </a:p>
          <a:p>
            <a:pPr lvl="2"/>
            <a:r>
              <a:rPr lang="en-US">
                <a:cs typeface="Calibri"/>
              </a:rPr>
              <a:t>Multiple respondents; multiple complainants – may consider splitting</a:t>
            </a:r>
          </a:p>
          <a:p>
            <a:pPr lvl="2"/>
            <a:r>
              <a:rPr lang="en-US">
                <a:cs typeface="Calibri"/>
              </a:rPr>
              <a:t>Large witness pool </a:t>
            </a:r>
          </a:p>
          <a:p>
            <a:pPr lvl="1"/>
            <a:r>
              <a:rPr lang="en-US">
                <a:cs typeface="Calibri"/>
              </a:rPr>
              <a:t>Do the allegations arise out of same set of facts</a:t>
            </a:r>
          </a:p>
          <a:p>
            <a:pPr lvl="2"/>
            <a:r>
              <a:rPr lang="en-US">
                <a:cs typeface="Calibri"/>
              </a:rPr>
              <a:t>If not, consider splitting or referring non 1B.1/1B.3 matters</a:t>
            </a:r>
          </a:p>
          <a:p>
            <a:pPr lvl="1"/>
            <a:r>
              <a:rPr lang="en-US">
                <a:cs typeface="Calibri"/>
              </a:rPr>
              <a:t>Why is scope important?</a:t>
            </a:r>
          </a:p>
          <a:p>
            <a:pPr lvl="2"/>
            <a:r>
              <a:rPr lang="en-US">
                <a:cs typeface="Calibri"/>
              </a:rPr>
              <a:t>Prevents Scope creep i.e., getting lost/sidetracked</a:t>
            </a:r>
          </a:p>
          <a:p>
            <a:pPr lvl="2"/>
            <a:r>
              <a:rPr lang="en-US">
                <a:cs typeface="Calibri"/>
              </a:rPr>
              <a:t>Can help structure interviews</a:t>
            </a:r>
          </a:p>
          <a:p>
            <a:pPr marL="914400" lvl="2" indent="0">
              <a:buNone/>
            </a:pPr>
            <a:endParaRPr lang="en-US">
              <a:cs typeface="Calibri"/>
            </a:endParaRPr>
          </a:p>
        </p:txBody>
      </p:sp>
    </p:spTree>
    <p:extLst>
      <p:ext uri="{BB962C8B-B14F-4D97-AF65-F5344CB8AC3E}">
        <p14:creationId xmlns:p14="http://schemas.microsoft.com/office/powerpoint/2010/main" val="40300627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l">
              <a:spcBef>
                <a:spcPct val="20000"/>
              </a:spcBef>
              <a:buClr>
                <a:srgbClr val="009F4D"/>
              </a:buClr>
              <a:defRPr/>
            </a:pPr>
            <a:r>
              <a:rPr lang="en-US" sz="3600" cap="all">
                <a:latin typeface="+mn-lt"/>
                <a:ea typeface="+mn-ea"/>
                <a:cs typeface="+mn-cs"/>
              </a:rPr>
              <a:t>Collecting Evidence</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a:xfrm>
            <a:off x="457200" y="1600201"/>
            <a:ext cx="8229600" cy="4718583"/>
          </a:xfrm>
        </p:spPr>
        <p:txBody>
          <a:bodyPr vert="horz" lIns="91440" tIns="45720" rIns="91440" bIns="45720" rtlCol="0" anchor="t">
            <a:normAutofit fontScale="85000" lnSpcReduction="20000"/>
          </a:bodyPr>
          <a:lstStyle/>
          <a:p>
            <a:r>
              <a:rPr lang="en-US">
                <a:cs typeface="Calibri"/>
              </a:rPr>
              <a:t>Initial evidence to collect and review </a:t>
            </a:r>
            <a:endParaRPr lang="en-US"/>
          </a:p>
          <a:p>
            <a:pPr lvl="1"/>
            <a:r>
              <a:rPr lang="en-US">
                <a:cs typeface="Calibri"/>
              </a:rPr>
              <a:t>Time sensitive evidence</a:t>
            </a:r>
            <a:endParaRPr lang="en-US">
              <a:ea typeface="Calibri"/>
              <a:cs typeface="Calibri"/>
            </a:endParaRPr>
          </a:p>
          <a:p>
            <a:pPr lvl="2"/>
            <a:r>
              <a:rPr lang="en-US">
                <a:cs typeface="Calibri"/>
              </a:rPr>
              <a:t>Security footage</a:t>
            </a:r>
            <a:endParaRPr lang="en-US">
              <a:ea typeface="Calibri"/>
              <a:cs typeface="Calibri"/>
            </a:endParaRPr>
          </a:p>
          <a:p>
            <a:pPr lvl="2"/>
            <a:r>
              <a:rPr lang="en-US">
                <a:cs typeface="Calibri"/>
              </a:rPr>
              <a:t>Keycard access</a:t>
            </a:r>
            <a:endParaRPr lang="en-US">
              <a:ea typeface="Calibri"/>
              <a:cs typeface="Calibri"/>
            </a:endParaRPr>
          </a:p>
          <a:p>
            <a:pPr lvl="2"/>
            <a:r>
              <a:rPr lang="en-US">
                <a:cs typeface="Calibri"/>
              </a:rPr>
              <a:t>University owned devices</a:t>
            </a:r>
            <a:endParaRPr lang="en-US">
              <a:ea typeface="Calibri"/>
              <a:cs typeface="Calibri"/>
            </a:endParaRPr>
          </a:p>
          <a:p>
            <a:pPr lvl="1"/>
            <a:r>
              <a:rPr lang="en-US">
                <a:cs typeface="Calibri"/>
              </a:rPr>
              <a:t>Standard records to review</a:t>
            </a:r>
            <a:endParaRPr lang="en-US">
              <a:ea typeface="Calibri"/>
              <a:cs typeface="Calibri"/>
            </a:endParaRPr>
          </a:p>
          <a:p>
            <a:pPr lvl="2"/>
            <a:r>
              <a:rPr lang="en-US">
                <a:cs typeface="Calibri"/>
              </a:rPr>
              <a:t>Internal past 1B.1/1B.3 records</a:t>
            </a:r>
            <a:endParaRPr lang="en-US">
              <a:ea typeface="Calibri"/>
              <a:cs typeface="Calibri"/>
            </a:endParaRPr>
          </a:p>
          <a:p>
            <a:pPr lvl="2"/>
            <a:r>
              <a:rPr lang="en-US">
                <a:cs typeface="Calibri"/>
              </a:rPr>
              <a:t>Personnel files</a:t>
            </a:r>
            <a:endParaRPr lang="en-US">
              <a:ea typeface="Calibri"/>
              <a:cs typeface="Calibri"/>
            </a:endParaRPr>
          </a:p>
          <a:p>
            <a:pPr lvl="2"/>
            <a:r>
              <a:rPr lang="en-US">
                <a:cs typeface="Calibri"/>
              </a:rPr>
              <a:t>Conduct records </a:t>
            </a:r>
            <a:endParaRPr lang="en-US">
              <a:ea typeface="Calibri"/>
              <a:cs typeface="Calibri"/>
            </a:endParaRPr>
          </a:p>
          <a:p>
            <a:pPr lvl="2"/>
            <a:r>
              <a:rPr lang="en-US">
                <a:cs typeface="Calibri"/>
              </a:rPr>
              <a:t>Reports: security, residential life, etc. </a:t>
            </a:r>
            <a:endParaRPr lang="en-US">
              <a:ea typeface="Calibri"/>
              <a:cs typeface="Calibri"/>
            </a:endParaRPr>
          </a:p>
          <a:p>
            <a:pPr lvl="2"/>
            <a:r>
              <a:rPr lang="en-US">
                <a:cs typeface="Calibri"/>
              </a:rPr>
              <a:t>Org. Charts</a:t>
            </a:r>
            <a:endParaRPr lang="en-US">
              <a:ea typeface="Calibri"/>
              <a:cs typeface="Calibri"/>
            </a:endParaRPr>
          </a:p>
          <a:p>
            <a:pPr lvl="1"/>
            <a:r>
              <a:rPr lang="en-US">
                <a:cs typeface="Calibri"/>
              </a:rPr>
              <a:t>Create a timeline</a:t>
            </a:r>
            <a:endParaRPr lang="en-US">
              <a:ea typeface="Calibri"/>
              <a:cs typeface="Calibri"/>
            </a:endParaRPr>
          </a:p>
          <a:p>
            <a:pPr lvl="2"/>
            <a:r>
              <a:rPr lang="en-US" sz="2400">
                <a:ea typeface="Calibri"/>
                <a:cs typeface="Calibri"/>
              </a:rPr>
              <a:t>Continue to grow as more information is gathered</a:t>
            </a:r>
          </a:p>
          <a:p>
            <a:pPr lvl="1"/>
            <a:r>
              <a:rPr lang="en-US">
                <a:ea typeface="Calibri"/>
                <a:cs typeface="Calibri"/>
              </a:rPr>
              <a:t>Tracking</a:t>
            </a:r>
          </a:p>
          <a:p>
            <a:pPr lvl="2"/>
            <a:r>
              <a:rPr lang="en-US">
                <a:ea typeface="Calibri"/>
                <a:cs typeface="Calibri"/>
              </a:rPr>
              <a:t>Who provided what and/or where it was found</a:t>
            </a: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1028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dirty="0">
                <a:cs typeface="Calibri"/>
              </a:rPr>
              <a:t>Complainant &amp; Respondent</a:t>
            </a:r>
          </a:p>
          <a:p>
            <a:r>
              <a:rPr lang="en-US" dirty="0">
                <a:cs typeface="Calibri"/>
              </a:rPr>
              <a:t>Witnesses</a:t>
            </a:r>
            <a:endParaRPr lang="en-US" dirty="0">
              <a:ea typeface="Calibri"/>
              <a:cs typeface="Calibri"/>
            </a:endParaRPr>
          </a:p>
          <a:p>
            <a:pPr lvl="1"/>
            <a:r>
              <a:rPr lang="en-US" dirty="0">
                <a:cs typeface="Calibri"/>
              </a:rPr>
              <a:t>Those present in incident(s)</a:t>
            </a:r>
            <a:endParaRPr lang="en-US" dirty="0">
              <a:ea typeface="Calibri"/>
              <a:cs typeface="Calibri"/>
            </a:endParaRPr>
          </a:p>
          <a:p>
            <a:pPr lvl="1"/>
            <a:r>
              <a:rPr lang="en-US" dirty="0">
                <a:cs typeface="Calibri"/>
              </a:rPr>
              <a:t>Outcry witnesses – administrators, friends, family complainant/respondent shared with about incident(s)</a:t>
            </a:r>
            <a:endParaRPr lang="en-US" dirty="0">
              <a:ea typeface="Calibri"/>
              <a:cs typeface="Calibri"/>
            </a:endParaRPr>
          </a:p>
          <a:p>
            <a:pPr lvl="1"/>
            <a:r>
              <a:rPr lang="en-US" dirty="0">
                <a:cs typeface="Calibri"/>
              </a:rPr>
              <a:t>Those involved in documenting incident or process/response - security, other administrators, etc.</a:t>
            </a:r>
          </a:p>
          <a:p>
            <a:pPr lvl="1"/>
            <a:r>
              <a:rPr lang="en-US" dirty="0">
                <a:cs typeface="Calibri"/>
              </a:rPr>
              <a:t>Focus on witnesses that have knowledge of the incident rather than the character of the individual</a:t>
            </a:r>
          </a:p>
          <a:p>
            <a:r>
              <a:rPr lang="en-US" dirty="0">
                <a:cs typeface="Calibri"/>
              </a:rPr>
              <a:t>Document interview decisions</a:t>
            </a:r>
            <a:endParaRPr lang="en-US" dirty="0">
              <a:ea typeface="Calibri"/>
              <a:cs typeface="Calibri"/>
            </a:endParaRPr>
          </a:p>
          <a:p>
            <a:pPr lvl="1"/>
            <a:r>
              <a:rPr lang="en-US" dirty="0">
                <a:ea typeface="Calibri"/>
                <a:cs typeface="Calibri"/>
              </a:rPr>
              <a:t>Who is doing the interview and why</a:t>
            </a:r>
          </a:p>
          <a:p>
            <a:pPr lvl="1"/>
            <a:r>
              <a:rPr lang="en-US" dirty="0">
                <a:ea typeface="Calibri"/>
                <a:cs typeface="Calibri"/>
              </a:rPr>
              <a:t>Why was someone not interviewed</a:t>
            </a:r>
          </a:p>
        </p:txBody>
      </p:sp>
    </p:spTree>
    <p:extLst>
      <p:ext uri="{BB962C8B-B14F-4D97-AF65-F5344CB8AC3E}">
        <p14:creationId xmlns:p14="http://schemas.microsoft.com/office/powerpoint/2010/main" val="8553212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Order of interviews</a:t>
            </a:r>
            <a:endParaRPr lang="en-US" sz="2200">
              <a:cs typeface="Calibri"/>
            </a:endParaRPr>
          </a:p>
          <a:p>
            <a:pPr lvl="1"/>
            <a:r>
              <a:rPr lang="en-US" sz="2000">
                <a:ea typeface="+mn-lt"/>
                <a:cs typeface="+mn-lt"/>
              </a:rPr>
              <a:t>Strategy – different order for different situations</a:t>
            </a:r>
            <a:endParaRPr lang="en-US" sz="2000">
              <a:cs typeface="Calibri"/>
            </a:endParaRPr>
          </a:p>
          <a:p>
            <a:pPr lvl="2">
              <a:buFont typeface="Wingdings" panose="020B0604020202020204" pitchFamily="34" charset="0"/>
              <a:buChar char="§"/>
            </a:pPr>
            <a:r>
              <a:rPr lang="en-US" sz="1800">
                <a:ea typeface="+mn-lt"/>
                <a:cs typeface="+mn-lt"/>
              </a:rPr>
              <a:t>Witnesses – may be helpful to start w/ "neutral persons"</a:t>
            </a:r>
          </a:p>
          <a:p>
            <a:r>
              <a:rPr lang="en-US" sz="2200">
                <a:ea typeface="+mn-lt"/>
                <a:cs typeface="+mn-lt"/>
              </a:rPr>
              <a:t>Timing </a:t>
            </a:r>
            <a:endParaRPr lang="en-US" sz="2200">
              <a:cs typeface="Calibri"/>
            </a:endParaRPr>
          </a:p>
          <a:p>
            <a:pPr lvl="1"/>
            <a:r>
              <a:rPr lang="en-US" sz="2000">
                <a:ea typeface="+mn-lt"/>
                <a:cs typeface="+mn-lt"/>
              </a:rPr>
              <a:t>Set aside enough time: prep, interview, notes/reflection time</a:t>
            </a:r>
            <a:endParaRPr lang="en-US" sz="2000">
              <a:cs typeface="Calibri"/>
            </a:endParaRPr>
          </a:p>
          <a:p>
            <a:pPr lvl="1"/>
            <a:r>
              <a:rPr lang="en-US" sz="2000">
                <a:ea typeface="+mn-lt"/>
                <a:cs typeface="+mn-lt"/>
              </a:rPr>
              <a:t>Consider past interactions with party</a:t>
            </a:r>
            <a:endParaRPr lang="en-US" sz="2000">
              <a:cs typeface="Calibri"/>
            </a:endParaRPr>
          </a:p>
          <a:p>
            <a:pPr lvl="1"/>
            <a:r>
              <a:rPr lang="en-US" sz="2000">
                <a:ea typeface="+mn-lt"/>
                <a:cs typeface="+mn-lt"/>
              </a:rPr>
              <a:t>Consult interview outline </a:t>
            </a:r>
            <a:endParaRPr lang="en-US" sz="2000">
              <a:cs typeface="Calibri"/>
            </a:endParaRPr>
          </a:p>
          <a:p>
            <a:r>
              <a:rPr lang="en-US" sz="2200">
                <a:ea typeface="+mn-lt"/>
                <a:cs typeface="+mn-lt"/>
              </a:rPr>
              <a:t>Flexibility – timing and location</a:t>
            </a:r>
            <a:endParaRPr lang="en-US" sz="2200">
              <a:cs typeface="Calibri"/>
            </a:endParaRPr>
          </a:p>
          <a:p>
            <a:pPr lvl="1"/>
            <a:r>
              <a:rPr lang="en-US" sz="2000">
                <a:ea typeface="+mn-lt"/>
                <a:cs typeface="+mn-lt"/>
              </a:rPr>
              <a:t>Provide location options but be sensitive to different needs.</a:t>
            </a:r>
            <a:endParaRPr lang="en-US" sz="2000">
              <a:cs typeface="Calibri"/>
            </a:endParaRPr>
          </a:p>
          <a:p>
            <a:pPr lvl="1"/>
            <a:r>
              <a:rPr lang="en-US" sz="2000">
                <a:ea typeface="+mn-lt"/>
                <a:cs typeface="+mn-lt"/>
              </a:rPr>
              <a:t>i.e., - Zoom requires technology, internet, etc.</a:t>
            </a:r>
            <a:endParaRPr lang="en-US" sz="2000">
              <a:cs typeface="Calibri"/>
            </a:endParaRPr>
          </a:p>
          <a:p>
            <a:r>
              <a:rPr lang="en-US" sz="2200">
                <a:ea typeface="+mn-lt"/>
                <a:cs typeface="+mn-lt"/>
              </a:rPr>
              <a:t>Accommodations</a:t>
            </a:r>
            <a:endParaRPr lang="en-US" sz="2200">
              <a:cs typeface="Calibri"/>
            </a:endParaRPr>
          </a:p>
          <a:p>
            <a:pPr lvl="1"/>
            <a:r>
              <a:rPr lang="en-US" sz="2000">
                <a:ea typeface="+mn-lt"/>
                <a:cs typeface="+mn-lt"/>
              </a:rPr>
              <a:t>Know who/what departments to partner</a:t>
            </a:r>
            <a:endParaRPr lang="en-US" sz="200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Outline interview questions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cs typeface="Calibri"/>
              </a:rPr>
              <a:t>Interview structure consistent for all parties</a:t>
            </a:r>
          </a:p>
          <a:p>
            <a:pPr lvl="1"/>
            <a:r>
              <a:rPr lang="en-US">
                <a:cs typeface="Calibri"/>
              </a:rPr>
              <a:t>"speeches" - overview of meeting, about role/office, policy, procedure, flowchart; advisory notice, waiver of union, privacy of interview' recording/note taking timing of interview</a:t>
            </a:r>
          </a:p>
          <a:p>
            <a:pPr lvl="1"/>
            <a:r>
              <a:rPr lang="en-US">
                <a:cs typeface="Calibri"/>
              </a:rPr>
              <a:t>Background – name, title/year, start date, major, involvement in extracurriculars/committees, explanation of role, where they live on campus</a:t>
            </a:r>
          </a:p>
          <a:p>
            <a:pPr lvl="1"/>
            <a:r>
              <a:rPr lang="en-US">
                <a:cs typeface="Calibri"/>
              </a:rPr>
              <a:t>Interim actions and supportive measures </a:t>
            </a:r>
          </a:p>
          <a:p>
            <a:pPr lvl="1"/>
            <a:r>
              <a:rPr lang="en-US">
                <a:cs typeface="Calibri"/>
              </a:rPr>
              <a:t>Resources</a:t>
            </a:r>
          </a:p>
          <a:p>
            <a:pPr lvl="1"/>
            <a:r>
              <a:rPr lang="en-US">
                <a:cs typeface="Calibri"/>
              </a:rPr>
              <a:t>Next steps</a:t>
            </a:r>
          </a:p>
          <a:p>
            <a:pPr lvl="1"/>
            <a:r>
              <a:rPr lang="en-US">
                <a:cs typeface="Calibri"/>
              </a:rPr>
              <a:t>Reminder about retaliation</a:t>
            </a:r>
          </a:p>
        </p:txBody>
      </p:sp>
    </p:spTree>
    <p:extLst>
      <p:ext uri="{BB962C8B-B14F-4D97-AF65-F5344CB8AC3E}">
        <p14:creationId xmlns:p14="http://schemas.microsoft.com/office/powerpoint/2010/main" val="16502813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Determine goals of questions</a:t>
            </a: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Who, what, where, when, why, how</a:t>
            </a:r>
          </a:p>
          <a:p>
            <a:r>
              <a:rPr lang="en-US">
                <a:cs typeface="Calibri"/>
              </a:rPr>
              <a:t>Intake meeting vs. Investigatory interview</a:t>
            </a:r>
            <a:endParaRPr lang="en-US">
              <a:ea typeface="Calibri"/>
              <a:cs typeface="Calibri"/>
            </a:endParaRPr>
          </a:p>
          <a:p>
            <a:r>
              <a:rPr lang="en-US">
                <a:cs typeface="Calibri"/>
              </a:rPr>
              <a:t>Refine scope</a:t>
            </a:r>
          </a:p>
          <a:p>
            <a:r>
              <a:rPr lang="en-US">
                <a:cs typeface="Calibri"/>
              </a:rPr>
              <a:t>What information are you missing or have questions</a:t>
            </a:r>
            <a:endParaRPr lang="en-US">
              <a:ea typeface="Calibri"/>
              <a:cs typeface="Calibri"/>
            </a:endParaRPr>
          </a:p>
          <a:p>
            <a:pPr lvl="1"/>
            <a:r>
              <a:rPr lang="en-US">
                <a:ea typeface="+mn-lt"/>
                <a:cs typeface="+mn-lt"/>
              </a:rPr>
              <a:t>Read through reports/complaints and note any questions</a:t>
            </a:r>
            <a:endParaRPr lang="en-US">
              <a:cs typeface="Calibri"/>
            </a:endParaRPr>
          </a:p>
          <a:p>
            <a:r>
              <a:rPr lang="en-US">
                <a:cs typeface="Calibri"/>
              </a:rPr>
              <a:t>Policy elements</a:t>
            </a:r>
            <a:endParaRPr lang="en-US">
              <a:ea typeface="Calibri"/>
              <a:cs typeface="Calibri"/>
            </a:endParaRPr>
          </a:p>
          <a:p>
            <a:pPr lvl="1"/>
            <a:r>
              <a:rPr lang="en-US">
                <a:cs typeface="Calibri"/>
              </a:rPr>
              <a:t>Policy element handout</a:t>
            </a:r>
          </a:p>
        </p:txBody>
      </p:sp>
    </p:spTree>
    <p:extLst>
      <p:ext uri="{BB962C8B-B14F-4D97-AF65-F5344CB8AC3E}">
        <p14:creationId xmlns:p14="http://schemas.microsoft.com/office/powerpoint/2010/main" val="2453043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Protected Classes</a:t>
            </a:r>
            <a:endParaRPr lang="en-US" sz="3600" cap="all"/>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a:solidFill>
                  <a:schemeClr val="bg2"/>
                </a:solidFill>
                <a:effectLst>
                  <a:outerShdw blurRad="38100" dist="38100" dir="2700000" algn="tl">
                    <a:srgbClr val="000000">
                      <a:alpha val="43137"/>
                    </a:srgbClr>
                  </a:outerShdw>
                </a:effectLst>
              </a:rPr>
            </a:br>
            <a:endParaRPr lang="en-US" altLang="en-US" cap="small">
              <a:solidFill>
                <a:schemeClr val="bg2"/>
              </a:solidFill>
              <a:effectLst>
                <a:outerShdw blurRad="38100" dist="38100" dir="2700000" algn="tl">
                  <a:srgbClr val="000000">
                    <a:alpha val="43137"/>
                  </a:srgbClr>
                </a:outerShdw>
              </a:effectLst>
            </a:endParaRPr>
          </a:p>
          <a:p>
            <a:pPr marL="182880" indent="-182880">
              <a:buNone/>
              <a:defRPr/>
            </a:pPr>
            <a:r>
              <a:rPr lang="en-US" altLang="en-US">
                <a:solidFill>
                  <a:schemeClr val="bg2"/>
                </a:solidFill>
              </a:rPr>
              <a:t>• </a:t>
            </a:r>
            <a:r>
              <a:rPr lang="en-US" altLang="en-US"/>
              <a:t>Race		 		</a:t>
            </a:r>
            <a:r>
              <a:rPr lang="en-US" altLang="en-US">
                <a:solidFill>
                  <a:schemeClr val="bg2"/>
                </a:solidFill>
              </a:rPr>
              <a:t>•</a:t>
            </a:r>
            <a:r>
              <a:rPr lang="en-US" altLang="en-US"/>
              <a:t>  Color</a:t>
            </a:r>
          </a:p>
          <a:p>
            <a:pPr marL="182880" indent="-182880">
              <a:buNone/>
              <a:defRPr/>
            </a:pPr>
            <a:r>
              <a:rPr lang="en-US" altLang="en-US">
                <a:solidFill>
                  <a:schemeClr val="bg2"/>
                </a:solidFill>
              </a:rPr>
              <a:t>•</a:t>
            </a:r>
            <a:r>
              <a:rPr lang="en-US" altLang="en-US"/>
              <a:t>	 Creed 			</a:t>
            </a:r>
            <a:r>
              <a:rPr lang="en-US" altLang="en-US">
                <a:solidFill>
                  <a:schemeClr val="bg2"/>
                </a:solidFill>
              </a:rPr>
              <a:t>•</a:t>
            </a:r>
            <a:r>
              <a:rPr lang="en-US" altLang="en-US"/>
              <a:t>  Religion</a:t>
            </a:r>
          </a:p>
          <a:p>
            <a:pPr marL="182880" indent="-182880">
              <a:buNone/>
              <a:defRPr/>
            </a:pPr>
            <a:r>
              <a:rPr lang="en-US" altLang="en-US">
                <a:solidFill>
                  <a:schemeClr val="bg2"/>
                </a:solidFill>
              </a:rPr>
              <a:t>• </a:t>
            </a:r>
            <a:r>
              <a:rPr lang="en-US" altLang="en-US"/>
              <a:t>Age			 	</a:t>
            </a:r>
            <a:r>
              <a:rPr lang="en-US" altLang="en-US">
                <a:solidFill>
                  <a:schemeClr val="bg2"/>
                </a:solidFill>
              </a:rPr>
              <a:t>•</a:t>
            </a:r>
            <a:r>
              <a:rPr lang="en-US" altLang="en-US"/>
              <a:t>  National Origin</a:t>
            </a:r>
          </a:p>
          <a:p>
            <a:pPr marL="182880" indent="-182880">
              <a:buNone/>
              <a:defRPr/>
            </a:pPr>
            <a:r>
              <a:rPr lang="en-US" altLang="en-US">
                <a:solidFill>
                  <a:schemeClr val="bg2"/>
                </a:solidFill>
              </a:rPr>
              <a:t>•</a:t>
            </a:r>
            <a:r>
              <a:rPr lang="en-US" altLang="en-US"/>
              <a:t>	 Disability	 		</a:t>
            </a:r>
            <a:r>
              <a:rPr lang="en-US" altLang="en-US">
                <a:solidFill>
                  <a:schemeClr val="bg2"/>
                </a:solidFill>
              </a:rPr>
              <a:t>•</a:t>
            </a:r>
            <a:r>
              <a:rPr lang="en-US" altLang="en-US"/>
              <a:t> Marital Status</a:t>
            </a:r>
          </a:p>
          <a:p>
            <a:pPr marL="182880" indent="-182880">
              <a:buNone/>
              <a:defRPr/>
            </a:pPr>
            <a:r>
              <a:rPr lang="en-US" altLang="en-US">
                <a:solidFill>
                  <a:schemeClr val="bg2"/>
                </a:solidFill>
              </a:rPr>
              <a:t>• </a:t>
            </a:r>
            <a:r>
              <a:rPr lang="en-US" altLang="en-US"/>
              <a:t>Sexual Orientation		</a:t>
            </a:r>
            <a:r>
              <a:rPr lang="en-US" altLang="en-US">
                <a:solidFill>
                  <a:schemeClr val="bg2"/>
                </a:solidFill>
              </a:rPr>
              <a:t>•</a:t>
            </a:r>
            <a:r>
              <a:rPr lang="en-US" altLang="en-US"/>
              <a:t> Gender Identity</a:t>
            </a:r>
          </a:p>
          <a:p>
            <a:pPr marL="0" indent="0">
              <a:buNone/>
              <a:defRPr/>
            </a:pPr>
            <a:r>
              <a:rPr lang="en-US" altLang="en-US">
                <a:solidFill>
                  <a:schemeClr val="bg2"/>
                </a:solidFill>
              </a:rPr>
              <a:t>• </a:t>
            </a:r>
            <a:r>
              <a:rPr lang="en-US" altLang="en-US"/>
              <a:t>Gender Expression 		</a:t>
            </a:r>
            <a:r>
              <a:rPr lang="en-US" altLang="en-US">
                <a:solidFill>
                  <a:schemeClr val="bg2"/>
                </a:solidFill>
              </a:rPr>
              <a:t>•</a:t>
            </a:r>
            <a:r>
              <a:rPr lang="en-US" altLang="en-US"/>
              <a:t> Veteran Status</a:t>
            </a:r>
          </a:p>
          <a:p>
            <a:pPr marL="0" indent="0">
              <a:buNone/>
              <a:defRPr/>
            </a:pPr>
            <a:r>
              <a:rPr lang="en-US" altLang="en-US">
                <a:solidFill>
                  <a:schemeClr val="bg2"/>
                </a:solidFill>
              </a:rPr>
              <a:t>• </a:t>
            </a:r>
            <a:r>
              <a:rPr lang="en-US" altLang="en-US"/>
              <a:t>Familial Status 		</a:t>
            </a:r>
            <a:r>
              <a:rPr lang="en-US" altLang="en-US">
                <a:solidFill>
                  <a:schemeClr val="bg2"/>
                </a:solidFill>
              </a:rPr>
              <a:t>• </a:t>
            </a:r>
            <a:r>
              <a:rPr lang="en-US" altLang="en-US"/>
              <a:t>Genetic Information (employees)</a:t>
            </a:r>
          </a:p>
          <a:p>
            <a:pPr marL="182880" indent="-182880">
              <a:buNone/>
              <a:defRPr/>
            </a:pPr>
            <a:r>
              <a:rPr lang="en-US" altLang="en-US">
                <a:solidFill>
                  <a:schemeClr val="bg2"/>
                </a:solidFill>
              </a:rPr>
              <a:t>•</a:t>
            </a:r>
            <a:r>
              <a:rPr lang="en-US" altLang="en-US"/>
              <a:t> Sex </a:t>
            </a:r>
            <a:r>
              <a:rPr lang="en-US"/>
              <a:t>(including pregnancy, child birth, and related medical conditions)</a:t>
            </a:r>
            <a:endParaRPr lang="en-US" altLang="en-US">
              <a:solidFill>
                <a:schemeClr val="bg2"/>
              </a:solidFill>
            </a:endParaRPr>
          </a:p>
          <a:p>
            <a:pPr marL="182880" indent="-182880">
              <a:buNone/>
              <a:defRPr/>
            </a:pPr>
            <a:r>
              <a:rPr lang="en-US" altLang="en-US">
                <a:solidFill>
                  <a:schemeClr val="bg2"/>
                </a:solidFill>
              </a:rPr>
              <a:t>• </a:t>
            </a:r>
            <a:r>
              <a:rPr lang="en-US" altLang="en-US"/>
              <a:t>Status with regard to Public Assistance</a:t>
            </a:r>
          </a:p>
          <a:p>
            <a:pPr marL="182880" indent="-182880">
              <a:buNone/>
              <a:defRPr/>
            </a:pPr>
            <a:r>
              <a:rPr lang="en-US" altLang="en-US">
                <a:solidFill>
                  <a:schemeClr val="bg2"/>
                </a:solidFill>
              </a:rPr>
              <a:t>• </a:t>
            </a:r>
            <a:r>
              <a:rPr lang="en-US" altLang="en-US"/>
              <a:t>Membership or activity in a local human rights commission</a:t>
            </a:r>
            <a:endParaRPr lang="en-US" sz="240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How to structure questions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cs typeface="Calibri"/>
              </a:rPr>
              <a:t>Start with broad/open ended questions</a:t>
            </a:r>
          </a:p>
          <a:p>
            <a:r>
              <a:rPr lang="en-US">
                <a:cs typeface="Calibri"/>
              </a:rPr>
              <a:t>Allow to tell their story/experience however they choose</a:t>
            </a:r>
          </a:p>
          <a:p>
            <a:pPr lvl="1"/>
            <a:r>
              <a:rPr lang="en-US">
                <a:cs typeface="Calibri"/>
              </a:rPr>
              <a:t>Where they start/end their story and what they emphasize can be very telling and important for you to have.</a:t>
            </a:r>
          </a:p>
          <a:p>
            <a:r>
              <a:rPr lang="en-US">
                <a:cs typeface="Calibri"/>
              </a:rPr>
              <a:t>Clarifying questions</a:t>
            </a:r>
          </a:p>
          <a:p>
            <a:pPr lvl="1"/>
            <a:r>
              <a:rPr lang="en-US">
                <a:cs typeface="Calibri"/>
              </a:rPr>
              <a:t>Funnel approach</a:t>
            </a:r>
          </a:p>
          <a:p>
            <a:pPr lvl="1"/>
            <a:r>
              <a:rPr lang="en-US">
                <a:cs typeface="Calibri"/>
              </a:rPr>
              <a:t>Ask to clarify meaning of words/descriptors </a:t>
            </a:r>
          </a:p>
          <a:p>
            <a:r>
              <a:rPr lang="en-US">
                <a:cs typeface="Calibri"/>
              </a:rPr>
              <a:t>Allow for Silence </a:t>
            </a:r>
          </a:p>
          <a:p>
            <a:r>
              <a:rPr lang="en-US">
                <a:cs typeface="Calibri"/>
              </a:rPr>
              <a:t>Additional questions/things left unanswered</a:t>
            </a:r>
            <a:endParaRPr lang="en-US"/>
          </a:p>
          <a:p>
            <a:r>
              <a:rPr lang="en-US">
                <a:cs typeface="Calibri"/>
              </a:rPr>
              <a:t>Closing questions</a:t>
            </a:r>
          </a:p>
          <a:p>
            <a:pPr lvl="1"/>
            <a:r>
              <a:rPr lang="en-US">
                <a:cs typeface="Calibri"/>
              </a:rPr>
              <a:t>Is there anything else you think I should know?</a:t>
            </a:r>
          </a:p>
          <a:p>
            <a:pPr lvl="1"/>
            <a:r>
              <a:rPr lang="en-US">
                <a:cs typeface="Calibri"/>
              </a:rPr>
              <a:t>Anything I didn't ask that you thought I would ask about?</a:t>
            </a:r>
          </a:p>
          <a:p>
            <a:pPr lvl="1"/>
            <a:r>
              <a:rPr lang="en-US">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Interview questions </a:t>
            </a:r>
            <a:r>
              <a:rPr kumimoji="0" lang="en-US" sz="3600" b="1" i="0" u="none" strike="noStrike" kern="1200" spc="0" normalizeH="0" noProof="0">
                <a:ln>
                  <a:noFill/>
                </a:ln>
                <a:solidFill>
                  <a:srgbClr val="0C2340"/>
                </a:solidFill>
                <a:effectLst/>
                <a:uLnTx/>
                <a:uFillTx/>
                <a:latin typeface="+mn-lt"/>
                <a:ea typeface="+mn-ea"/>
                <a:cs typeface="+mn-cs"/>
              </a:rPr>
              <a:t>for all</a:t>
            </a:r>
            <a:endParaRPr kumimoji="0" lang="en-US" sz="3600" b="1" i="0" u="none" strike="noStrike" kern="1200" spc="0" normalizeH="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Interview questions for all parties</a:t>
            </a:r>
          </a:p>
          <a:p>
            <a:pPr lvl="1"/>
            <a:r>
              <a:rPr lang="en-US">
                <a:ea typeface="+mn-lt"/>
                <a:cs typeface="+mn-lt"/>
              </a:rPr>
              <a:t>Allow them chance to share their story/experience</a:t>
            </a:r>
          </a:p>
          <a:p>
            <a:pPr lvl="2"/>
            <a:r>
              <a:rPr lang="en-US">
                <a:ea typeface="+mn-lt"/>
                <a:cs typeface="+mn-lt"/>
              </a:rPr>
              <a:t>"Tell me about your experience" - "this is your opportunity to respond to allegations" - "do you know why I asked to meet with you"</a:t>
            </a:r>
            <a:endParaRPr lang="en-US">
              <a:cs typeface="Calibri"/>
            </a:endParaRPr>
          </a:p>
          <a:p>
            <a:pPr lvl="2"/>
            <a:r>
              <a:rPr lang="en-US">
                <a:ea typeface="+mn-lt"/>
                <a:cs typeface="+mn-lt"/>
              </a:rPr>
              <a:t>Prepare what information willing/able to share</a:t>
            </a:r>
            <a:endParaRPr lang="en-US">
              <a:cs typeface="Calibri"/>
            </a:endParaRPr>
          </a:p>
          <a:p>
            <a:pPr lvl="1"/>
            <a:r>
              <a:rPr lang="en-US">
                <a:ea typeface="+mn-lt"/>
                <a:cs typeface="+mn-lt"/>
              </a:rPr>
              <a:t>Ask the who/what/where/when/how questions</a:t>
            </a:r>
            <a:endParaRPr lang="en-US">
              <a:cs typeface="Calibri"/>
            </a:endParaRPr>
          </a:p>
          <a:p>
            <a:pPr lvl="1"/>
            <a:r>
              <a:rPr lang="en-US">
                <a:ea typeface="+mn-lt"/>
                <a:cs typeface="+mn-lt"/>
              </a:rPr>
              <a:t>Summarizing Information back</a:t>
            </a:r>
          </a:p>
          <a:p>
            <a:pPr lvl="1"/>
            <a:r>
              <a:rPr lang="en-US">
                <a:ea typeface="+mn-lt"/>
                <a:cs typeface="+mn-lt"/>
              </a:rPr>
              <a:t>Policy elements </a:t>
            </a:r>
            <a:endParaRPr lang="en-US">
              <a:cs typeface="Calibri"/>
            </a:endParaRPr>
          </a:p>
          <a:p>
            <a:pPr lvl="1"/>
            <a:r>
              <a:rPr lang="en-US">
                <a:ea typeface="+mn-lt"/>
                <a:cs typeface="+mn-lt"/>
              </a:rPr>
              <a:t>Effect/impact</a:t>
            </a:r>
            <a:endParaRPr lang="en-US">
              <a:cs typeface="Calibri"/>
            </a:endParaRPr>
          </a:p>
        </p:txBody>
      </p:sp>
    </p:spTree>
    <p:extLst>
      <p:ext uri="{BB962C8B-B14F-4D97-AF65-F5344CB8AC3E}">
        <p14:creationId xmlns:p14="http://schemas.microsoft.com/office/powerpoint/2010/main" val="255241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Interview questions continued...</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cs typeface="Calibri"/>
              </a:rPr>
              <a:t>Interviewee specific questions</a:t>
            </a:r>
          </a:p>
          <a:p>
            <a:pPr lvl="1"/>
            <a:r>
              <a:rPr lang="en-US">
                <a:ea typeface="+mn-lt"/>
                <a:cs typeface="+mn-lt"/>
              </a:rPr>
              <a:t>Respondent – make sure to review allegations before questions</a:t>
            </a:r>
            <a:endParaRPr lang="en-US">
              <a:ea typeface="Calibri"/>
              <a:cs typeface="Calibri"/>
            </a:endParaRPr>
          </a:p>
          <a:p>
            <a:pPr lvl="2">
              <a:buFont typeface="Wingdings" panose="020B0604020202020204" pitchFamily="34" charset="0"/>
              <a:buChar char="§"/>
            </a:pPr>
            <a:r>
              <a:rPr lang="en-US">
                <a:ea typeface="+mn-lt"/>
                <a:cs typeface="+mn-lt"/>
              </a:rPr>
              <a:t>Make sure the respondent has an opportunity to speak to each individual allegation</a:t>
            </a:r>
          </a:p>
          <a:p>
            <a:pPr lvl="1"/>
            <a:r>
              <a:rPr lang="en-US">
                <a:ea typeface="+mn-lt"/>
                <a:cs typeface="+mn-lt"/>
              </a:rPr>
              <a:t>Complainant – clarify protected class and identity </a:t>
            </a:r>
            <a:endParaRPr lang="en-US">
              <a:cs typeface="Calibri"/>
            </a:endParaRPr>
          </a:p>
          <a:p>
            <a:pPr lvl="1"/>
            <a:r>
              <a:rPr lang="en-US">
                <a:ea typeface="+mn-lt"/>
                <a:cs typeface="+mn-lt"/>
              </a:rPr>
              <a:t>What they observed/their perspective of incident(s)</a:t>
            </a:r>
            <a:endParaRPr lang="en-US">
              <a:cs typeface="Calibri"/>
            </a:endParaRPr>
          </a:p>
          <a:p>
            <a:pPr lvl="1"/>
            <a:r>
              <a:rPr lang="en-US">
                <a:ea typeface="+mn-lt"/>
                <a:cs typeface="+mn-lt"/>
              </a:rPr>
              <a:t>Inconsistencies with other parties/witnesses</a:t>
            </a:r>
            <a:endParaRPr lang="en-US">
              <a:cs typeface="Calibri"/>
            </a:endParaRPr>
          </a:p>
          <a:p>
            <a:pPr lvl="1"/>
            <a:r>
              <a:rPr lang="en-US">
                <a:ea typeface="+mn-lt"/>
                <a:cs typeface="+mn-lt"/>
              </a:rPr>
              <a:t>Evidence specific questions – what they have, might have seen/been part of, etc.</a:t>
            </a:r>
          </a:p>
          <a:p>
            <a:pPr lvl="1"/>
            <a:r>
              <a:rPr lang="en-US">
                <a:cs typeface="Calibri"/>
              </a:rPr>
              <a:t>Desired outcome/resolution</a:t>
            </a:r>
          </a:p>
        </p:txBody>
      </p:sp>
    </p:spTree>
    <p:extLst>
      <p:ext uri="{BB962C8B-B14F-4D97-AF65-F5344CB8AC3E}">
        <p14:creationId xmlns:p14="http://schemas.microsoft.com/office/powerpoint/2010/main" val="29121607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9324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l">
              <a:spcBef>
                <a:spcPct val="20000"/>
              </a:spcBef>
              <a:buClr>
                <a:srgbClr val="009F4D"/>
              </a:buClr>
              <a:defRPr/>
            </a:pPr>
            <a:r>
              <a:rPr kumimoji="0" lang="en-US" sz="3600" b="1" i="0" u="none" strike="noStrike" kern="1200" cap="all" spc="0" normalizeH="0" baseline="0" noProof="0">
                <a:ln>
                  <a:noFill/>
                </a:ln>
                <a:solidFill>
                  <a:srgbClr val="0C2340"/>
                </a:solidFill>
                <a:effectLst/>
                <a:uLnTx/>
                <a:uFillTx/>
                <a:latin typeface="+mn-lt"/>
                <a:ea typeface="+mn-ea"/>
                <a:cs typeface="+mn-cs"/>
              </a:rPr>
              <a:t>Interview </a:t>
            </a:r>
            <a:r>
              <a:rPr lang="en-US" sz="3600" cap="all">
                <a:latin typeface="+mn-lt"/>
                <a:ea typeface="+mn-ea"/>
                <a:cs typeface="+mn-cs"/>
              </a:rPr>
              <a:t>Considerations</a:t>
            </a:r>
            <a:r>
              <a:rPr kumimoji="0" lang="en-US" sz="3600" b="1" i="0" u="none" strike="noStrike" kern="1200" cap="all" spc="0" normalizeH="0" baseline="0" noProof="0">
                <a:ln>
                  <a:noFill/>
                </a:ln>
                <a:solidFill>
                  <a:srgbClr val="0C2340"/>
                </a:solidFill>
                <a:effectLst/>
                <a:uLnTx/>
                <a:uFillTx/>
                <a:latin typeface="+mn-lt"/>
                <a:ea typeface="+mn-ea"/>
                <a:cs typeface="+mn-cs"/>
              </a:rPr>
              <a:t> </a:t>
            </a:r>
            <a:r>
              <a:rPr lang="en-US" sz="3600" cap="all">
                <a:latin typeface="+mn-lt"/>
                <a:ea typeface="+mn-ea"/>
                <a:cs typeface="+mn-cs"/>
              </a:rPr>
              <a:t>For credibility</a:t>
            </a:r>
            <a:endParaRPr kumimoji="0" lang="en-US" sz="3600" b="1" i="0" u="none" strike="noStrike" kern="1200" cap="all" spc="0" normalizeH="0" baseline="0" noProof="0" err="1">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77500" lnSpcReduction="20000"/>
          </a:bodyPr>
          <a:lstStyle/>
          <a:p>
            <a:r>
              <a:rPr lang="en-US">
                <a:cs typeface="Calibri"/>
              </a:rPr>
              <a:t>Look for consistency with out-cry witnesses or contemporaneous reports </a:t>
            </a:r>
          </a:p>
          <a:p>
            <a:r>
              <a:rPr lang="en-US">
                <a:cs typeface="Calibri"/>
              </a:rPr>
              <a:t>Assess demeanor </a:t>
            </a:r>
          </a:p>
          <a:p>
            <a:r>
              <a:rPr lang="en-US">
                <a:cs typeface="Calibri"/>
              </a:rPr>
              <a:t>Ask yourself if the story is plausible?</a:t>
            </a:r>
          </a:p>
          <a:p>
            <a:pPr lvl="1"/>
            <a:r>
              <a:rPr lang="en-US">
                <a:cs typeface="Calibri"/>
              </a:rPr>
              <a:t>Consider relevant past acts; are there alternative versions that are more plausible </a:t>
            </a:r>
          </a:p>
          <a:p>
            <a:r>
              <a:rPr lang="en-US">
                <a:cs typeface="Calibri"/>
              </a:rPr>
              <a:t>Compare overlap/consistency with other statements</a:t>
            </a:r>
          </a:p>
          <a:p>
            <a:r>
              <a:rPr lang="en-US">
                <a:cs typeface="Calibri"/>
              </a:rPr>
              <a:t>Respondent who derails questions and/or focuses on irrelevant information</a:t>
            </a:r>
          </a:p>
          <a:p>
            <a:r>
              <a:rPr lang="en-US">
                <a:cs typeface="Calibri"/>
              </a:rPr>
              <a:t>Providing inconsistent statements </a:t>
            </a:r>
          </a:p>
          <a:p>
            <a:r>
              <a:rPr lang="en-US">
                <a:cs typeface="Calibri"/>
              </a:rPr>
              <a:t>Motives/Relationships</a:t>
            </a:r>
          </a:p>
          <a:p>
            <a:r>
              <a:rPr lang="en-US">
                <a:cs typeface="Calibri"/>
              </a:rPr>
              <a:t>Positionality </a:t>
            </a:r>
          </a:p>
          <a:p>
            <a:r>
              <a:rPr lang="en-US">
                <a:cs typeface="Calibri"/>
              </a:rPr>
              <a:t>Mind/memory altering substances</a:t>
            </a:r>
          </a:p>
          <a:p>
            <a:endParaRPr lang="en-US">
              <a:cs typeface="Calibri"/>
            </a:endParaRPr>
          </a:p>
        </p:txBody>
      </p:sp>
    </p:spTree>
    <p:extLst>
      <p:ext uri="{BB962C8B-B14F-4D97-AF65-F5344CB8AC3E}">
        <p14:creationId xmlns:p14="http://schemas.microsoft.com/office/powerpoint/2010/main" val="42536700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a:cs typeface="Calibri"/>
            </a:endParaRPr>
          </a:p>
          <a:p>
            <a:endParaRPr lang="en-US"/>
          </a:p>
          <a:p>
            <a:endParaRPr lang="en-US"/>
          </a:p>
        </p:txBody>
      </p:sp>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Conducting interviews</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Tree>
    <p:extLst>
      <p:ext uri="{BB962C8B-B14F-4D97-AF65-F5344CB8AC3E}">
        <p14:creationId xmlns:p14="http://schemas.microsoft.com/office/powerpoint/2010/main" val="19551778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Each interview might look different</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shock,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8300559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Maintaining control of interview</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mn-lt"/>
                <a:cs typeface="+mn-lt"/>
              </a:rPr>
              <a:t>Provide roadmap of interview </a:t>
            </a:r>
          </a:p>
          <a:p>
            <a:r>
              <a:rPr lang="en-US">
                <a:ea typeface="+mn-lt"/>
                <a:cs typeface="+mn-lt"/>
              </a:rPr>
              <a:t>Safety – Think about how you have arranged the room, security, etc.</a:t>
            </a:r>
            <a:endParaRPr lang="en-US"/>
          </a:p>
          <a:p>
            <a:r>
              <a:rPr lang="en-US">
                <a:ea typeface="+mn-lt"/>
                <a:cs typeface="+mn-lt"/>
              </a:rPr>
              <a:t>Union reps/ support persons/parents/lawyers</a:t>
            </a:r>
            <a:endParaRPr lang="en-US">
              <a:cs typeface="Calibri"/>
            </a:endParaRPr>
          </a:p>
          <a:p>
            <a:pPr lvl="1"/>
            <a:r>
              <a:rPr lang="en-US">
                <a:ea typeface="+mn-lt"/>
                <a:cs typeface="+mn-lt"/>
              </a:rPr>
              <a:t>Be clear about what their role is [ I.e., don't ask interview questions and don't answer questions) from the very beginning (include in letters; share in speech)</a:t>
            </a:r>
            <a:endParaRPr lang="en-US">
              <a:cs typeface="Calibri"/>
            </a:endParaRPr>
          </a:p>
          <a:p>
            <a:pPr lvl="2"/>
            <a:r>
              <a:rPr lang="en-US">
                <a:ea typeface="+mn-lt"/>
                <a:cs typeface="+mn-lt"/>
              </a:rPr>
              <a:t>Communicate to party and support person (if appropriate)</a:t>
            </a:r>
            <a:endParaRPr lang="en-US">
              <a:cs typeface="Calibri"/>
            </a:endParaRPr>
          </a:p>
          <a:p>
            <a:pPr lvl="1"/>
            <a:r>
              <a:rPr lang="en-US">
                <a:ea typeface="+mn-lt"/>
                <a:cs typeface="+mn-lt"/>
              </a:rPr>
              <a:t>Allow for time and space for them to meet away from investigator (separate room; breakout room, etc.)</a:t>
            </a:r>
            <a:endParaRPr lang="en-US">
              <a:cs typeface="Calibri"/>
            </a:endParaRPr>
          </a:p>
          <a:p>
            <a:pPr lvl="1"/>
            <a:r>
              <a:rPr lang="en-US">
                <a:ea typeface="+mn-lt"/>
                <a:cs typeface="+mn-lt"/>
              </a:rPr>
              <a:t>Give reminders/warnings if necessary</a:t>
            </a:r>
            <a:endParaRPr lang="en-US">
              <a:cs typeface="Calibri"/>
            </a:endParaRPr>
          </a:p>
          <a:p>
            <a:r>
              <a:rPr lang="en-US">
                <a:ea typeface="+mn-lt"/>
                <a:cs typeface="+mn-lt"/>
              </a:rPr>
              <a:t>Don’t be afraid to end a meeting</a:t>
            </a:r>
            <a:endParaRPr lang="en-US"/>
          </a:p>
          <a:p>
            <a:r>
              <a:rPr lang="en-US">
                <a:ea typeface="+mn-lt"/>
                <a:cs typeface="+mn-lt"/>
              </a:rPr>
              <a:t>Difference between control and parties not cooperating</a:t>
            </a:r>
            <a:endParaRPr lang="en-US"/>
          </a:p>
          <a:p>
            <a:endParaRPr lang="en-US">
              <a:cs typeface="Calibri"/>
            </a:endParaRPr>
          </a:p>
          <a:p>
            <a:endParaRPr lang="en-US">
              <a:cs typeface="Calibri"/>
            </a:endParaRPr>
          </a:p>
          <a:p>
            <a:endParaRPr lang="en-US"/>
          </a:p>
        </p:txBody>
      </p:sp>
    </p:spTree>
    <p:extLst>
      <p:ext uri="{BB962C8B-B14F-4D97-AF65-F5344CB8AC3E}">
        <p14:creationId xmlns:p14="http://schemas.microsoft.com/office/powerpoint/2010/main" val="8361686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Trauma informed techniques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Forming questions in a way that does not assign responsibility, blame, or guilt</a:t>
            </a:r>
          </a:p>
          <a:p>
            <a:r>
              <a:rPr lang="en-US">
                <a:ea typeface="+mn-lt"/>
                <a:cs typeface="+mn-lt"/>
              </a:rPr>
              <a:t>Creating safe and comfortable interview environment/setting</a:t>
            </a:r>
            <a:endParaRPr lang="en-US"/>
          </a:p>
          <a:p>
            <a:r>
              <a:rPr lang="en-US">
                <a:ea typeface="+mn-lt"/>
                <a:cs typeface="+mn-lt"/>
              </a:rPr>
              <a:t>Understand the effects trauma can have</a:t>
            </a:r>
            <a:endParaRPr lang="en-US"/>
          </a:p>
          <a:p>
            <a:r>
              <a:rPr lang="en-US">
                <a:ea typeface="+mn-lt"/>
                <a:cs typeface="+mn-lt"/>
              </a:rPr>
              <a:t>Check your bias especially when assessing credibility</a:t>
            </a:r>
          </a:p>
          <a:p>
            <a:r>
              <a:rPr lang="en-US">
                <a:cs typeface="Calibri"/>
              </a:rPr>
              <a:t>Ask questions that speak to the senses </a:t>
            </a: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632839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Providing empathy and validation</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Focus on treating the individual as a whole person. </a:t>
            </a:r>
          </a:p>
          <a:p>
            <a:r>
              <a:rPr lang="en-US">
                <a:cs typeface="Calibri"/>
              </a:rPr>
              <a:t>As an investigator, remain neutral</a:t>
            </a:r>
          </a:p>
          <a:p>
            <a:r>
              <a:rPr lang="en-US">
                <a:cs typeface="Calibri"/>
              </a:rPr>
              <a:t>Practice using sample language that validates a person's experience but remains impartial</a:t>
            </a:r>
          </a:p>
          <a:p>
            <a:r>
              <a:rPr lang="en-US">
                <a:cs typeface="Calibri"/>
              </a:rPr>
              <a:t>Remember allow space for decisions</a:t>
            </a:r>
          </a:p>
          <a:p>
            <a:endParaRPr lang="en-US">
              <a:cs typeface="Calibri"/>
            </a:endParaRPr>
          </a:p>
          <a:p>
            <a:endParaRPr lang="en-US">
              <a:cs typeface="Calibri"/>
            </a:endParaRPr>
          </a:p>
          <a:p>
            <a:endParaRPr lang="en-US">
              <a:cs typeface="Calibri"/>
            </a:endParaRPr>
          </a:p>
          <a:p>
            <a:endParaRPr lang="en-US"/>
          </a:p>
        </p:txBody>
      </p:sp>
    </p:spTree>
    <p:extLst>
      <p:ext uri="{BB962C8B-B14F-4D97-AF65-F5344CB8AC3E}">
        <p14:creationId xmlns:p14="http://schemas.microsoft.com/office/powerpoint/2010/main" val="6137571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a:cs typeface="Calibri"/>
            </a:endParaRPr>
          </a:p>
          <a:p>
            <a:endParaRPr lang="en-US"/>
          </a:p>
          <a:p>
            <a:endParaRPr lang="en-US"/>
          </a:p>
        </p:txBody>
      </p:sp>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spcBef>
                <a:spcPct val="20000"/>
              </a:spcBef>
              <a:buClr>
                <a:srgbClr val="009F4D"/>
              </a:buClr>
              <a:defRPr/>
            </a:pPr>
            <a:r>
              <a:rPr lang="en-US" sz="3600" cap="all">
                <a:latin typeface="+mn-lt"/>
                <a:ea typeface="Calibri"/>
                <a:cs typeface="Calibri"/>
              </a:rPr>
              <a:t>Additional considerations</a:t>
            </a:r>
            <a:endParaRPr lang="en-US" sz="3600" b="1" i="0" u="none" strike="noStrike" kern="1200" cap="all" spc="0" normalizeH="0" baseline="0" noProof="0">
              <a:ln>
                <a:noFill/>
              </a:ln>
              <a:solidFill>
                <a:srgbClr val="0C2340"/>
              </a:solidFill>
              <a:effectLst/>
              <a:uLnTx/>
              <a:uFillTx/>
              <a:latin typeface="+mn-lt"/>
              <a:ea typeface="Calibri"/>
              <a:cs typeface="Calibri"/>
            </a:endParaRPr>
          </a:p>
        </p:txBody>
      </p:sp>
    </p:spTree>
    <p:extLst>
      <p:ext uri="{BB962C8B-B14F-4D97-AF65-F5344CB8AC3E}">
        <p14:creationId xmlns:p14="http://schemas.microsoft.com/office/powerpoint/2010/main" val="1232743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a:solidFill>
                  <a:schemeClr val="bg2"/>
                </a:solidFill>
              </a:rPr>
              <a:t>The elements of discrimination include:</a:t>
            </a:r>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limited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008D712-1DB0-24F9-678E-CF3ADF125E31}"/>
              </a:ext>
            </a:extLst>
          </p:cNvPr>
          <p:cNvSpPr>
            <a:spLocks noGrp="1"/>
          </p:cNvSpPr>
          <p:nvPr>
            <p:ph type="title" idx="4294967295"/>
          </p:nvPr>
        </p:nvSpPr>
        <p:spPr>
          <a:xfrm>
            <a:off x="457200" y="533400"/>
            <a:ext cx="7705725"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Calibri"/>
                <a:cs typeface="Calibri"/>
              </a:rPr>
              <a:t>Active vs. Inactive Investigation</a:t>
            </a: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r>
              <a:rPr lang="en-US">
                <a:ea typeface="Calibri"/>
                <a:cs typeface="Calibri"/>
              </a:rPr>
              <a:t>Active stage of investigation: </a:t>
            </a:r>
            <a:endParaRPr lang="en-US"/>
          </a:p>
          <a:p>
            <a:pPr lvl="1">
              <a:buFont typeface="Courier New" panose="020B0604020202020204" pitchFamily="34" charset="0"/>
              <a:buChar char="o"/>
            </a:pPr>
            <a:r>
              <a:rPr lang="en-US">
                <a:ea typeface="Calibri"/>
                <a:cs typeface="Calibri"/>
              </a:rPr>
              <a:t>investigation planning</a:t>
            </a:r>
          </a:p>
          <a:p>
            <a:pPr lvl="1">
              <a:buFont typeface="Courier New" panose="020B0604020202020204" pitchFamily="34" charset="0"/>
              <a:buChar char="o"/>
            </a:pPr>
            <a:r>
              <a:rPr lang="en-US">
                <a:ea typeface="Calibri"/>
                <a:cs typeface="Calibri"/>
              </a:rPr>
              <a:t>investigatory interviews</a:t>
            </a:r>
          </a:p>
          <a:p>
            <a:pPr lvl="1">
              <a:buFont typeface="Courier New" panose="020B0604020202020204" pitchFamily="34" charset="0"/>
              <a:buChar char="o"/>
            </a:pPr>
            <a:r>
              <a:rPr lang="en-US">
                <a:ea typeface="Calibri"/>
                <a:cs typeface="Calibri"/>
              </a:rPr>
              <a:t>collecting supporting documentation </a:t>
            </a:r>
          </a:p>
          <a:p>
            <a:r>
              <a:rPr lang="en-US">
                <a:ea typeface="Calibri"/>
                <a:cs typeface="Calibri"/>
              </a:rPr>
              <a:t>Inactive stage of investigation:</a:t>
            </a:r>
          </a:p>
          <a:p>
            <a:pPr lvl="1">
              <a:buFont typeface="Courier New" panose="020B0604020202020204" pitchFamily="34" charset="0"/>
              <a:buChar char="o"/>
            </a:pPr>
            <a:r>
              <a:rPr lang="en-US">
                <a:ea typeface="Calibri"/>
                <a:cs typeface="Calibri"/>
              </a:rPr>
              <a:t>reviewing information</a:t>
            </a:r>
          </a:p>
          <a:p>
            <a:pPr lvl="1">
              <a:buFont typeface="Courier New" panose="020B0604020202020204" pitchFamily="34" charset="0"/>
              <a:buChar char="o"/>
            </a:pPr>
            <a:r>
              <a:rPr lang="en-US">
                <a:ea typeface="Calibri"/>
                <a:cs typeface="Calibri"/>
              </a:rPr>
              <a:t>conducting additional follow up</a:t>
            </a:r>
          </a:p>
          <a:p>
            <a:pPr lvl="1">
              <a:buFont typeface="Courier New" panose="020B0604020202020204" pitchFamily="34" charset="0"/>
              <a:buChar char="o"/>
            </a:pPr>
            <a:r>
              <a:rPr lang="en-US">
                <a:ea typeface="Calibri"/>
                <a:cs typeface="Calibri"/>
              </a:rPr>
              <a:t>writing the report</a:t>
            </a:r>
          </a:p>
        </p:txBody>
      </p:sp>
    </p:spTree>
    <p:extLst>
      <p:ext uri="{BB962C8B-B14F-4D97-AF65-F5344CB8AC3E}">
        <p14:creationId xmlns:p14="http://schemas.microsoft.com/office/powerpoint/2010/main" val="13163428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102E51-8F5B-6B16-7F6A-5A1D440A746C}"/>
              </a:ext>
            </a:extLst>
          </p:cNvPr>
          <p:cNvSpPr>
            <a:spLocks noGrp="1"/>
          </p:cNvSpPr>
          <p:nvPr>
            <p:ph type="title" idx="4294967295"/>
          </p:nvPr>
        </p:nvSpPr>
        <p:spPr>
          <a:xfrm>
            <a:off x="457199" y="533399"/>
            <a:ext cx="8150087"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Report writing considerations, </a:t>
            </a:r>
            <a:r>
              <a:rPr kumimoji="0" lang="en-US" sz="3600" b="1" i="0" u="none" strike="noStrike" kern="1200" cap="all" spc="0" normalizeH="0" baseline="0" noProof="0" dirty="0" err="1">
                <a:ln>
                  <a:noFill/>
                </a:ln>
                <a:solidFill>
                  <a:srgbClr val="0C2340"/>
                </a:solidFill>
                <a:effectLst/>
                <a:uLnTx/>
                <a:uFillTx/>
                <a:latin typeface="+mn-lt"/>
                <a:ea typeface="Calibri"/>
                <a:cs typeface="Calibri"/>
              </a:rPr>
              <a:t>ConT.</a:t>
            </a:r>
            <a:endParaRPr kumimoji="0" lang="en-US" sz="3600" b="1" i="0" u="none" strike="noStrike" kern="1200" cap="all" spc="0" normalizeH="0" baseline="0" noProof="0" dirty="0">
              <a:ln>
                <a:noFill/>
              </a:ln>
              <a:solidFill>
                <a:srgbClr val="0C2340"/>
              </a:solidFill>
              <a:effectLst/>
              <a:uLnTx/>
              <a:uFillTx/>
              <a:latin typeface="+mn-lt"/>
              <a:ea typeface="Calibri"/>
              <a:cs typeface="Calibri"/>
            </a:endParaRPr>
          </a:p>
        </p:txBody>
      </p:sp>
      <p:sp>
        <p:nvSpPr>
          <p:cNvPr id="2" name="Content Placeholder 1">
            <a:extLst>
              <a:ext uri="{FF2B5EF4-FFF2-40B4-BE49-F238E27FC236}">
                <a16:creationId xmlns:a16="http://schemas.microsoft.com/office/drawing/2014/main" id="{89B94859-4521-ADE1-E8A5-9ADC5BB3EF4F}"/>
              </a:ext>
            </a:extLst>
          </p:cNvPr>
          <p:cNvSpPr>
            <a:spLocks noGrp="1"/>
          </p:cNvSpPr>
          <p:nvPr>
            <p:ph idx="1"/>
          </p:nvPr>
        </p:nvSpPr>
        <p:spPr/>
        <p:txBody>
          <a:bodyPr vert="horz" lIns="91440" tIns="45720" rIns="91440" bIns="45720" rtlCol="0" anchor="t">
            <a:normAutofit/>
          </a:bodyPr>
          <a:lstStyle/>
          <a:p>
            <a:r>
              <a:rPr lang="en-US" dirty="0">
                <a:ea typeface="Calibri"/>
                <a:cs typeface="Calibri"/>
              </a:rPr>
              <a:t>Technical vs. Emotional writing </a:t>
            </a:r>
          </a:p>
          <a:p>
            <a:r>
              <a:rPr lang="en-US" dirty="0">
                <a:ea typeface="Calibri"/>
                <a:cs typeface="Calibri"/>
              </a:rPr>
              <a:t>Analysis section</a:t>
            </a:r>
          </a:p>
          <a:p>
            <a:pPr lvl="1">
              <a:buFont typeface="Courier New" panose="020B0604020202020204" pitchFamily="34" charset="0"/>
              <a:buChar char="o"/>
            </a:pPr>
            <a:r>
              <a:rPr lang="en-US" dirty="0">
                <a:ea typeface="Calibri"/>
                <a:cs typeface="Calibri"/>
              </a:rPr>
              <a:t>Policy language </a:t>
            </a:r>
          </a:p>
          <a:p>
            <a:pPr lvl="1">
              <a:buFont typeface="Courier New" panose="020B0604020202020204" pitchFamily="34" charset="0"/>
              <a:buChar char="o"/>
            </a:pPr>
            <a:r>
              <a:rPr lang="en-US" dirty="0">
                <a:ea typeface="Calibri"/>
                <a:cs typeface="Calibri"/>
              </a:rPr>
              <a:t>Credibility information</a:t>
            </a:r>
          </a:p>
          <a:p>
            <a:pPr lvl="1">
              <a:buFont typeface="Courier New" panose="020B0604020202020204" pitchFamily="34" charset="0"/>
              <a:buChar char="o"/>
            </a:pPr>
            <a:r>
              <a:rPr lang="en-US" dirty="0">
                <a:ea typeface="Calibri"/>
                <a:cs typeface="Calibri"/>
              </a:rPr>
              <a:t>Findings of Fact: Disputed and undisputed facts</a:t>
            </a:r>
          </a:p>
          <a:p>
            <a:pPr lvl="1">
              <a:buFont typeface="Courier New" panose="020B0604020202020204" pitchFamily="34" charset="0"/>
              <a:buChar char="o"/>
            </a:pPr>
            <a:r>
              <a:rPr lang="en-US" dirty="0">
                <a:ea typeface="Calibri"/>
                <a:cs typeface="Calibri"/>
              </a:rPr>
              <a:t>No determinations (DM's job)</a:t>
            </a:r>
          </a:p>
          <a:p>
            <a:r>
              <a:rPr lang="en-US" dirty="0">
                <a:ea typeface="Calibri"/>
                <a:cs typeface="Calibri"/>
              </a:rPr>
              <a:t>Exhibits – label exhibits (numbers or letters)</a:t>
            </a:r>
          </a:p>
        </p:txBody>
      </p:sp>
    </p:spTree>
    <p:extLst>
      <p:ext uri="{BB962C8B-B14F-4D97-AF65-F5344CB8AC3E}">
        <p14:creationId xmlns:p14="http://schemas.microsoft.com/office/powerpoint/2010/main" val="8154809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Note taking</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Handwritten, typed, Zoom transcript</a:t>
            </a:r>
          </a:p>
          <a:p>
            <a:r>
              <a:rPr lang="en-US">
                <a:ea typeface="+mn-lt"/>
                <a:cs typeface="+mn-lt"/>
              </a:rPr>
              <a:t>Some of this is a personal preference – be consistent </a:t>
            </a:r>
            <a:endParaRPr lang="en-US"/>
          </a:p>
          <a:p>
            <a:r>
              <a:rPr lang="en-US">
                <a:ea typeface="+mn-lt"/>
                <a:cs typeface="+mn-lt"/>
              </a:rPr>
              <a:t>Have outline of meeting/interview</a:t>
            </a:r>
            <a:endParaRPr lang="en-US"/>
          </a:p>
          <a:p>
            <a:r>
              <a:rPr lang="en-US">
                <a:ea typeface="+mn-lt"/>
                <a:cs typeface="+mn-lt"/>
              </a:rPr>
              <a:t>Consider a notetaker for support</a:t>
            </a:r>
            <a:endParaRPr lang="en-US"/>
          </a:p>
          <a:p>
            <a:r>
              <a:rPr lang="en-US">
                <a:ea typeface="+mn-lt"/>
                <a:cs typeface="+mn-lt"/>
              </a:rPr>
              <a:t>Model notes after investigation report</a:t>
            </a:r>
            <a:endParaRPr lang="en-US"/>
          </a:p>
          <a:p>
            <a:r>
              <a:rPr lang="en-US">
                <a:ea typeface="+mn-lt"/>
                <a:cs typeface="+mn-lt"/>
              </a:rPr>
              <a:t>Make notations where you still have questions for follow up or for other parties</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9498102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Common challenges &amp; tips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412000358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Recording interviews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Zoom, 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7804691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Recording interview continued...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ea typeface="+mn-lt"/>
                <a:cs typeface="+mn-lt"/>
              </a:rPr>
              <a:t>There are additional nuances of recording that are different from standard interviewing.</a:t>
            </a:r>
          </a:p>
          <a:p>
            <a:pPr lvl="1"/>
            <a:r>
              <a:rPr lang="en-US">
                <a:ea typeface="+mn-lt"/>
                <a:cs typeface="+mn-lt"/>
              </a:rPr>
              <a:t>Open recording stating date, time, and introduction of parties (including spelling of names). End recording with time. </a:t>
            </a:r>
            <a:endParaRPr lang="en-US">
              <a:cs typeface="Calibri"/>
            </a:endParaRPr>
          </a:p>
          <a:p>
            <a:pPr lvl="1"/>
            <a:r>
              <a:rPr lang="en-US">
                <a:ea typeface="+mn-lt"/>
                <a:cs typeface="+mn-lt"/>
              </a:rPr>
              <a:t>Audio recordings do not pick up on non-verbal (head nods, etc.) – prepare parties at beginning of interview and clarify during interview if needed.</a:t>
            </a:r>
            <a:endParaRPr lang="en-US">
              <a:cs typeface="Calibri"/>
            </a:endParaRPr>
          </a:p>
          <a:p>
            <a:r>
              <a:rPr lang="en-US">
                <a:ea typeface="+mn-lt"/>
                <a:cs typeface="+mn-lt"/>
              </a:rPr>
              <a:t>Develop a plan for your recording - send for transcription, etc.</a:t>
            </a:r>
            <a:endParaRPr lang="en-US"/>
          </a:p>
          <a:p>
            <a:pPr lvl="1"/>
            <a:r>
              <a:rPr lang="en-US">
                <a:ea typeface="+mn-lt"/>
                <a:cs typeface="+mn-lt"/>
              </a:rPr>
              <a:t>This provides a typed/hard copy of the interview.</a:t>
            </a:r>
            <a:endParaRPr lang="en-US">
              <a:cs typeface="Calibri"/>
            </a:endParaRPr>
          </a:p>
          <a:p>
            <a:r>
              <a:rPr lang="en-US">
                <a:ea typeface="+mn-lt"/>
                <a:cs typeface="+mn-lt"/>
              </a:rPr>
              <a:t>Transcription review</a:t>
            </a:r>
            <a:endParaRPr lang="en-US"/>
          </a:p>
          <a:p>
            <a:pPr lvl="1"/>
            <a:r>
              <a:rPr lang="en-US">
                <a:ea typeface="+mn-lt"/>
                <a:cs typeface="+mn-lt"/>
              </a:rPr>
              <a:t>Determine if you want to add this as a part of your process</a:t>
            </a:r>
            <a:endParaRPr lang="en-US">
              <a:cs typeface="Calibri"/>
            </a:endParaRPr>
          </a:p>
          <a:p>
            <a:pPr lvl="1"/>
            <a:r>
              <a:rPr lang="en-US">
                <a:cs typeface="Calibri"/>
              </a:rPr>
              <a:t>Who can attend to complete the review</a:t>
            </a: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10778393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Recording considerations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Contracts for transcription</a:t>
            </a:r>
            <a:endParaRPr lang="en-US"/>
          </a:p>
          <a:p>
            <a:pPr lvl="1"/>
            <a:r>
              <a:rPr lang="en-US">
                <a:ea typeface="+mn-lt"/>
                <a:cs typeface="+mn-lt"/>
              </a:rPr>
              <a:t>REV.com, other transcription services. </a:t>
            </a:r>
          </a:p>
          <a:p>
            <a:r>
              <a:rPr lang="en-US">
                <a:ea typeface="+mn-lt"/>
                <a:cs typeface="+mn-lt"/>
              </a:rPr>
              <a:t>Access to transcripts</a:t>
            </a:r>
            <a:endParaRPr lang="en-US">
              <a:cs typeface="Calibri"/>
            </a:endParaRPr>
          </a:p>
          <a:p>
            <a:pPr lvl="1"/>
            <a:r>
              <a:rPr lang="en-US">
                <a:ea typeface="+mn-lt"/>
                <a:cs typeface="+mn-lt"/>
              </a:rPr>
              <a:t>Who, when, why</a:t>
            </a:r>
            <a:endParaRPr lang="en-US">
              <a:cs typeface="Calibri"/>
            </a:endParaRPr>
          </a:p>
          <a:p>
            <a:r>
              <a:rPr lang="en-US">
                <a:ea typeface="+mn-lt"/>
                <a:cs typeface="+mn-lt"/>
              </a:rPr>
              <a:t>Storage of recordings and transcripts</a:t>
            </a:r>
            <a:endParaRPr lang="en-US"/>
          </a:p>
          <a:p>
            <a:r>
              <a:rPr lang="en-US">
                <a:ea typeface="+mn-lt"/>
                <a:cs typeface="+mn-lt"/>
              </a:rPr>
              <a:t>Data retention policies</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24593851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6670675"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C2340"/>
                </a:solidFill>
                <a:effectLst/>
                <a:uLnTx/>
                <a:uFillTx/>
                <a:latin typeface="+mn-lt"/>
                <a:ea typeface="+mn-ea"/>
                <a:cs typeface="+mn-cs"/>
              </a:rPr>
              <a:t>Overview of Data Practices</a:t>
            </a:r>
            <a:endParaRPr kumimoji="0" lang="en-US" sz="3600" b="1" i="0" u="none" strike="noStrike" kern="1200" cap="none" spc="0" normalizeH="0" baseline="0" noProof="0" dirty="0">
              <a:ln>
                <a:noFill/>
              </a:ln>
              <a:solidFill>
                <a:srgbClr val="0C2340"/>
              </a:solidFill>
              <a:effectLst/>
              <a:uLnTx/>
              <a:uFillTx/>
              <a:latin typeface="+mn-lt"/>
              <a:ea typeface="+mn-ea"/>
              <a:cs typeface="Calibri"/>
            </a:endParaRPr>
          </a:p>
        </p:txBody>
      </p:sp>
      <p:sp>
        <p:nvSpPr>
          <p:cNvPr id="5" name="Text Placeholder 4"/>
          <p:cNvSpPr>
            <a:spLocks noGrp="1"/>
          </p:cNvSpPr>
          <p:nvPr>
            <p:ph type="body" sz="quarter" idx="13"/>
          </p:nvPr>
        </p:nvSpPr>
        <p:spPr>
          <a:xfrm>
            <a:off x="990600" y="4511363"/>
            <a:ext cx="6299886" cy="608533"/>
          </a:xfrm>
        </p:spPr>
        <p:txBody>
          <a:bodyPr vert="horz" lIns="91440" tIns="45720" rIns="91440" bIns="45720" rtlCol="0" anchor="t">
            <a:normAutofit fontScale="92500"/>
          </a:bodyPr>
          <a:lstStyle/>
          <a:p>
            <a:r>
              <a:rPr lang="en-US"/>
              <a:t>For Minnesota State Investigators System Procedures 1.B.1.1</a:t>
            </a:r>
            <a:endParaRPr lang="en-US">
              <a:cs typeface="Calibri"/>
            </a:endParaRPr>
          </a:p>
        </p:txBody>
      </p:sp>
      <p:sp>
        <p:nvSpPr>
          <p:cNvPr id="3" name="Text Placeholder 2"/>
          <p:cNvSpPr>
            <a:spLocks noGrp="1"/>
          </p:cNvSpPr>
          <p:nvPr>
            <p:ph type="body" sz="quarter" idx="11"/>
          </p:nvPr>
        </p:nvSpPr>
        <p:spPr/>
        <p:txBody>
          <a:bodyPr vert="horz" lIns="91440" tIns="45720" rIns="91440" bIns="45720" rtlCol="0" anchor="t">
            <a:noAutofit/>
          </a:bodyPr>
          <a:lstStyle/>
          <a:p>
            <a:r>
              <a:rPr lang="en-US"/>
              <a:t>Office of General Counsel</a:t>
            </a:r>
            <a:r>
              <a:rPr lang="en-US" b="0"/>
              <a:t>​</a:t>
            </a:r>
            <a:endParaRPr lang="en-US">
              <a:cs typeface="Calibri"/>
            </a:endParaRPr>
          </a:p>
        </p:txBody>
      </p:sp>
      <p:sp>
        <p:nvSpPr>
          <p:cNvPr id="8" name="TextBox 7">
            <a:extLst>
              <a:ext uri="{FF2B5EF4-FFF2-40B4-BE49-F238E27FC236}">
                <a16:creationId xmlns:a16="http://schemas.microsoft.com/office/drawing/2014/main" id="{5D2E3626-08E6-4BA7-97BE-A0957B248F5C}"/>
              </a:ext>
            </a:extLst>
          </p:cNvPr>
          <p:cNvSpPr txBox="1"/>
          <p:nvPr/>
        </p:nvSpPr>
        <p:spPr>
          <a:xfrm>
            <a:off x="990599" y="4968612"/>
            <a:ext cx="3901441" cy="646331"/>
          </a:xfrm>
          <a:prstGeom prst="rect">
            <a:avLst/>
          </a:prstGeom>
          <a:noFill/>
        </p:spPr>
        <p:txBody>
          <a:bodyPr wrap="square" rtlCol="0">
            <a:spAutoFit/>
          </a:bodyPr>
          <a:lstStyle/>
          <a:p>
            <a:r>
              <a:rPr lang="en-US"/>
              <a:t>Daniel McCabe</a:t>
            </a:r>
            <a:br>
              <a:rPr lang="en-US"/>
            </a:br>
            <a:r>
              <a:rPr lang="en-US"/>
              <a:t>Assistant General Counsel</a:t>
            </a: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p:txBody>
          <a:bodyPr/>
          <a:lstStyle/>
          <a:p>
            <a:r>
              <a:rPr lang="en-US"/>
              <a:t>MINNESOTA STATE</a:t>
            </a:r>
          </a:p>
        </p:txBody>
      </p:sp>
    </p:spTree>
    <p:extLst>
      <p:ext uri="{BB962C8B-B14F-4D97-AF65-F5344CB8AC3E}">
        <p14:creationId xmlns:p14="http://schemas.microsoft.com/office/powerpoint/2010/main" val="23745853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educational environment.</a:t>
            </a:r>
          </a:p>
          <a:p>
            <a:endParaRPr lang="en-US"/>
          </a:p>
        </p:txBody>
      </p:sp>
    </p:spTree>
    <p:extLst>
      <p:ext uri="{BB962C8B-B14F-4D97-AF65-F5344CB8AC3E}">
        <p14:creationId xmlns:p14="http://schemas.microsoft.com/office/powerpoint/2010/main" val="11806047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fontScale="92500" lnSpcReduction="10000"/>
          </a:bodyPr>
          <a:lstStyle/>
          <a:p>
            <a:r>
              <a:rPr lang="en-US" sz="2800"/>
              <a:t>"Educational Data" means (almost) all data relating to a student.</a:t>
            </a:r>
          </a:p>
          <a:p>
            <a:r>
              <a:rPr lang="en-US" sz="2800"/>
              <a:t>Educational Data is generally private data.  This means that it cannot be disclosed without the student’s written consent unless an exception applies. </a:t>
            </a:r>
          </a:p>
          <a:p>
            <a:r>
              <a:rPr lang="en-US" sz="2800"/>
              <a:t>Educational Data remains private after a student is no longer enrolled due to graduation, transfer, etc.</a:t>
            </a:r>
          </a:p>
          <a:p>
            <a:r>
              <a:rPr lang="en-US" sz="2800"/>
              <a:t>Educational Data does not include data collected after a student leaves the College (e.g. alumni data).</a:t>
            </a:r>
          </a:p>
          <a:p>
            <a:r>
              <a:rPr lang="en-US" sz="2800"/>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sz="2800"/>
              <a:t>Existence and status of the complaints are public.</a:t>
            </a:r>
          </a:p>
          <a:p>
            <a:r>
              <a:rPr lang="en-US" sz="2800"/>
              <a:t>Statuses include Open, Under Investigation, and Closed.</a:t>
            </a:r>
          </a:p>
          <a:p>
            <a:r>
              <a:rPr lang="en-US" sz="2800"/>
              <a:t>We notify a respondent about the existence of an investigation and inform them of the charges.</a:t>
            </a:r>
          </a:p>
          <a:p>
            <a:r>
              <a:rPr lang="en-US" sz="2800"/>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sz="2400"/>
              <a:t>Specifically legally authorized.</a:t>
            </a:r>
          </a:p>
          <a:p>
            <a:pPr lvl="1" fontAlgn="ctr"/>
            <a:r>
              <a:rPr lang="en-US" sz="2400"/>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a:lstStyle/>
          <a:p>
            <a:r>
              <a:rPr lang="en-US"/>
              <a:t>If no discipline, the respondent does not receive anything other than redacted statement.</a:t>
            </a:r>
          </a:p>
          <a:p>
            <a:r>
              <a:rPr lang="en-US"/>
              <a:t>If discipline, the complainant and respondent receive adequate data to make an appeal.</a:t>
            </a:r>
          </a:p>
          <a:p>
            <a:r>
              <a:rPr lang="en-US"/>
              <a:t>We redact witness data to maintain confidentiality and prevent harassment.</a:t>
            </a:r>
          </a:p>
          <a:p>
            <a:pPr marL="0" indent="0">
              <a:buNone/>
            </a:pPr>
            <a:endParaRPr lang="en-US"/>
          </a:p>
          <a:p>
            <a:endParaRPr lang="en-US"/>
          </a:p>
        </p:txBody>
      </p:sp>
    </p:spTree>
    <p:extLst>
      <p:ext uri="{BB962C8B-B14F-4D97-AF65-F5344CB8AC3E}">
        <p14:creationId xmlns:p14="http://schemas.microsoft.com/office/powerpoint/2010/main" val="28292357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lnSpcReduction="10000"/>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fontScale="92500"/>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a:xfrm>
            <a:off x="457200" y="1600200"/>
            <a:ext cx="8229600" cy="4481003"/>
          </a:xfrm>
        </p:spPr>
        <p:txBody>
          <a:bodyPr numCol="2">
            <a:normAutofit fontScale="85000" lnSpcReduction="2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DISCRIMINATORY Harassment</a:t>
            </a:r>
            <a:br>
              <a:rPr kumimoji="0" lang="en-US" altLang="en-US" sz="3600" b="1" i="0" u="none" strike="noStrike" kern="1200" cap="all" spc="0" normalizeH="0" baseline="0" noProof="0">
                <a:ln>
                  <a:noFill/>
                </a:ln>
                <a:solidFill>
                  <a:srgbClr val="0C2340"/>
                </a:solidFill>
                <a:effectLst/>
                <a:uLnTx/>
                <a:uFillTx/>
                <a:latin typeface="+mn-lt"/>
                <a:ea typeface="+mn-ea"/>
                <a:cs typeface="+mn-cs"/>
              </a:rPr>
            </a:br>
            <a:r>
              <a:rPr lang="en-US" altLang="en-US" sz="3600">
                <a:latin typeface="+mn-lt"/>
                <a:ea typeface="+mn-ea"/>
                <a:cs typeface="+mn-cs"/>
              </a:rPr>
              <a:t>continued</a:t>
            </a:r>
            <a:endParaRPr kumimoji="0" lang="en-US" sz="3600" b="1" i="0" u="none" strike="noStrike" kern="1200" spc="0" normalizeH="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a:solidFill>
                  <a:schemeClr val="bg2"/>
                </a:solidFill>
              </a:rPr>
              <a:t>The examples of discriminatory harassment include:</a:t>
            </a:r>
          </a:p>
          <a:p>
            <a:r>
              <a:rPr lang="en-US" altLang="en-US"/>
              <a:t>Oral or written conduct such as jokes, innuendo, slurs, name calling, negative comments about cultural norms, circulating rumors;</a:t>
            </a:r>
          </a:p>
          <a:p>
            <a:r>
              <a:rPr lang="en-US" altLang="en-US"/>
              <a:t>Physical conduct, battery, blocking movement;</a:t>
            </a:r>
          </a:p>
          <a:p>
            <a:r>
              <a:rPr lang="en-US" altLang="en-US"/>
              <a:t>Non-verbal derogatory gestures, stalking, interference with work performance;</a:t>
            </a:r>
          </a:p>
          <a:p>
            <a:r>
              <a:rPr lang="en-US" altLang="en-US"/>
              <a:t>Visual displays.</a:t>
            </a:r>
          </a:p>
          <a:p>
            <a:pPr marL="0" indent="0">
              <a:buNone/>
            </a:pPr>
            <a:endParaRPr lang="en-US"/>
          </a:p>
        </p:txBody>
      </p:sp>
    </p:spTree>
    <p:extLst>
      <p:ext uri="{BB962C8B-B14F-4D97-AF65-F5344CB8AC3E}">
        <p14:creationId xmlns:p14="http://schemas.microsoft.com/office/powerpoint/2010/main" val="359716903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609600"/>
            <a:ext cx="8229600" cy="685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200" b="1" i="0" u="none" strike="noStrike" kern="1200" cap="all" spc="0" normalizeH="0" baseline="0" noProof="0">
                <a:ln>
                  <a:noFill/>
                </a:ln>
                <a:solidFill>
                  <a:srgbClr val="0C2340"/>
                </a:solidFill>
                <a:effectLst/>
                <a:uLnTx/>
                <a:uFillTx/>
                <a:latin typeface="+mn-lt"/>
                <a:ea typeface="+mn-ea"/>
                <a:cs typeface="+mn-cs"/>
              </a:rPr>
              <a:t>Minnesota State Contact Information</a:t>
            </a:r>
            <a:endParaRPr kumimoji="0" lang="en-US" sz="3200" b="1" i="0" u="none" strike="noStrike" kern="1200" cap="all" spc="0" normalizeH="0" baseline="0" noProof="0">
              <a:ln>
                <a:noFill/>
              </a:ln>
              <a:solidFill>
                <a:srgbClr val="0C2340"/>
              </a:solidFill>
              <a:effectLst/>
              <a:uLnTx/>
              <a:uFillTx/>
              <a:latin typeface="+mj-lt"/>
              <a:ea typeface="+mn-ea"/>
              <a:cs typeface="+mn-cs"/>
            </a:endParaRPr>
          </a:p>
        </p:txBody>
      </p:sp>
      <p:sp>
        <p:nvSpPr>
          <p:cNvPr id="2" name="Content Placeholder 1"/>
          <p:cNvSpPr>
            <a:spLocks noGrp="1"/>
          </p:cNvSpPr>
          <p:nvPr>
            <p:ph idx="1"/>
          </p:nvPr>
        </p:nvSpPr>
        <p:spPr>
          <a:xfrm>
            <a:off x="457200" y="1600200"/>
            <a:ext cx="7620000" cy="4648200"/>
          </a:xfrm>
        </p:spPr>
        <p:txBody>
          <a:bodyPr vert="horz" lIns="91440" tIns="45720" rIns="91440" bIns="45720" rtlCol="0" anchor="t">
            <a:normAutofit lnSpcReduction="10000"/>
          </a:bodyPr>
          <a:lstStyle/>
          <a:p>
            <a:pPr marL="692150" indent="0" algn="ctr">
              <a:spcBef>
                <a:spcPts val="0"/>
              </a:spcBef>
              <a:buNone/>
            </a:pPr>
            <a:endParaRPr lang="en-US" sz="2400" b="1">
              <a:cs typeface="Calibri"/>
            </a:endParaRPr>
          </a:p>
          <a:p>
            <a:pPr marL="692150" indent="0" algn="ctr">
              <a:spcBef>
                <a:spcPts val="0"/>
              </a:spcBef>
              <a:buNone/>
            </a:pPr>
            <a:r>
              <a:rPr lang="en-US" sz="2400" b="1">
                <a:ea typeface="+mn-lt"/>
                <a:cs typeface="+mn-lt"/>
              </a:rPr>
              <a:t>Desiree’ Clark, M.S. </a:t>
            </a:r>
            <a:endParaRPr lang="en-US" sz="2400">
              <a:ea typeface="+mn-lt"/>
              <a:cs typeface="+mn-lt"/>
            </a:endParaRPr>
          </a:p>
          <a:p>
            <a:pPr marL="692150" indent="0" algn="ctr">
              <a:spcBef>
                <a:spcPts val="0"/>
              </a:spcBef>
              <a:buNone/>
            </a:pPr>
            <a:r>
              <a:rPr lang="en-US" sz="2400" b="1">
                <a:ea typeface="+mn-lt"/>
                <a:cs typeface="+mn-lt"/>
              </a:rPr>
              <a:t>Civil Rights, Title IX, Affirmative Action &amp; Compliance Officer</a:t>
            </a:r>
            <a:endParaRPr lang="en-US" sz="2400">
              <a:ea typeface="+mn-lt"/>
              <a:cs typeface="+mn-lt"/>
            </a:endParaRPr>
          </a:p>
          <a:p>
            <a:pPr marL="692150" indent="0" algn="ctr">
              <a:spcBef>
                <a:spcPts val="0"/>
              </a:spcBef>
              <a:buNone/>
            </a:pPr>
            <a:r>
              <a:rPr lang="en-US" sz="2400">
                <a:ea typeface="+mn-lt"/>
                <a:cs typeface="+mn-lt"/>
                <a:hlinkClick r:id="rId3"/>
              </a:rPr>
              <a:t>desiree.clark@minnstate.edu</a:t>
            </a:r>
            <a:endParaRPr lang="en-US" sz="2400">
              <a:ea typeface="+mn-lt"/>
              <a:cs typeface="+mn-lt"/>
            </a:endParaRPr>
          </a:p>
          <a:p>
            <a:pPr marL="692150" indent="0" algn="ctr">
              <a:spcBef>
                <a:spcPts val="0"/>
              </a:spcBef>
              <a:buNone/>
            </a:pPr>
            <a:endParaRPr lang="en-US" sz="2400">
              <a:cs typeface="Calibri"/>
            </a:endParaRPr>
          </a:p>
          <a:p>
            <a:pPr marL="692150" indent="0" algn="ctr">
              <a:spcBef>
                <a:spcPts val="0"/>
              </a:spcBef>
              <a:buNone/>
            </a:pPr>
            <a:r>
              <a:rPr lang="en-US" sz="2400" b="1"/>
              <a:t>Ashley Atteberry</a:t>
            </a:r>
          </a:p>
          <a:p>
            <a:pPr marL="692150" indent="0" algn="ctr">
              <a:spcBef>
                <a:spcPts val="0"/>
              </a:spcBef>
              <a:buNone/>
            </a:pPr>
            <a:r>
              <a:rPr lang="en-US" sz="2400" b="1">
                <a:cs typeface="Calibri"/>
              </a:rPr>
              <a:t>Associate Compliance Officer</a:t>
            </a:r>
          </a:p>
          <a:p>
            <a:pPr marL="692150" indent="0" algn="ctr">
              <a:spcBef>
                <a:spcPts val="0"/>
              </a:spcBef>
              <a:buNone/>
            </a:pPr>
            <a:r>
              <a:rPr lang="en-US" sz="2200">
                <a:cs typeface="Calibri"/>
                <a:hlinkClick r:id="rId4"/>
              </a:rPr>
              <a:t>ashley.atteberry@minnstate.edu</a:t>
            </a:r>
            <a:r>
              <a:rPr lang="en-US" sz="2200">
                <a:cs typeface="Calibri"/>
              </a:rPr>
              <a:t> </a:t>
            </a:r>
          </a:p>
          <a:p>
            <a:pPr marL="0" indent="0" algn="ctr">
              <a:spcBef>
                <a:spcPts val="0"/>
              </a:spcBef>
              <a:buNone/>
            </a:pPr>
            <a:endParaRPr lang="en-US" sz="2000"/>
          </a:p>
          <a:p>
            <a:pPr marL="0" indent="0" algn="ctr">
              <a:spcBef>
                <a:spcPts val="0"/>
              </a:spcBef>
              <a:buNone/>
            </a:pPr>
            <a:r>
              <a:rPr lang="en-US" sz="1600"/>
              <a:t>Office of Equity and Inclusion (OEI)</a:t>
            </a:r>
          </a:p>
          <a:p>
            <a:pPr marL="0" indent="0" algn="ctr">
              <a:spcBef>
                <a:spcPts val="0"/>
              </a:spcBef>
              <a:buNone/>
            </a:pPr>
            <a:r>
              <a:rPr lang="en-US" sz="1600" i="1" spc="100">
                <a:cs typeface="Arial" pitchFamily="34" charset="0"/>
                <a:hlinkClick r:id="rId5"/>
              </a:rPr>
              <a:t>http://www.minnstate.edu/system/equity/</a:t>
            </a:r>
            <a:r>
              <a:rPr lang="en-US" sz="1600" i="1" spc="100">
                <a:cs typeface="Arial" pitchFamily="34" charset="0"/>
              </a:rPr>
              <a:t> </a:t>
            </a:r>
            <a:br>
              <a:rPr lang="en-US" sz="1900" i="1" spc="100">
                <a:cs typeface="Arial" pitchFamily="34" charset="0"/>
              </a:rPr>
            </a:br>
            <a:br>
              <a:rPr lang="en-US" sz="2600" i="1" spc="100">
                <a:cs typeface="Arial" pitchFamily="34" charset="0"/>
              </a:rPr>
            </a:br>
            <a:endParaRPr lang="en-US"/>
          </a:p>
        </p:txBody>
      </p:sp>
    </p:spTree>
    <p:extLst>
      <p:ext uri="{BB962C8B-B14F-4D97-AF65-F5344CB8AC3E}">
        <p14:creationId xmlns:p14="http://schemas.microsoft.com/office/powerpoint/2010/main" val="2721218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3D5B9970-DB6E-4E75-92F6-8B6370BB2C7F}"/>
</file>

<file path=customXml/itemProps2.xml><?xml version="1.0" encoding="utf-8"?>
<ds:datastoreItem xmlns:ds="http://schemas.openxmlformats.org/officeDocument/2006/customXml" ds:itemID="{CDACCEBA-5987-4567-BE7A-9BB0181018F6}"/>
</file>

<file path=customXml/itemProps3.xml><?xml version="1.0" encoding="utf-8"?>
<ds:datastoreItem xmlns:ds="http://schemas.openxmlformats.org/officeDocument/2006/customXml" ds:itemID="{BDD204DB-B24D-4D72-9A32-D03DC85368C2}"/>
</file>

<file path=docProps/app.xml><?xml version="1.0" encoding="utf-8"?>
<Properties xmlns="http://schemas.openxmlformats.org/officeDocument/2006/extended-properties" xmlns:vt="http://schemas.openxmlformats.org/officeDocument/2006/docPropsVTypes">
  <Template>Template-PowerPoint</Template>
  <TotalTime>11</TotalTime>
  <Words>5008</Words>
  <Application>Microsoft Office PowerPoint</Application>
  <PresentationFormat>On-screen Show (4:3)</PresentationFormat>
  <Paragraphs>613</Paragraphs>
  <Slides>85</Slides>
  <Notes>63</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85</vt:i4>
      </vt:variant>
    </vt:vector>
  </HeadingPairs>
  <TitlesOfParts>
    <vt:vector size="95" baseType="lpstr">
      <vt:lpstr>Arial</vt:lpstr>
      <vt:lpstr>Arial Black</vt:lpstr>
      <vt:lpstr>Calibri</vt:lpstr>
      <vt:lpstr>Courier New</vt:lpstr>
      <vt:lpstr>Segoe UI</vt:lpstr>
      <vt:lpstr>Times New Roman</vt:lpstr>
      <vt:lpstr>Wingdings</vt:lpstr>
      <vt:lpstr>Office Theme</vt:lpstr>
      <vt:lpstr>Custom Design</vt:lpstr>
      <vt:lpstr>2_Office Theme</vt:lpstr>
      <vt:lpstr>1B.1 Investigator Training</vt:lpstr>
      <vt:lpstr>Outline of today’s presentation</vt:lpstr>
      <vt:lpstr>Overview of 1B.1 Policy and Procedure</vt:lpstr>
      <vt:lpstr>MINNESOTA STATE BOARD Policy 1B.1 Equal opportunity and nondiscrimination in employment and education</vt:lpstr>
      <vt:lpstr>Protected Classes</vt:lpstr>
      <vt:lpstr>Discrimination</vt:lpstr>
      <vt:lpstr>DISCRIMINATORY Harassment</vt:lpstr>
      <vt:lpstr>DISCRIMINATORY Harassment continued</vt:lpstr>
      <vt:lpstr>SEXUAL HARASSMENT</vt:lpstr>
      <vt:lpstr>SEXUAL HARASSMENT continued</vt:lpstr>
      <vt:lpstr>Negative effect considerations</vt:lpstr>
      <vt:lpstr>Unwelcome Conduct Defined</vt:lpstr>
      <vt:lpstr>1B.1 Prohibits Retaliation</vt:lpstr>
      <vt:lpstr>Sexual Violence</vt:lpstr>
      <vt:lpstr>Per 1B.3 Policy</vt:lpstr>
      <vt:lpstr>System 1.B.1.1 Procedure  investigation and resolution</vt:lpstr>
      <vt:lpstr>1B.1 Policy Implemented through 1B.1.1 Procedure</vt:lpstr>
      <vt:lpstr>Consensual Relationships</vt:lpstr>
      <vt:lpstr>Special Cases</vt:lpstr>
      <vt:lpstr>Adjacent policies and Procedures</vt:lpstr>
      <vt:lpstr>Preferred Name</vt:lpstr>
      <vt:lpstr>Access &amp; Accommodations for Individuals with Disabilities</vt:lpstr>
      <vt:lpstr>Respectful Workplace</vt:lpstr>
      <vt:lpstr>Code of Conduct</vt:lpstr>
      <vt:lpstr>Fraud or other dishonest acts</vt:lpstr>
      <vt:lpstr>Responsibility for Managing/ Administering Process</vt:lpstr>
      <vt:lpstr>Designated Officer Tasks</vt:lpstr>
      <vt:lpstr>Investigator Tasks</vt:lpstr>
      <vt:lpstr>Investigator, Continued </vt:lpstr>
      <vt:lpstr>The Investigation</vt:lpstr>
      <vt:lpstr>Report writing considerations</vt:lpstr>
      <vt:lpstr>Examples of Findings of Fact</vt:lpstr>
      <vt:lpstr>Decision-maker Tasks</vt:lpstr>
      <vt:lpstr>Decision-maker, concludes process</vt:lpstr>
      <vt:lpstr>Deciding if Misconduct Occurred</vt:lpstr>
      <vt:lpstr>Decision Factors</vt:lpstr>
      <vt:lpstr>Appeal Process</vt:lpstr>
      <vt:lpstr>Appeal Process, points of information</vt:lpstr>
      <vt:lpstr>President</vt:lpstr>
      <vt:lpstr>Role Of President On Appeal</vt:lpstr>
      <vt:lpstr>Service in Roles</vt:lpstr>
      <vt:lpstr>Investigators Professional Development</vt:lpstr>
      <vt:lpstr>INVESTIGATIVE TECHNIQUES</vt:lpstr>
      <vt:lpstr>Investigation Plan</vt:lpstr>
      <vt:lpstr>Collecting Evidence</vt:lpstr>
      <vt:lpstr>Who to interview</vt:lpstr>
      <vt:lpstr>Scheduling Interviews</vt:lpstr>
      <vt:lpstr>Outline interview questions</vt:lpstr>
      <vt:lpstr>Determine goals of questions</vt:lpstr>
      <vt:lpstr>How to structure questions</vt:lpstr>
      <vt:lpstr>Interview questions for all</vt:lpstr>
      <vt:lpstr>Interview questions continued...</vt:lpstr>
      <vt:lpstr>Interview Considerations For credibility</vt:lpstr>
      <vt:lpstr>Conducting interviews</vt:lpstr>
      <vt:lpstr>Each interview might look different</vt:lpstr>
      <vt:lpstr>Maintaining control of interview</vt:lpstr>
      <vt:lpstr>Trauma informed techniques</vt:lpstr>
      <vt:lpstr>Providing empathy and validation</vt:lpstr>
      <vt:lpstr>Additional considerations</vt:lpstr>
      <vt:lpstr>Active vs. Inactive Investigation</vt:lpstr>
      <vt:lpstr>Report writing considerations, ConT.</vt:lpstr>
      <vt:lpstr>Note taking</vt:lpstr>
      <vt:lpstr>Common challenges &amp; tips</vt:lpstr>
      <vt:lpstr>Recording interviews</vt:lpstr>
      <vt:lpstr>Recording interview continued...</vt:lpstr>
      <vt:lpstr>Recording considerations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August 2024</dc:title>
  <dc:creator>Michelle Goode</dc:creator>
  <cp:keywords>Resolution personnel</cp:keywords>
  <cp:lastModifiedBy>Atteberry, Ashley J</cp:lastModifiedBy>
  <cp:revision>3</cp:revision>
  <cp:lastPrinted>2023-08-07T17:20:25Z</cp:lastPrinted>
  <dcterms:created xsi:type="dcterms:W3CDTF">2016-07-27T14:59:27Z</dcterms:created>
  <dcterms:modified xsi:type="dcterms:W3CDTF">2026-02-27T15:46:11Z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y fmtid="{D5CDD505-2E9C-101B-9397-08002B2CF9AE}" pid="6" name="Order">
    <vt:r8>5719500</vt:r8>
  </property>
  <property fmtid="{D5CDD505-2E9C-101B-9397-08002B2CF9AE}" pid="7" name="xd_Signature">
    <vt:bool>false</vt:bool>
  </property>
  <property fmtid="{D5CDD505-2E9C-101B-9397-08002B2CF9AE}" pid="8" name="xd_ProgID">
    <vt:lpwstr/>
  </property>
  <property fmtid="{D5CDD505-2E9C-101B-9397-08002B2CF9AE}" pid="9" name="_SourceUrl">
    <vt:lpwstr/>
  </property>
  <property fmtid="{D5CDD505-2E9C-101B-9397-08002B2CF9AE}" pid="10" name="_SharedFileIndex">
    <vt:lpwstr/>
  </property>
  <property fmtid="{D5CDD505-2E9C-101B-9397-08002B2CF9AE}" pid="11" name="ComplianceAssetId">
    <vt:lpwstr/>
  </property>
  <property fmtid="{D5CDD505-2E9C-101B-9397-08002B2CF9AE}" pid="12" name="TemplateUrl">
    <vt:lpwstr/>
  </property>
  <property fmtid="{D5CDD505-2E9C-101B-9397-08002B2CF9AE}" pid="13" name="_ExtendedDescription">
    <vt:lpwstr/>
  </property>
  <property fmtid="{D5CDD505-2E9C-101B-9397-08002B2CF9AE}" pid="14" name="TriggerFlowInfo">
    <vt:lpwstr/>
  </property>
  <property fmtid="{D5CDD505-2E9C-101B-9397-08002B2CF9AE}" pid="15" name="MediaServiceImageTags">
    <vt:lpwstr/>
  </property>
</Properties>
</file>