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presentation.xml" ContentType="application/vnd.openxmlformats-officedocument.presentationml.presentation.main+xml"/>
  <Override PartName="/ppt/diagrams/data1.xml" ContentType="application/vnd.openxmlformats-officedocument.drawingml.diagramData+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38.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notesSlides/notesSlide101.xml" ContentType="application/vnd.openxmlformats-officedocument.presentationml.notesSlid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diagrams/quickStyle1.xml" ContentType="application/vnd.openxmlformats-officedocument.drawingml.diagramStyle+xml"/>
  <Override PartName="/ppt/diagrams/layout1.xml" ContentType="application/vnd.openxmlformats-officedocument.drawingml.diagramLayout+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diagrams/drawing1.xml" ContentType="application/vnd.ms-office.drawingml.diagramDrawing+xml"/>
  <Override PartName="/ppt/diagrams/colors1.xml" ContentType="application/vnd.openxmlformats-officedocument.drawingml.diagramColors+xml"/>
  <Override PartName="/ppt/authors.xml" ContentType="application/vnd.ms-powerpoint.authors+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0" r:id="rId2"/>
    <p:sldMasterId id="2147483695" r:id="rId3"/>
  </p:sldMasterIdLst>
  <p:notesMasterIdLst>
    <p:notesMasterId r:id="rId114"/>
  </p:notesMasterIdLst>
  <p:handoutMasterIdLst>
    <p:handoutMasterId r:id="rId115"/>
  </p:handoutMasterIdLst>
  <p:sldIdLst>
    <p:sldId id="280" r:id="rId4"/>
    <p:sldId id="346" r:id="rId5"/>
    <p:sldId id="384" r:id="rId6"/>
    <p:sldId id="383" r:id="rId7"/>
    <p:sldId id="350" r:id="rId8"/>
    <p:sldId id="368" r:id="rId9"/>
    <p:sldId id="401" r:id="rId10"/>
    <p:sldId id="402" r:id="rId11"/>
    <p:sldId id="403" r:id="rId12"/>
    <p:sldId id="367" r:id="rId13"/>
    <p:sldId id="353" r:id="rId14"/>
    <p:sldId id="354" r:id="rId15"/>
    <p:sldId id="369" r:id="rId16"/>
    <p:sldId id="357" r:id="rId17"/>
    <p:sldId id="356" r:id="rId18"/>
    <p:sldId id="370" r:id="rId19"/>
    <p:sldId id="359" r:id="rId20"/>
    <p:sldId id="405" r:id="rId21"/>
    <p:sldId id="364" r:id="rId22"/>
    <p:sldId id="373" r:id="rId23"/>
    <p:sldId id="374" r:id="rId24"/>
    <p:sldId id="375" r:id="rId25"/>
    <p:sldId id="371" r:id="rId26"/>
    <p:sldId id="406" r:id="rId27"/>
    <p:sldId id="372" r:id="rId28"/>
    <p:sldId id="365" r:id="rId29"/>
    <p:sldId id="376" r:id="rId30"/>
    <p:sldId id="377" r:id="rId31"/>
    <p:sldId id="404" r:id="rId32"/>
    <p:sldId id="361" r:id="rId33"/>
    <p:sldId id="378" r:id="rId34"/>
    <p:sldId id="379" r:id="rId35"/>
    <p:sldId id="407" r:id="rId36"/>
    <p:sldId id="381" r:id="rId37"/>
    <p:sldId id="382" r:id="rId38"/>
    <p:sldId id="336" r:id="rId39"/>
    <p:sldId id="348" r:id="rId40"/>
    <p:sldId id="344" r:id="rId41"/>
    <p:sldId id="467" r:id="rId42"/>
    <p:sldId id="468" r:id="rId43"/>
    <p:sldId id="469" r:id="rId44"/>
    <p:sldId id="669" r:id="rId45"/>
    <p:sldId id="326" r:id="rId46"/>
    <p:sldId id="457" r:id="rId47"/>
    <p:sldId id="320" r:id="rId48"/>
    <p:sldId id="322" r:id="rId49"/>
    <p:sldId id="323" r:id="rId50"/>
    <p:sldId id="665" r:id="rId51"/>
    <p:sldId id="668" r:id="rId52"/>
    <p:sldId id="721" r:id="rId53"/>
    <p:sldId id="664" r:id="rId54"/>
    <p:sldId id="666" r:id="rId55"/>
    <p:sldId id="667" r:id="rId56"/>
    <p:sldId id="456" r:id="rId57"/>
    <p:sldId id="671" r:id="rId58"/>
    <p:sldId id="575" r:id="rId59"/>
    <p:sldId id="257" r:id="rId60"/>
    <p:sldId id="408" r:id="rId61"/>
    <p:sldId id="428" r:id="rId62"/>
    <p:sldId id="429" r:id="rId63"/>
    <p:sldId id="430" r:id="rId64"/>
    <p:sldId id="409" r:id="rId65"/>
    <p:sldId id="416" r:id="rId66"/>
    <p:sldId id="719" r:id="rId67"/>
    <p:sldId id="472" r:id="rId68"/>
    <p:sldId id="385" r:id="rId69"/>
    <p:sldId id="386" r:id="rId70"/>
    <p:sldId id="434" r:id="rId71"/>
    <p:sldId id="553" r:id="rId72"/>
    <p:sldId id="483" r:id="rId73"/>
    <p:sldId id="484" r:id="rId74"/>
    <p:sldId id="476" r:id="rId75"/>
    <p:sldId id="504" r:id="rId76"/>
    <p:sldId id="505" r:id="rId77"/>
    <p:sldId id="481" r:id="rId78"/>
    <p:sldId id="722" r:id="rId79"/>
    <p:sldId id="633" r:id="rId80"/>
    <p:sldId id="637" r:id="rId81"/>
    <p:sldId id="644" r:id="rId82"/>
    <p:sldId id="723" r:id="rId83"/>
    <p:sldId id="647" r:id="rId84"/>
    <p:sldId id="574" r:id="rId85"/>
    <p:sldId id="393" r:id="rId86"/>
    <p:sldId id="565" r:id="rId87"/>
    <p:sldId id="638" r:id="rId88"/>
    <p:sldId id="639" r:id="rId89"/>
    <p:sldId id="640" r:id="rId90"/>
    <p:sldId id="641" r:id="rId91"/>
    <p:sldId id="659" r:id="rId92"/>
    <p:sldId id="489" r:id="rId93"/>
    <p:sldId id="642" r:id="rId94"/>
    <p:sldId id="653" r:id="rId95"/>
    <p:sldId id="503" r:id="rId96"/>
    <p:sldId id="646" r:id="rId97"/>
    <p:sldId id="571" r:id="rId98"/>
    <p:sldId id="486" r:id="rId99"/>
    <p:sldId id="502" r:id="rId100"/>
    <p:sldId id="487" r:id="rId101"/>
    <p:sldId id="490" r:id="rId102"/>
    <p:sldId id="491" r:id="rId103"/>
    <p:sldId id="493" r:id="rId104"/>
    <p:sldId id="515" r:id="rId105"/>
    <p:sldId id="516" r:id="rId106"/>
    <p:sldId id="518" r:id="rId107"/>
    <p:sldId id="494" r:id="rId108"/>
    <p:sldId id="763" r:id="rId109"/>
    <p:sldId id="415" r:id="rId110"/>
    <p:sldId id="718" r:id="rId111"/>
    <p:sldId id="762" r:id="rId112"/>
    <p:sldId id="531" r:id="rId113"/>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5F18125-0AAA-6846-2F0E-0A42E30DE4F5}" name="Clark, Desiree D" initials="CD" userId="S::tm7281zn@minnstate.edu::546fa6a2-6d87-4c23-9d71-f19ad6f8269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2" autoAdjust="0"/>
    <p:restoredTop sz="94604" autoAdjust="0"/>
  </p:normalViewPr>
  <p:slideViewPr>
    <p:cSldViewPr snapToGrid="0">
      <p:cViewPr varScale="1">
        <p:scale>
          <a:sx n="78" d="100"/>
          <a:sy n="78" d="100"/>
        </p:scale>
        <p:origin x="114" y="330"/>
      </p:cViewPr>
      <p:guideLst/>
    </p:cSldViewPr>
  </p:slideViewPr>
  <p:outlineViewPr>
    <p:cViewPr>
      <p:scale>
        <a:sx n="33" d="100"/>
        <a:sy n="33" d="100"/>
      </p:scale>
      <p:origin x="0" y="-79650"/>
    </p:cViewPr>
  </p:outlineViewPr>
  <p:notesTextViewPr>
    <p:cViewPr>
      <p:scale>
        <a:sx n="1" d="1"/>
        <a:sy n="1" d="1"/>
      </p:scale>
      <p:origin x="0" y="0"/>
    </p:cViewPr>
  </p:notesTextViewPr>
  <p:sorterViewPr>
    <p:cViewPr>
      <p:scale>
        <a:sx n="100" d="100"/>
        <a:sy n="100" d="100"/>
      </p:scale>
      <p:origin x="0" y="-20346"/>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117" Type="http://schemas.openxmlformats.org/officeDocument/2006/relationships/viewProps" Target="viewProps.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slide" Target="slides/slide86.xml"/><Relationship Id="rId112" Type="http://schemas.openxmlformats.org/officeDocument/2006/relationships/slide" Target="slides/slide109.xml"/><Relationship Id="rId16" Type="http://schemas.openxmlformats.org/officeDocument/2006/relationships/slide" Target="slides/slide13.xml"/><Relationship Id="rId107" Type="http://schemas.openxmlformats.org/officeDocument/2006/relationships/slide" Target="slides/slide104.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102" Type="http://schemas.openxmlformats.org/officeDocument/2006/relationships/slide" Target="slides/slide99.xml"/><Relationship Id="rId123" Type="http://schemas.openxmlformats.org/officeDocument/2006/relationships/customXml" Target="../customXml/item3.xml"/><Relationship Id="rId5" Type="http://schemas.openxmlformats.org/officeDocument/2006/relationships/slide" Target="slides/slide2.xml"/><Relationship Id="rId90" Type="http://schemas.openxmlformats.org/officeDocument/2006/relationships/slide" Target="slides/slide87.xml"/><Relationship Id="rId95" Type="http://schemas.openxmlformats.org/officeDocument/2006/relationships/slide" Target="slides/slide92.xml"/><Relationship Id="rId22" Type="http://schemas.openxmlformats.org/officeDocument/2006/relationships/slide" Target="slides/slide19.xml"/><Relationship Id="rId27" Type="http://schemas.openxmlformats.org/officeDocument/2006/relationships/slide" Target="slides/slide24.xml"/><Relationship Id="rId43" Type="http://schemas.openxmlformats.org/officeDocument/2006/relationships/slide" Target="slides/slide40.xml"/><Relationship Id="rId48" Type="http://schemas.openxmlformats.org/officeDocument/2006/relationships/slide" Target="slides/slide45.xml"/><Relationship Id="rId64" Type="http://schemas.openxmlformats.org/officeDocument/2006/relationships/slide" Target="slides/slide61.xml"/><Relationship Id="rId69" Type="http://schemas.openxmlformats.org/officeDocument/2006/relationships/slide" Target="slides/slide66.xml"/><Relationship Id="rId113" Type="http://schemas.openxmlformats.org/officeDocument/2006/relationships/slide" Target="slides/slide110.xml"/><Relationship Id="rId118" Type="http://schemas.openxmlformats.org/officeDocument/2006/relationships/theme" Target="theme/theme1.xml"/><Relationship Id="rId80" Type="http://schemas.openxmlformats.org/officeDocument/2006/relationships/slide" Target="slides/slide77.xml"/><Relationship Id="rId85" Type="http://schemas.openxmlformats.org/officeDocument/2006/relationships/slide" Target="slides/slide82.xml"/><Relationship Id="rId12" Type="http://schemas.openxmlformats.org/officeDocument/2006/relationships/slide" Target="slides/slide9.xml"/><Relationship Id="rId17" Type="http://schemas.openxmlformats.org/officeDocument/2006/relationships/slide" Target="slides/slide14.xml"/><Relationship Id="rId33" Type="http://schemas.openxmlformats.org/officeDocument/2006/relationships/slide" Target="slides/slide30.xml"/><Relationship Id="rId38" Type="http://schemas.openxmlformats.org/officeDocument/2006/relationships/slide" Target="slides/slide35.xml"/><Relationship Id="rId59" Type="http://schemas.openxmlformats.org/officeDocument/2006/relationships/slide" Target="slides/slide56.xml"/><Relationship Id="rId103" Type="http://schemas.openxmlformats.org/officeDocument/2006/relationships/slide" Target="slides/slide100.xml"/><Relationship Id="rId108" Type="http://schemas.openxmlformats.org/officeDocument/2006/relationships/slide" Target="slides/slide105.xml"/><Relationship Id="rId54" Type="http://schemas.openxmlformats.org/officeDocument/2006/relationships/slide" Target="slides/slide51.xml"/><Relationship Id="rId70" Type="http://schemas.openxmlformats.org/officeDocument/2006/relationships/slide" Target="slides/slide67.xml"/><Relationship Id="rId75" Type="http://schemas.openxmlformats.org/officeDocument/2006/relationships/slide" Target="slides/slide72.xml"/><Relationship Id="rId91" Type="http://schemas.openxmlformats.org/officeDocument/2006/relationships/slide" Target="slides/slide88.xml"/><Relationship Id="rId96" Type="http://schemas.openxmlformats.org/officeDocument/2006/relationships/slide" Target="slides/slide93.xml"/><Relationship Id="rId1" Type="http://schemas.openxmlformats.org/officeDocument/2006/relationships/slideMaster" Target="slideMasters/slideMaster1.xml"/><Relationship Id="rId6" Type="http://schemas.openxmlformats.org/officeDocument/2006/relationships/slide" Target="slides/slide3.xml"/><Relationship Id="rId23" Type="http://schemas.openxmlformats.org/officeDocument/2006/relationships/slide" Target="slides/slide20.xml"/><Relationship Id="rId28" Type="http://schemas.openxmlformats.org/officeDocument/2006/relationships/slide" Target="slides/slide25.xml"/><Relationship Id="rId49" Type="http://schemas.openxmlformats.org/officeDocument/2006/relationships/slide" Target="slides/slide46.xml"/><Relationship Id="rId114" Type="http://schemas.openxmlformats.org/officeDocument/2006/relationships/notesMaster" Target="notesMasters/notesMaster1.xml"/><Relationship Id="rId119" Type="http://schemas.openxmlformats.org/officeDocument/2006/relationships/tableStyles" Target="tableStyles.xml"/><Relationship Id="rId44" Type="http://schemas.openxmlformats.org/officeDocument/2006/relationships/slide" Target="slides/slide41.xml"/><Relationship Id="rId60" Type="http://schemas.openxmlformats.org/officeDocument/2006/relationships/slide" Target="slides/slide57.xml"/><Relationship Id="rId65" Type="http://schemas.openxmlformats.org/officeDocument/2006/relationships/slide" Target="slides/slide62.xml"/><Relationship Id="rId81" Type="http://schemas.openxmlformats.org/officeDocument/2006/relationships/slide" Target="slides/slide78.xml"/><Relationship Id="rId86" Type="http://schemas.openxmlformats.org/officeDocument/2006/relationships/slide" Target="slides/slide83.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109" Type="http://schemas.openxmlformats.org/officeDocument/2006/relationships/slide" Target="slides/slide10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97" Type="http://schemas.openxmlformats.org/officeDocument/2006/relationships/slide" Target="slides/slide94.xml"/><Relationship Id="rId104" Type="http://schemas.openxmlformats.org/officeDocument/2006/relationships/slide" Target="slides/slide101.xml"/><Relationship Id="rId120" Type="http://schemas.microsoft.com/office/2018/10/relationships/authors" Target="authors.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slide" Target="slides/slide89.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slide" Target="slides/slide84.xml"/><Relationship Id="rId110" Type="http://schemas.openxmlformats.org/officeDocument/2006/relationships/slide" Target="slides/slide107.xml"/><Relationship Id="rId115" Type="http://schemas.openxmlformats.org/officeDocument/2006/relationships/handoutMaster" Target="handoutMasters/handoutMaster1.xml"/><Relationship Id="rId61" Type="http://schemas.openxmlformats.org/officeDocument/2006/relationships/slide" Target="slides/slide58.xml"/><Relationship Id="rId82" Type="http://schemas.openxmlformats.org/officeDocument/2006/relationships/slide" Target="slides/slide79.xml"/><Relationship Id="rId19" Type="http://schemas.openxmlformats.org/officeDocument/2006/relationships/slide" Target="slides/slide16.xml"/><Relationship Id="rId14" Type="http://schemas.openxmlformats.org/officeDocument/2006/relationships/slide" Target="slides/slide11.xml"/><Relationship Id="rId30" Type="http://schemas.openxmlformats.org/officeDocument/2006/relationships/slide" Target="slides/slide27.xml"/><Relationship Id="rId35" Type="http://schemas.openxmlformats.org/officeDocument/2006/relationships/slide" Target="slides/slide32.xml"/><Relationship Id="rId56" Type="http://schemas.openxmlformats.org/officeDocument/2006/relationships/slide" Target="slides/slide53.xml"/><Relationship Id="rId77" Type="http://schemas.openxmlformats.org/officeDocument/2006/relationships/slide" Target="slides/slide74.xml"/><Relationship Id="rId100" Type="http://schemas.openxmlformats.org/officeDocument/2006/relationships/slide" Target="slides/slide97.xml"/><Relationship Id="rId105" Type="http://schemas.openxmlformats.org/officeDocument/2006/relationships/slide" Target="slides/slide102.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93" Type="http://schemas.openxmlformats.org/officeDocument/2006/relationships/slide" Target="slides/slide90.xml"/><Relationship Id="rId98" Type="http://schemas.openxmlformats.org/officeDocument/2006/relationships/slide" Target="slides/slide95.xml"/><Relationship Id="rId121" Type="http://schemas.openxmlformats.org/officeDocument/2006/relationships/customXml" Target="../customXml/item1.xml"/><Relationship Id="rId3" Type="http://schemas.openxmlformats.org/officeDocument/2006/relationships/slideMaster" Target="slideMasters/slideMaster3.xml"/><Relationship Id="rId25" Type="http://schemas.openxmlformats.org/officeDocument/2006/relationships/slide" Target="slides/slide22.xml"/><Relationship Id="rId46" Type="http://schemas.openxmlformats.org/officeDocument/2006/relationships/slide" Target="slides/slide43.xml"/><Relationship Id="rId67" Type="http://schemas.openxmlformats.org/officeDocument/2006/relationships/slide" Target="slides/slide64.xml"/><Relationship Id="rId116" Type="http://schemas.openxmlformats.org/officeDocument/2006/relationships/presProps" Target="presProps.xml"/><Relationship Id="rId20" Type="http://schemas.openxmlformats.org/officeDocument/2006/relationships/slide" Target="slides/slide17.xml"/><Relationship Id="rId41" Type="http://schemas.openxmlformats.org/officeDocument/2006/relationships/slide" Target="slides/slide38.xml"/><Relationship Id="rId62" Type="http://schemas.openxmlformats.org/officeDocument/2006/relationships/slide" Target="slides/slide59.xml"/><Relationship Id="rId83" Type="http://schemas.openxmlformats.org/officeDocument/2006/relationships/slide" Target="slides/slide80.xml"/><Relationship Id="rId88" Type="http://schemas.openxmlformats.org/officeDocument/2006/relationships/slide" Target="slides/slide85.xml"/><Relationship Id="rId111" Type="http://schemas.openxmlformats.org/officeDocument/2006/relationships/slide" Target="slides/slide108.xml"/><Relationship Id="rId15" Type="http://schemas.openxmlformats.org/officeDocument/2006/relationships/slide" Target="slides/slide12.xml"/><Relationship Id="rId36" Type="http://schemas.openxmlformats.org/officeDocument/2006/relationships/slide" Target="slides/slide33.xml"/><Relationship Id="rId57" Type="http://schemas.openxmlformats.org/officeDocument/2006/relationships/slide" Target="slides/slide54.xml"/><Relationship Id="rId106" Type="http://schemas.openxmlformats.org/officeDocument/2006/relationships/slide" Target="slides/slide103.xml"/><Relationship Id="rId10" Type="http://schemas.openxmlformats.org/officeDocument/2006/relationships/slide" Target="slides/slide7.xml"/><Relationship Id="rId31" Type="http://schemas.openxmlformats.org/officeDocument/2006/relationships/slide" Target="slides/slide28.xml"/><Relationship Id="rId52" Type="http://schemas.openxmlformats.org/officeDocument/2006/relationships/slide" Target="slides/slide49.xml"/><Relationship Id="rId73" Type="http://schemas.openxmlformats.org/officeDocument/2006/relationships/slide" Target="slides/slide70.xml"/><Relationship Id="rId78" Type="http://schemas.openxmlformats.org/officeDocument/2006/relationships/slide" Target="slides/slide75.xml"/><Relationship Id="rId94" Type="http://schemas.openxmlformats.org/officeDocument/2006/relationships/slide" Target="slides/slide91.xml"/><Relationship Id="rId99" Type="http://schemas.openxmlformats.org/officeDocument/2006/relationships/slide" Target="slides/slide96.xml"/><Relationship Id="rId101" Type="http://schemas.openxmlformats.org/officeDocument/2006/relationships/slide" Target="slides/slide98.xml"/><Relationship Id="rId122" Type="http://schemas.openxmlformats.org/officeDocument/2006/relationships/customXml" Target="../customXml/item2.xml"/></Relationships>
</file>

<file path=ppt/diagrams/colors1.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BAE5DB-ADE5-429E-9CA0-D8CFCEE60104}" type="doc">
      <dgm:prSet loTypeId="urn:microsoft.com/office/officeart/2005/8/layout/arrow2" loCatId="process" qsTypeId="urn:microsoft.com/office/officeart/2005/8/quickstyle/simple5" qsCatId="simple" csTypeId="urn:microsoft.com/office/officeart/2005/8/colors/accent3_4" csCatId="accent3" phldr="1"/>
      <dgm:spPr/>
    </dgm:pt>
    <dgm:pt modelId="{21506FDE-C395-41C1-B668-DCB994DF8003}">
      <dgm:prSet phldrT="[Text]"/>
      <dgm:spPr/>
      <dgm:t>
        <a:bodyPr/>
        <a:lstStyle/>
        <a:p>
          <a:r>
            <a:rPr lang="en-US" b="1">
              <a:latin typeface="Calibri" pitchFamily="34" charset="0"/>
            </a:rPr>
            <a:t>During trauma incident:</a:t>
          </a:r>
          <a:r>
            <a:rPr lang="en-US">
              <a:latin typeface="Calibri" pitchFamily="34" charset="0"/>
            </a:rPr>
            <a:t> Sensory overload, fixation on a particular aspect, miss other things</a:t>
          </a:r>
        </a:p>
      </dgm:t>
    </dgm:pt>
    <dgm:pt modelId="{7FCB24BA-AA6E-443C-B6FC-E26D27C9B33E}" type="parTrans" cxnId="{25CDEBCB-35DD-48E8-9E84-1DAB8540170A}">
      <dgm:prSet/>
      <dgm:spPr/>
      <dgm:t>
        <a:bodyPr/>
        <a:lstStyle/>
        <a:p>
          <a:endParaRPr lang="en-US"/>
        </a:p>
      </dgm:t>
    </dgm:pt>
    <dgm:pt modelId="{40541D1B-72D6-412D-86F0-2D5F90792D49}" type="sibTrans" cxnId="{25CDEBCB-35DD-48E8-9E84-1DAB8540170A}">
      <dgm:prSet/>
      <dgm:spPr/>
      <dgm:t>
        <a:bodyPr/>
        <a:lstStyle/>
        <a:p>
          <a:endParaRPr lang="en-US"/>
        </a:p>
      </dgm:t>
    </dgm:pt>
    <dgm:pt modelId="{76685ACF-529A-4224-A73D-D11172BC9009}">
      <dgm:prSet phldrT="[Text]"/>
      <dgm:spPr/>
      <dgm:t>
        <a:bodyPr/>
        <a:lstStyle/>
        <a:p>
          <a:r>
            <a:rPr lang="en-US" b="1">
              <a:latin typeface="Calibri" pitchFamily="34" charset="0"/>
            </a:rPr>
            <a:t>Immediately after: </a:t>
          </a:r>
          <a:r>
            <a:rPr lang="en-US">
              <a:latin typeface="Calibri" pitchFamily="34" charset="0"/>
            </a:rPr>
            <a:t>“post incident amnesia”—failure to remember most of what was observed</a:t>
          </a:r>
        </a:p>
      </dgm:t>
    </dgm:pt>
    <dgm:pt modelId="{C359E11D-52F3-411E-9D7A-F02C9F4526E9}" type="parTrans" cxnId="{7A7820C5-CEA9-4E35-AC2D-C6B78DF6E1DD}">
      <dgm:prSet/>
      <dgm:spPr/>
      <dgm:t>
        <a:bodyPr/>
        <a:lstStyle/>
        <a:p>
          <a:endParaRPr lang="en-US"/>
        </a:p>
      </dgm:t>
    </dgm:pt>
    <dgm:pt modelId="{381D1119-E77C-4A75-B95F-30BDE448EA10}" type="sibTrans" cxnId="{7A7820C5-CEA9-4E35-AC2D-C6B78DF6E1DD}">
      <dgm:prSet/>
      <dgm:spPr/>
      <dgm:t>
        <a:bodyPr/>
        <a:lstStyle/>
        <a:p>
          <a:endParaRPr lang="en-US"/>
        </a:p>
      </dgm:t>
    </dgm:pt>
    <dgm:pt modelId="{8EA23334-8C58-419A-9373-F44185968A3F}">
      <dgm:prSet phldrT="[Text]"/>
      <dgm:spPr/>
      <dgm:t>
        <a:bodyPr/>
        <a:lstStyle/>
        <a:p>
          <a:r>
            <a:rPr lang="en-US" b="1">
              <a:latin typeface="Calibri" pitchFamily="34" charset="0"/>
            </a:rPr>
            <a:t>After a healthy night’s sleep: </a:t>
          </a:r>
          <a:r>
            <a:rPr lang="en-US">
              <a:latin typeface="Calibri" pitchFamily="34" charset="0"/>
            </a:rPr>
            <a:t>“memory recovery”—result  in remembering  majority of what occurred; probably most ‘pure’ recollection</a:t>
          </a:r>
        </a:p>
      </dgm:t>
    </dgm:pt>
    <dgm:pt modelId="{19CB91F6-F0DE-402D-A63C-0AC687E080FB}" type="parTrans" cxnId="{7AFCCA00-279B-4BEE-9E76-DB60268D7C64}">
      <dgm:prSet/>
      <dgm:spPr/>
      <dgm:t>
        <a:bodyPr/>
        <a:lstStyle/>
        <a:p>
          <a:endParaRPr lang="en-US"/>
        </a:p>
      </dgm:t>
    </dgm:pt>
    <dgm:pt modelId="{47BC692C-E1BB-4672-B853-21342E49B0AF}" type="sibTrans" cxnId="{7AFCCA00-279B-4BEE-9E76-DB60268D7C64}">
      <dgm:prSet/>
      <dgm:spPr/>
      <dgm:t>
        <a:bodyPr/>
        <a:lstStyle/>
        <a:p>
          <a:endParaRPr lang="en-US"/>
        </a:p>
      </dgm:t>
    </dgm:pt>
    <dgm:pt modelId="{B0CAC876-5B13-4F98-9E3B-555A8ACBE0F3}">
      <dgm:prSet phldrT="[Text]"/>
      <dgm:spPr/>
      <dgm:t>
        <a:bodyPr/>
        <a:lstStyle/>
        <a:p>
          <a:r>
            <a:rPr lang="en-US" b="1">
              <a:latin typeface="Calibri" pitchFamily="34" charset="0"/>
            </a:rPr>
            <a:t>Within 72 hours: </a:t>
          </a:r>
          <a:r>
            <a:rPr lang="en-US">
              <a:latin typeface="Calibri" pitchFamily="34" charset="0"/>
            </a:rPr>
            <a:t>final &amp; most complete memory—but at least partially reconstructed after normal process of integrating other sources of information</a:t>
          </a:r>
        </a:p>
      </dgm:t>
    </dgm:pt>
    <dgm:pt modelId="{4807BAED-8A1E-41C0-967C-BF04F5EF346E}" type="sibTrans" cxnId="{BCC160E9-34F9-406D-8CDE-73B91ED91C44}">
      <dgm:prSet/>
      <dgm:spPr/>
      <dgm:t>
        <a:bodyPr/>
        <a:lstStyle/>
        <a:p>
          <a:endParaRPr lang="en-US"/>
        </a:p>
      </dgm:t>
    </dgm:pt>
    <dgm:pt modelId="{7D4545F1-C356-46CF-A588-9926CC29E2B4}" type="parTrans" cxnId="{BCC160E9-34F9-406D-8CDE-73B91ED91C44}">
      <dgm:prSet/>
      <dgm:spPr/>
      <dgm:t>
        <a:bodyPr/>
        <a:lstStyle/>
        <a:p>
          <a:endParaRPr lang="en-US"/>
        </a:p>
      </dgm:t>
    </dgm:pt>
    <dgm:pt modelId="{7A71E9D7-257B-4FBB-96D7-BD4C2AE5B26C}" type="pres">
      <dgm:prSet presAssocID="{01BAE5DB-ADE5-429E-9CA0-D8CFCEE60104}" presName="arrowDiagram" presStyleCnt="0">
        <dgm:presLayoutVars>
          <dgm:chMax val="5"/>
          <dgm:dir/>
          <dgm:resizeHandles val="exact"/>
        </dgm:presLayoutVars>
      </dgm:prSet>
      <dgm:spPr/>
    </dgm:pt>
    <dgm:pt modelId="{CBB9E9ED-29CD-4594-A287-EBBCC137FA42}" type="pres">
      <dgm:prSet presAssocID="{01BAE5DB-ADE5-429E-9CA0-D8CFCEE60104}" presName="arrow" presStyleLbl="bgShp" presStyleIdx="0" presStyleCnt="1" custLinFactNeighborX="-584" custLinFactNeighborY="8251"/>
      <dgm:spPr/>
    </dgm:pt>
    <dgm:pt modelId="{9B16E606-6804-44EE-ABEA-A829F9DA5E8A}" type="pres">
      <dgm:prSet presAssocID="{01BAE5DB-ADE5-429E-9CA0-D8CFCEE60104}" presName="arrowDiagram4" presStyleCnt="0"/>
      <dgm:spPr/>
    </dgm:pt>
    <dgm:pt modelId="{7D7FBBE1-63E0-433F-9C79-22A583BB44BE}" type="pres">
      <dgm:prSet presAssocID="{21506FDE-C395-41C1-B668-DCB994DF8003}" presName="bullet4a" presStyleLbl="node1" presStyleIdx="0" presStyleCnt="4"/>
      <dgm:spPr/>
    </dgm:pt>
    <dgm:pt modelId="{FDBDF448-B540-4F9B-A5D3-6B3060F51043}" type="pres">
      <dgm:prSet presAssocID="{21506FDE-C395-41C1-B668-DCB994DF8003}" presName="textBox4a" presStyleLbl="revTx" presStyleIdx="0" presStyleCnt="4">
        <dgm:presLayoutVars>
          <dgm:bulletEnabled val="1"/>
        </dgm:presLayoutVars>
      </dgm:prSet>
      <dgm:spPr/>
    </dgm:pt>
    <dgm:pt modelId="{47EE48F6-217D-4BB0-BFDE-6F33536C3208}" type="pres">
      <dgm:prSet presAssocID="{76685ACF-529A-4224-A73D-D11172BC9009}" presName="bullet4b" presStyleLbl="node1" presStyleIdx="1" presStyleCnt="4"/>
      <dgm:spPr/>
    </dgm:pt>
    <dgm:pt modelId="{90A5CC6A-6201-4455-8844-3C9E6267259B}" type="pres">
      <dgm:prSet presAssocID="{76685ACF-529A-4224-A73D-D11172BC9009}" presName="textBox4b" presStyleLbl="revTx" presStyleIdx="1" presStyleCnt="4">
        <dgm:presLayoutVars>
          <dgm:bulletEnabled val="1"/>
        </dgm:presLayoutVars>
      </dgm:prSet>
      <dgm:spPr/>
    </dgm:pt>
    <dgm:pt modelId="{1BF8D238-51F5-4889-8F0A-7699691A530B}" type="pres">
      <dgm:prSet presAssocID="{8EA23334-8C58-419A-9373-F44185968A3F}" presName="bullet4c" presStyleLbl="node1" presStyleIdx="2" presStyleCnt="4"/>
      <dgm:spPr/>
    </dgm:pt>
    <dgm:pt modelId="{36A013A1-B22C-4680-ACEE-AC471542B9A4}" type="pres">
      <dgm:prSet presAssocID="{8EA23334-8C58-419A-9373-F44185968A3F}" presName="textBox4c" presStyleLbl="revTx" presStyleIdx="2" presStyleCnt="4">
        <dgm:presLayoutVars>
          <dgm:bulletEnabled val="1"/>
        </dgm:presLayoutVars>
      </dgm:prSet>
      <dgm:spPr/>
    </dgm:pt>
    <dgm:pt modelId="{5DFF423B-F14E-40D4-898E-E1193439E303}" type="pres">
      <dgm:prSet presAssocID="{B0CAC876-5B13-4F98-9E3B-555A8ACBE0F3}" presName="bullet4d" presStyleLbl="node1" presStyleIdx="3" presStyleCnt="4"/>
      <dgm:spPr/>
    </dgm:pt>
    <dgm:pt modelId="{458C1679-3C3C-4BC4-8173-A794CF9DC7F5}" type="pres">
      <dgm:prSet presAssocID="{B0CAC876-5B13-4F98-9E3B-555A8ACBE0F3}" presName="textBox4d" presStyleLbl="revTx" presStyleIdx="3" presStyleCnt="4">
        <dgm:presLayoutVars>
          <dgm:bulletEnabled val="1"/>
        </dgm:presLayoutVars>
      </dgm:prSet>
      <dgm:spPr/>
    </dgm:pt>
  </dgm:ptLst>
  <dgm:cxnLst>
    <dgm:cxn modelId="{7AFCCA00-279B-4BEE-9E76-DB60268D7C64}" srcId="{01BAE5DB-ADE5-429E-9CA0-D8CFCEE60104}" destId="{8EA23334-8C58-419A-9373-F44185968A3F}" srcOrd="2" destOrd="0" parTransId="{19CB91F6-F0DE-402D-A63C-0AC687E080FB}" sibTransId="{47BC692C-E1BB-4672-B853-21342E49B0AF}"/>
    <dgm:cxn modelId="{3DD09E11-BCAA-6F47-A05A-DDC677DF4745}" type="presOf" srcId="{B0CAC876-5B13-4F98-9E3B-555A8ACBE0F3}" destId="{458C1679-3C3C-4BC4-8173-A794CF9DC7F5}" srcOrd="0" destOrd="0" presId="urn:microsoft.com/office/officeart/2005/8/layout/arrow2"/>
    <dgm:cxn modelId="{36BE3036-C376-1A49-838F-8A6B8443FE4D}" type="presOf" srcId="{01BAE5DB-ADE5-429E-9CA0-D8CFCEE60104}" destId="{7A71E9D7-257B-4FBB-96D7-BD4C2AE5B26C}" srcOrd="0" destOrd="0" presId="urn:microsoft.com/office/officeart/2005/8/layout/arrow2"/>
    <dgm:cxn modelId="{71D80B7F-472B-C341-B9BB-AE80E007A144}" type="presOf" srcId="{8EA23334-8C58-419A-9373-F44185968A3F}" destId="{36A013A1-B22C-4680-ACEE-AC471542B9A4}" srcOrd="0" destOrd="0" presId="urn:microsoft.com/office/officeart/2005/8/layout/arrow2"/>
    <dgm:cxn modelId="{5A77E8AC-D721-E743-B962-C7D48509F961}" type="presOf" srcId="{21506FDE-C395-41C1-B668-DCB994DF8003}" destId="{FDBDF448-B540-4F9B-A5D3-6B3060F51043}" srcOrd="0" destOrd="0" presId="urn:microsoft.com/office/officeart/2005/8/layout/arrow2"/>
    <dgm:cxn modelId="{D622DEB4-9CFF-F34C-960D-570BB42DEADC}" type="presOf" srcId="{76685ACF-529A-4224-A73D-D11172BC9009}" destId="{90A5CC6A-6201-4455-8844-3C9E6267259B}" srcOrd="0" destOrd="0" presId="urn:microsoft.com/office/officeart/2005/8/layout/arrow2"/>
    <dgm:cxn modelId="{7A7820C5-CEA9-4E35-AC2D-C6B78DF6E1DD}" srcId="{01BAE5DB-ADE5-429E-9CA0-D8CFCEE60104}" destId="{76685ACF-529A-4224-A73D-D11172BC9009}" srcOrd="1" destOrd="0" parTransId="{C359E11D-52F3-411E-9D7A-F02C9F4526E9}" sibTransId="{381D1119-E77C-4A75-B95F-30BDE448EA10}"/>
    <dgm:cxn modelId="{25CDEBCB-35DD-48E8-9E84-1DAB8540170A}" srcId="{01BAE5DB-ADE5-429E-9CA0-D8CFCEE60104}" destId="{21506FDE-C395-41C1-B668-DCB994DF8003}" srcOrd="0" destOrd="0" parTransId="{7FCB24BA-AA6E-443C-B6FC-E26D27C9B33E}" sibTransId="{40541D1B-72D6-412D-86F0-2D5F90792D49}"/>
    <dgm:cxn modelId="{BCC160E9-34F9-406D-8CDE-73B91ED91C44}" srcId="{01BAE5DB-ADE5-429E-9CA0-D8CFCEE60104}" destId="{B0CAC876-5B13-4F98-9E3B-555A8ACBE0F3}" srcOrd="3" destOrd="0" parTransId="{7D4545F1-C356-46CF-A588-9926CC29E2B4}" sibTransId="{4807BAED-8A1E-41C0-967C-BF04F5EF346E}"/>
    <dgm:cxn modelId="{DF083737-6100-7E41-8765-FAD57EFEEF9F}" type="presParOf" srcId="{7A71E9D7-257B-4FBB-96D7-BD4C2AE5B26C}" destId="{CBB9E9ED-29CD-4594-A287-EBBCC137FA42}" srcOrd="0" destOrd="0" presId="urn:microsoft.com/office/officeart/2005/8/layout/arrow2"/>
    <dgm:cxn modelId="{20ECF16B-0CA6-8245-AF3E-3A8AEB00EDFF}" type="presParOf" srcId="{7A71E9D7-257B-4FBB-96D7-BD4C2AE5B26C}" destId="{9B16E606-6804-44EE-ABEA-A829F9DA5E8A}" srcOrd="1" destOrd="0" presId="urn:microsoft.com/office/officeart/2005/8/layout/arrow2"/>
    <dgm:cxn modelId="{F1A7D000-0C67-0147-B9B8-81F1C54EDB5E}" type="presParOf" srcId="{9B16E606-6804-44EE-ABEA-A829F9DA5E8A}" destId="{7D7FBBE1-63E0-433F-9C79-22A583BB44BE}" srcOrd="0" destOrd="0" presId="urn:microsoft.com/office/officeart/2005/8/layout/arrow2"/>
    <dgm:cxn modelId="{82F0AF72-B4F9-804A-87F0-15BB977CD2BC}" type="presParOf" srcId="{9B16E606-6804-44EE-ABEA-A829F9DA5E8A}" destId="{FDBDF448-B540-4F9B-A5D3-6B3060F51043}" srcOrd="1" destOrd="0" presId="urn:microsoft.com/office/officeart/2005/8/layout/arrow2"/>
    <dgm:cxn modelId="{2DD15C37-BB94-7B41-A920-777BB87EE5AC}" type="presParOf" srcId="{9B16E606-6804-44EE-ABEA-A829F9DA5E8A}" destId="{47EE48F6-217D-4BB0-BFDE-6F33536C3208}" srcOrd="2" destOrd="0" presId="urn:microsoft.com/office/officeart/2005/8/layout/arrow2"/>
    <dgm:cxn modelId="{A4934245-C55B-814A-8168-E733CDEE45DA}" type="presParOf" srcId="{9B16E606-6804-44EE-ABEA-A829F9DA5E8A}" destId="{90A5CC6A-6201-4455-8844-3C9E6267259B}" srcOrd="3" destOrd="0" presId="urn:microsoft.com/office/officeart/2005/8/layout/arrow2"/>
    <dgm:cxn modelId="{96A45DEE-A04B-9044-A465-6CE48541515E}" type="presParOf" srcId="{9B16E606-6804-44EE-ABEA-A829F9DA5E8A}" destId="{1BF8D238-51F5-4889-8F0A-7699691A530B}" srcOrd="4" destOrd="0" presId="urn:microsoft.com/office/officeart/2005/8/layout/arrow2"/>
    <dgm:cxn modelId="{2627190B-E053-EE40-AEB9-C6202B0E1221}" type="presParOf" srcId="{9B16E606-6804-44EE-ABEA-A829F9DA5E8A}" destId="{36A013A1-B22C-4680-ACEE-AC471542B9A4}" srcOrd="5" destOrd="0" presId="urn:microsoft.com/office/officeart/2005/8/layout/arrow2"/>
    <dgm:cxn modelId="{AFE2A4B0-481B-3044-8910-7D624A89A9D6}" type="presParOf" srcId="{9B16E606-6804-44EE-ABEA-A829F9DA5E8A}" destId="{5DFF423B-F14E-40D4-898E-E1193439E303}" srcOrd="6" destOrd="0" presId="urn:microsoft.com/office/officeart/2005/8/layout/arrow2"/>
    <dgm:cxn modelId="{EBEC9BFA-971C-D346-B555-66DADF7D99D8}" type="presParOf" srcId="{9B16E606-6804-44EE-ABEA-A829F9DA5E8A}" destId="{458C1679-3C3C-4BC4-8173-A794CF9DC7F5}" srcOrd="7"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B9E9ED-29CD-4594-A287-EBBCC137FA42}">
      <dsp:nvSpPr>
        <dsp:cNvPr id="0" name=""/>
        <dsp:cNvSpPr/>
      </dsp:nvSpPr>
      <dsp:spPr>
        <a:xfrm>
          <a:off x="0" y="142875"/>
          <a:ext cx="8305800" cy="5191125"/>
        </a:xfrm>
        <a:prstGeom prst="swooshArrow">
          <a:avLst>
            <a:gd name="adj1" fmla="val 25000"/>
            <a:gd name="adj2" fmla="val 25000"/>
          </a:avLst>
        </a:prstGeom>
        <a:solidFill>
          <a:schemeClr val="accent3">
            <a:tint val="55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7D7FBBE1-63E0-433F-9C79-22A583BB44BE}">
      <dsp:nvSpPr>
        <dsp:cNvPr id="0" name=""/>
        <dsp:cNvSpPr/>
      </dsp:nvSpPr>
      <dsp:spPr>
        <a:xfrm>
          <a:off x="818121" y="3931558"/>
          <a:ext cx="191033" cy="191033"/>
        </a:xfrm>
        <a:prstGeom prst="ellipse">
          <a:avLst/>
        </a:prstGeom>
        <a:gradFill rotWithShape="0">
          <a:gsLst>
            <a:gs pos="0">
              <a:schemeClr val="accent3">
                <a:shade val="50000"/>
                <a:hueOff val="0"/>
                <a:satOff val="0"/>
                <a:lumOff val="0"/>
                <a:alphaOff val="0"/>
                <a:shade val="51000"/>
                <a:satMod val="130000"/>
              </a:schemeClr>
            </a:gs>
            <a:gs pos="80000">
              <a:schemeClr val="accent3">
                <a:shade val="50000"/>
                <a:hueOff val="0"/>
                <a:satOff val="0"/>
                <a:lumOff val="0"/>
                <a:alphaOff val="0"/>
                <a:shade val="93000"/>
                <a:satMod val="130000"/>
              </a:schemeClr>
            </a:gs>
            <a:gs pos="100000">
              <a:schemeClr val="accent3">
                <a:shade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FDBDF448-B540-4F9B-A5D3-6B3060F51043}">
      <dsp:nvSpPr>
        <dsp:cNvPr id="0" name=""/>
        <dsp:cNvSpPr/>
      </dsp:nvSpPr>
      <dsp:spPr>
        <a:xfrm>
          <a:off x="913638" y="4027074"/>
          <a:ext cx="1420291" cy="12354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225" tIns="0" rIns="0" bIns="0" numCol="1" spcCol="1270" anchor="t" anchorCtr="0">
          <a:noAutofit/>
        </a:bodyPr>
        <a:lstStyle/>
        <a:p>
          <a:pPr marL="0" lvl="0" indent="0" algn="l" defTabSz="622300">
            <a:lnSpc>
              <a:spcPct val="90000"/>
            </a:lnSpc>
            <a:spcBef>
              <a:spcPct val="0"/>
            </a:spcBef>
            <a:spcAft>
              <a:spcPct val="35000"/>
            </a:spcAft>
            <a:buNone/>
          </a:pPr>
          <a:r>
            <a:rPr lang="en-US" sz="1400" b="1" kern="1200">
              <a:latin typeface="Calibri" pitchFamily="34" charset="0"/>
            </a:rPr>
            <a:t>During trauma incident:</a:t>
          </a:r>
          <a:r>
            <a:rPr lang="en-US" sz="1400" kern="1200">
              <a:latin typeface="Calibri" pitchFamily="34" charset="0"/>
            </a:rPr>
            <a:t> Sensory overload, fixation on a particular aspect, miss other things</a:t>
          </a:r>
        </a:p>
      </dsp:txBody>
      <dsp:txXfrm>
        <a:off x="913638" y="4027074"/>
        <a:ext cx="1420291" cy="1235487"/>
      </dsp:txXfrm>
    </dsp:sp>
    <dsp:sp modelId="{47EE48F6-217D-4BB0-BFDE-6F33536C3208}">
      <dsp:nvSpPr>
        <dsp:cNvPr id="0" name=""/>
        <dsp:cNvSpPr/>
      </dsp:nvSpPr>
      <dsp:spPr>
        <a:xfrm>
          <a:off x="2167813" y="2724102"/>
          <a:ext cx="332232" cy="332232"/>
        </a:xfrm>
        <a:prstGeom prst="ellipse">
          <a:avLst/>
        </a:prstGeom>
        <a:gradFill rotWithShape="0">
          <a:gsLst>
            <a:gs pos="0">
              <a:schemeClr val="accent3">
                <a:shade val="50000"/>
                <a:hueOff val="-238174"/>
                <a:satOff val="-19198"/>
                <a:lumOff val="25179"/>
                <a:alphaOff val="0"/>
                <a:shade val="51000"/>
                <a:satMod val="130000"/>
              </a:schemeClr>
            </a:gs>
            <a:gs pos="80000">
              <a:schemeClr val="accent3">
                <a:shade val="50000"/>
                <a:hueOff val="-238174"/>
                <a:satOff val="-19198"/>
                <a:lumOff val="25179"/>
                <a:alphaOff val="0"/>
                <a:shade val="93000"/>
                <a:satMod val="130000"/>
              </a:schemeClr>
            </a:gs>
            <a:gs pos="100000">
              <a:schemeClr val="accent3">
                <a:shade val="50000"/>
                <a:hueOff val="-238174"/>
                <a:satOff val="-19198"/>
                <a:lumOff val="2517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90A5CC6A-6201-4455-8844-3C9E6267259B}">
      <dsp:nvSpPr>
        <dsp:cNvPr id="0" name=""/>
        <dsp:cNvSpPr/>
      </dsp:nvSpPr>
      <dsp:spPr>
        <a:xfrm>
          <a:off x="2333929" y="2890218"/>
          <a:ext cx="1744218" cy="23723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6043" tIns="0" rIns="0" bIns="0" numCol="1" spcCol="1270" anchor="t" anchorCtr="0">
          <a:noAutofit/>
        </a:bodyPr>
        <a:lstStyle/>
        <a:p>
          <a:pPr marL="0" lvl="0" indent="0" algn="l" defTabSz="622300">
            <a:lnSpc>
              <a:spcPct val="90000"/>
            </a:lnSpc>
            <a:spcBef>
              <a:spcPct val="0"/>
            </a:spcBef>
            <a:spcAft>
              <a:spcPct val="35000"/>
            </a:spcAft>
            <a:buNone/>
          </a:pPr>
          <a:r>
            <a:rPr lang="en-US" sz="1400" b="1" kern="1200">
              <a:latin typeface="Calibri" pitchFamily="34" charset="0"/>
            </a:rPr>
            <a:t>Immediately after: </a:t>
          </a:r>
          <a:r>
            <a:rPr lang="en-US" sz="1400" kern="1200">
              <a:latin typeface="Calibri" pitchFamily="34" charset="0"/>
            </a:rPr>
            <a:t>“post incident amnesia”—failure to remember most of what was observed</a:t>
          </a:r>
        </a:p>
      </dsp:txBody>
      <dsp:txXfrm>
        <a:off x="2333929" y="2890218"/>
        <a:ext cx="1744218" cy="2372344"/>
      </dsp:txXfrm>
    </dsp:sp>
    <dsp:sp modelId="{1BF8D238-51F5-4889-8F0A-7699691A530B}">
      <dsp:nvSpPr>
        <dsp:cNvPr id="0" name=""/>
        <dsp:cNvSpPr/>
      </dsp:nvSpPr>
      <dsp:spPr>
        <a:xfrm>
          <a:off x="3891267" y="1834343"/>
          <a:ext cx="440207" cy="440207"/>
        </a:xfrm>
        <a:prstGeom prst="ellipse">
          <a:avLst/>
        </a:prstGeom>
        <a:gradFill rotWithShape="0">
          <a:gsLst>
            <a:gs pos="0">
              <a:schemeClr val="accent3">
                <a:shade val="50000"/>
                <a:hueOff val="-476347"/>
                <a:satOff val="-38396"/>
                <a:lumOff val="50358"/>
                <a:alphaOff val="0"/>
                <a:shade val="51000"/>
                <a:satMod val="130000"/>
              </a:schemeClr>
            </a:gs>
            <a:gs pos="80000">
              <a:schemeClr val="accent3">
                <a:shade val="50000"/>
                <a:hueOff val="-476347"/>
                <a:satOff val="-38396"/>
                <a:lumOff val="50358"/>
                <a:alphaOff val="0"/>
                <a:shade val="93000"/>
                <a:satMod val="130000"/>
              </a:schemeClr>
            </a:gs>
            <a:gs pos="100000">
              <a:schemeClr val="accent3">
                <a:shade val="50000"/>
                <a:hueOff val="-476347"/>
                <a:satOff val="-38396"/>
                <a:lumOff val="5035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36A013A1-B22C-4680-ACEE-AC471542B9A4}">
      <dsp:nvSpPr>
        <dsp:cNvPr id="0" name=""/>
        <dsp:cNvSpPr/>
      </dsp:nvSpPr>
      <dsp:spPr>
        <a:xfrm>
          <a:off x="4111371" y="2054447"/>
          <a:ext cx="1744218" cy="32081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3257" tIns="0" rIns="0" bIns="0" numCol="1" spcCol="1270" anchor="t" anchorCtr="0">
          <a:noAutofit/>
        </a:bodyPr>
        <a:lstStyle/>
        <a:p>
          <a:pPr marL="0" lvl="0" indent="0" algn="l" defTabSz="622300">
            <a:lnSpc>
              <a:spcPct val="90000"/>
            </a:lnSpc>
            <a:spcBef>
              <a:spcPct val="0"/>
            </a:spcBef>
            <a:spcAft>
              <a:spcPct val="35000"/>
            </a:spcAft>
            <a:buNone/>
          </a:pPr>
          <a:r>
            <a:rPr lang="en-US" sz="1400" b="1" kern="1200">
              <a:latin typeface="Calibri" pitchFamily="34" charset="0"/>
            </a:rPr>
            <a:t>After a healthy night’s sleep: </a:t>
          </a:r>
          <a:r>
            <a:rPr lang="en-US" sz="1400" kern="1200">
              <a:latin typeface="Calibri" pitchFamily="34" charset="0"/>
            </a:rPr>
            <a:t>“memory recovery”—result  in remembering  majority of what occurred; probably most ‘pure’ recollection</a:t>
          </a:r>
        </a:p>
      </dsp:txBody>
      <dsp:txXfrm>
        <a:off x="4111371" y="2054447"/>
        <a:ext cx="1744218" cy="3208115"/>
      </dsp:txXfrm>
    </dsp:sp>
    <dsp:sp modelId="{5DFF423B-F14E-40D4-898E-E1193439E303}">
      <dsp:nvSpPr>
        <dsp:cNvPr id="0" name=""/>
        <dsp:cNvSpPr/>
      </dsp:nvSpPr>
      <dsp:spPr>
        <a:xfrm>
          <a:off x="5768378" y="1245669"/>
          <a:ext cx="589711" cy="589711"/>
        </a:xfrm>
        <a:prstGeom prst="ellipse">
          <a:avLst/>
        </a:prstGeom>
        <a:gradFill rotWithShape="0">
          <a:gsLst>
            <a:gs pos="0">
              <a:schemeClr val="accent3">
                <a:shade val="50000"/>
                <a:hueOff val="-238174"/>
                <a:satOff val="-19198"/>
                <a:lumOff val="25179"/>
                <a:alphaOff val="0"/>
                <a:shade val="51000"/>
                <a:satMod val="130000"/>
              </a:schemeClr>
            </a:gs>
            <a:gs pos="80000">
              <a:schemeClr val="accent3">
                <a:shade val="50000"/>
                <a:hueOff val="-238174"/>
                <a:satOff val="-19198"/>
                <a:lumOff val="25179"/>
                <a:alphaOff val="0"/>
                <a:shade val="93000"/>
                <a:satMod val="130000"/>
              </a:schemeClr>
            </a:gs>
            <a:gs pos="100000">
              <a:schemeClr val="accent3">
                <a:shade val="50000"/>
                <a:hueOff val="-238174"/>
                <a:satOff val="-19198"/>
                <a:lumOff val="2517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458C1679-3C3C-4BC4-8173-A794CF9DC7F5}">
      <dsp:nvSpPr>
        <dsp:cNvPr id="0" name=""/>
        <dsp:cNvSpPr/>
      </dsp:nvSpPr>
      <dsp:spPr>
        <a:xfrm>
          <a:off x="6063234" y="1540525"/>
          <a:ext cx="1744218" cy="37220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2476" tIns="0" rIns="0" bIns="0" numCol="1" spcCol="1270" anchor="t" anchorCtr="0">
          <a:noAutofit/>
        </a:bodyPr>
        <a:lstStyle/>
        <a:p>
          <a:pPr marL="0" lvl="0" indent="0" algn="l" defTabSz="622300">
            <a:lnSpc>
              <a:spcPct val="90000"/>
            </a:lnSpc>
            <a:spcBef>
              <a:spcPct val="0"/>
            </a:spcBef>
            <a:spcAft>
              <a:spcPct val="35000"/>
            </a:spcAft>
            <a:buNone/>
          </a:pPr>
          <a:r>
            <a:rPr lang="en-US" sz="1400" b="1" kern="1200">
              <a:latin typeface="Calibri" pitchFamily="34" charset="0"/>
            </a:rPr>
            <a:t>Within 72 hours: </a:t>
          </a:r>
          <a:r>
            <a:rPr lang="en-US" sz="1400" kern="1200">
              <a:latin typeface="Calibri" pitchFamily="34" charset="0"/>
            </a:rPr>
            <a:t>final &amp; most complete memory—but at least partially reconstructed after normal process of integrating other sources of information</a:t>
          </a:r>
        </a:p>
      </dsp:txBody>
      <dsp:txXfrm>
        <a:off x="6063234" y="1540525"/>
        <a:ext cx="1744218" cy="3722036"/>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17736B9-769F-E353-A40E-501ED8625436}"/>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32D9F1F-4B55-C622-CAB8-EE13136806DB}"/>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endParaRPr lang="en-US"/>
          </a:p>
        </p:txBody>
      </p:sp>
      <p:sp>
        <p:nvSpPr>
          <p:cNvPr id="4" name="Footer Placeholder 3">
            <a:extLst>
              <a:ext uri="{FF2B5EF4-FFF2-40B4-BE49-F238E27FC236}">
                <a16:creationId xmlns:a16="http://schemas.microsoft.com/office/drawing/2014/main" id="{48B6C1E6-ACE1-8811-FDB4-4FB9ECF8D579}"/>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821AD49-3420-4EFA-63B9-C81C6B2A94D5}"/>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64D4BD59-C82F-46A8-AA5A-A243069D1D0E}" type="slidenum">
              <a:rPr lang="en-US" smtClean="0"/>
              <a:t>‹#›</a:t>
            </a:fld>
            <a:endParaRPr lang="en-US"/>
          </a:p>
        </p:txBody>
      </p:sp>
    </p:spTree>
    <p:extLst>
      <p:ext uri="{BB962C8B-B14F-4D97-AF65-F5344CB8AC3E}">
        <p14:creationId xmlns:p14="http://schemas.microsoft.com/office/powerpoint/2010/main" val="1979922498"/>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1CC064E7-C48E-4997-9BE7-6B31B80C8274}" type="slidenum">
              <a:rPr lang="en-US" smtClean="0"/>
              <a:t>‹#›</a:t>
            </a:fld>
            <a:endParaRPr lang="en-US"/>
          </a:p>
        </p:txBody>
      </p:sp>
    </p:spTree>
    <p:extLst>
      <p:ext uri="{BB962C8B-B14F-4D97-AF65-F5344CB8AC3E}">
        <p14:creationId xmlns:p14="http://schemas.microsoft.com/office/powerpoint/2010/main" val="2276658649"/>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1</a:t>
            </a:fld>
            <a:endParaRPr lang="en-US"/>
          </a:p>
        </p:txBody>
      </p:sp>
      <p:sp>
        <p:nvSpPr>
          <p:cNvPr id="5" name="Date Placeholder 4">
            <a:extLst>
              <a:ext uri="{FF2B5EF4-FFF2-40B4-BE49-F238E27FC236}">
                <a16:creationId xmlns:a16="http://schemas.microsoft.com/office/drawing/2014/main" id="{FEF4B474-B57E-5964-6830-2F90262B577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4277802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a:t>
            </a:fld>
            <a:endParaRPr lang="en-US"/>
          </a:p>
        </p:txBody>
      </p:sp>
      <p:sp>
        <p:nvSpPr>
          <p:cNvPr id="5" name="Date Placeholder 4">
            <a:extLst>
              <a:ext uri="{FF2B5EF4-FFF2-40B4-BE49-F238E27FC236}">
                <a16:creationId xmlns:a16="http://schemas.microsoft.com/office/drawing/2014/main" id="{9A10CEE4-97E7-CF80-86F6-733A248737B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183720466"/>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953B0A-020D-42B5-BA0C-FCA7D1105D79}" type="slidenum">
              <a:rPr lang="en-US" smtClean="0"/>
              <a:t>101</a:t>
            </a:fld>
            <a:endParaRPr lang="en-US"/>
          </a:p>
        </p:txBody>
      </p:sp>
      <p:sp>
        <p:nvSpPr>
          <p:cNvPr id="5" name="Date Placeholder 4">
            <a:extLst>
              <a:ext uri="{FF2B5EF4-FFF2-40B4-BE49-F238E27FC236}">
                <a16:creationId xmlns:a16="http://schemas.microsoft.com/office/drawing/2014/main" id="{B3EF7793-B8E5-B790-F188-C3228C25B27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31341616"/>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102</a:t>
            </a:fld>
            <a:endParaRPr lang="en-US"/>
          </a:p>
        </p:txBody>
      </p:sp>
      <p:sp>
        <p:nvSpPr>
          <p:cNvPr id="5" name="Date Placeholder 4">
            <a:extLst>
              <a:ext uri="{FF2B5EF4-FFF2-40B4-BE49-F238E27FC236}">
                <a16:creationId xmlns:a16="http://schemas.microsoft.com/office/drawing/2014/main" id="{87B4331E-9984-515C-3CC4-626EE8297806}"/>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80661776"/>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103</a:t>
            </a:fld>
            <a:endParaRPr lang="en-US"/>
          </a:p>
        </p:txBody>
      </p:sp>
      <p:sp>
        <p:nvSpPr>
          <p:cNvPr id="5" name="Date Placeholder 4">
            <a:extLst>
              <a:ext uri="{FF2B5EF4-FFF2-40B4-BE49-F238E27FC236}">
                <a16:creationId xmlns:a16="http://schemas.microsoft.com/office/drawing/2014/main" id="{B05524B9-8BE3-1B9C-B5D9-BC027E32045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503652953"/>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104</a:t>
            </a:fld>
            <a:endParaRPr lang="en-US"/>
          </a:p>
        </p:txBody>
      </p:sp>
      <p:sp>
        <p:nvSpPr>
          <p:cNvPr id="5" name="Date Placeholder 4">
            <a:extLst>
              <a:ext uri="{FF2B5EF4-FFF2-40B4-BE49-F238E27FC236}">
                <a16:creationId xmlns:a16="http://schemas.microsoft.com/office/drawing/2014/main" id="{47DB6064-6E5B-1330-F530-C8BA075109B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250248628"/>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105</a:t>
            </a:fld>
            <a:endParaRPr lang="en-US"/>
          </a:p>
        </p:txBody>
      </p:sp>
      <p:sp>
        <p:nvSpPr>
          <p:cNvPr id="5" name="Date Placeholder 4">
            <a:extLst>
              <a:ext uri="{FF2B5EF4-FFF2-40B4-BE49-F238E27FC236}">
                <a16:creationId xmlns:a16="http://schemas.microsoft.com/office/drawing/2014/main" id="{FB9D1715-D54F-31E0-948E-35D27889BE0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21688372"/>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106</a:t>
            </a:fld>
            <a:endParaRPr lang="en-US"/>
          </a:p>
        </p:txBody>
      </p:sp>
    </p:spTree>
    <p:extLst>
      <p:ext uri="{BB962C8B-B14F-4D97-AF65-F5344CB8AC3E}">
        <p14:creationId xmlns:p14="http://schemas.microsoft.com/office/powerpoint/2010/main" val="2978388976"/>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DB31F-283A-DD02-1B88-15B1A13343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20777C-2761-842C-1A14-3755776146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9033E2-3C63-7E11-F66C-90B57E9B384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6427403-AFDC-1CAD-9967-993608BE2367}"/>
              </a:ext>
            </a:extLst>
          </p:cNvPr>
          <p:cNvSpPr>
            <a:spLocks noGrp="1"/>
          </p:cNvSpPr>
          <p:nvPr>
            <p:ph type="sldNum" sz="quarter" idx="5"/>
          </p:nvPr>
        </p:nvSpPr>
        <p:spPr/>
        <p:txBody>
          <a:bodyPr/>
          <a:lstStyle/>
          <a:p>
            <a:pPr>
              <a:defRPr/>
            </a:pPr>
            <a:fld id="{FAC03085-113D-4031-BEE6-D9A57953EDFC}" type="slidenum">
              <a:rPr lang="en-US" smtClean="0"/>
              <a:pPr>
                <a:defRPr/>
              </a:pPr>
              <a:t>107</a:t>
            </a:fld>
            <a:endParaRPr lang="en-US"/>
          </a:p>
        </p:txBody>
      </p:sp>
    </p:spTree>
    <p:extLst>
      <p:ext uri="{BB962C8B-B14F-4D97-AF65-F5344CB8AC3E}">
        <p14:creationId xmlns:p14="http://schemas.microsoft.com/office/powerpoint/2010/main" val="3507722921"/>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13915205"/>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69642835"/>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110</a:t>
            </a:fld>
            <a:endParaRPr lang="en-US"/>
          </a:p>
        </p:txBody>
      </p:sp>
      <p:sp>
        <p:nvSpPr>
          <p:cNvPr id="5" name="Date Placeholder 4">
            <a:extLst>
              <a:ext uri="{FF2B5EF4-FFF2-40B4-BE49-F238E27FC236}">
                <a16:creationId xmlns:a16="http://schemas.microsoft.com/office/drawing/2014/main" id="{C692DE4B-3B68-201F-B527-58F6A4544B4D}"/>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9613848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a:t>
            </a:fld>
            <a:endParaRPr lang="en-US"/>
          </a:p>
        </p:txBody>
      </p:sp>
      <p:sp>
        <p:nvSpPr>
          <p:cNvPr id="5" name="Date Placeholder 4">
            <a:extLst>
              <a:ext uri="{FF2B5EF4-FFF2-40B4-BE49-F238E27FC236}">
                <a16:creationId xmlns:a16="http://schemas.microsoft.com/office/drawing/2014/main" id="{74B26A62-5845-3249-D8C3-D5B2907A066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2543010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a:t>
            </a:fld>
            <a:endParaRPr lang="en-US"/>
          </a:p>
        </p:txBody>
      </p:sp>
      <p:sp>
        <p:nvSpPr>
          <p:cNvPr id="5" name="Date Placeholder 4">
            <a:extLst>
              <a:ext uri="{FF2B5EF4-FFF2-40B4-BE49-F238E27FC236}">
                <a16:creationId xmlns:a16="http://schemas.microsoft.com/office/drawing/2014/main" id="{720259C7-0374-E8BD-04D4-9D3ACD50963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9197383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a:t>
            </a:fld>
            <a:endParaRPr lang="en-US"/>
          </a:p>
        </p:txBody>
      </p:sp>
      <p:sp>
        <p:nvSpPr>
          <p:cNvPr id="5" name="Date Placeholder 4">
            <a:extLst>
              <a:ext uri="{FF2B5EF4-FFF2-40B4-BE49-F238E27FC236}">
                <a16:creationId xmlns:a16="http://schemas.microsoft.com/office/drawing/2014/main" id="{DC9BB281-E5CF-A81B-E59D-57CF8569C7C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2165607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14</a:t>
            </a:fld>
            <a:endParaRPr lang="en-US"/>
          </a:p>
        </p:txBody>
      </p:sp>
      <p:sp>
        <p:nvSpPr>
          <p:cNvPr id="5" name="Date Placeholder 4">
            <a:extLst>
              <a:ext uri="{FF2B5EF4-FFF2-40B4-BE49-F238E27FC236}">
                <a16:creationId xmlns:a16="http://schemas.microsoft.com/office/drawing/2014/main" id="{C6D5317A-CB98-CFE1-20F6-0305774CE18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957792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15</a:t>
            </a:fld>
            <a:endParaRPr lang="en-US"/>
          </a:p>
        </p:txBody>
      </p:sp>
      <p:sp>
        <p:nvSpPr>
          <p:cNvPr id="5" name="Date Placeholder 4">
            <a:extLst>
              <a:ext uri="{FF2B5EF4-FFF2-40B4-BE49-F238E27FC236}">
                <a16:creationId xmlns:a16="http://schemas.microsoft.com/office/drawing/2014/main" id="{51BF57E1-C7A9-1541-15F8-CA4459118A7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170584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16</a:t>
            </a:fld>
            <a:endParaRPr lang="en-US"/>
          </a:p>
        </p:txBody>
      </p:sp>
      <p:sp>
        <p:nvSpPr>
          <p:cNvPr id="5" name="Date Placeholder 4">
            <a:extLst>
              <a:ext uri="{FF2B5EF4-FFF2-40B4-BE49-F238E27FC236}">
                <a16:creationId xmlns:a16="http://schemas.microsoft.com/office/drawing/2014/main" id="{63AA3185-D39E-D4D2-A460-72D6125EB5F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1339789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17</a:t>
            </a:fld>
            <a:endParaRPr lang="en-US"/>
          </a:p>
        </p:txBody>
      </p:sp>
      <p:sp>
        <p:nvSpPr>
          <p:cNvPr id="5" name="Date Placeholder 4">
            <a:extLst>
              <a:ext uri="{FF2B5EF4-FFF2-40B4-BE49-F238E27FC236}">
                <a16:creationId xmlns:a16="http://schemas.microsoft.com/office/drawing/2014/main" id="{1BD78FE0-4853-35ED-1616-4309938DBBD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566239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18</a:t>
            </a:fld>
            <a:endParaRPr lang="en-US"/>
          </a:p>
        </p:txBody>
      </p:sp>
      <p:sp>
        <p:nvSpPr>
          <p:cNvPr id="5" name="Date Placeholder 4">
            <a:extLst>
              <a:ext uri="{FF2B5EF4-FFF2-40B4-BE49-F238E27FC236}">
                <a16:creationId xmlns:a16="http://schemas.microsoft.com/office/drawing/2014/main" id="{61DAF79E-082F-D6C0-714B-937D97D1654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4596168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19</a:t>
            </a:fld>
            <a:endParaRPr lang="en-US"/>
          </a:p>
        </p:txBody>
      </p:sp>
      <p:sp>
        <p:nvSpPr>
          <p:cNvPr id="5" name="Date Placeholder 4">
            <a:extLst>
              <a:ext uri="{FF2B5EF4-FFF2-40B4-BE49-F238E27FC236}">
                <a16:creationId xmlns:a16="http://schemas.microsoft.com/office/drawing/2014/main" id="{7CBE4744-4ECD-B641-DDE6-9BABF0A2737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549101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2</a:t>
            </a:fld>
            <a:endParaRPr lang="en-US"/>
          </a:p>
        </p:txBody>
      </p:sp>
      <p:sp>
        <p:nvSpPr>
          <p:cNvPr id="5" name="Date Placeholder 4">
            <a:extLst>
              <a:ext uri="{FF2B5EF4-FFF2-40B4-BE49-F238E27FC236}">
                <a16:creationId xmlns:a16="http://schemas.microsoft.com/office/drawing/2014/main" id="{44154EFF-5710-7CF7-6331-DE61D7E2FFC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584348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20</a:t>
            </a:fld>
            <a:endParaRPr lang="en-US"/>
          </a:p>
        </p:txBody>
      </p:sp>
      <p:sp>
        <p:nvSpPr>
          <p:cNvPr id="5" name="Date Placeholder 4">
            <a:extLst>
              <a:ext uri="{FF2B5EF4-FFF2-40B4-BE49-F238E27FC236}">
                <a16:creationId xmlns:a16="http://schemas.microsoft.com/office/drawing/2014/main" id="{0277DB82-8867-360C-764D-9143665B63B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327913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21</a:t>
            </a:fld>
            <a:endParaRPr lang="en-US"/>
          </a:p>
        </p:txBody>
      </p:sp>
      <p:sp>
        <p:nvSpPr>
          <p:cNvPr id="5" name="Date Placeholder 4">
            <a:extLst>
              <a:ext uri="{FF2B5EF4-FFF2-40B4-BE49-F238E27FC236}">
                <a16:creationId xmlns:a16="http://schemas.microsoft.com/office/drawing/2014/main" id="{505E2CE5-10D9-A49B-048A-90C7B166EE4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659252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22</a:t>
            </a:fld>
            <a:endParaRPr lang="en-US"/>
          </a:p>
        </p:txBody>
      </p:sp>
      <p:sp>
        <p:nvSpPr>
          <p:cNvPr id="5" name="Date Placeholder 4">
            <a:extLst>
              <a:ext uri="{FF2B5EF4-FFF2-40B4-BE49-F238E27FC236}">
                <a16:creationId xmlns:a16="http://schemas.microsoft.com/office/drawing/2014/main" id="{ADAF6543-4ABE-ABE9-C5B9-635DCDCD5C5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166024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23</a:t>
            </a:fld>
            <a:endParaRPr lang="en-US"/>
          </a:p>
        </p:txBody>
      </p:sp>
      <p:sp>
        <p:nvSpPr>
          <p:cNvPr id="5" name="Date Placeholder 4">
            <a:extLst>
              <a:ext uri="{FF2B5EF4-FFF2-40B4-BE49-F238E27FC236}">
                <a16:creationId xmlns:a16="http://schemas.microsoft.com/office/drawing/2014/main" id="{6FA93153-27CE-E00C-8D5A-4561E6EE666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844032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24</a:t>
            </a:fld>
            <a:endParaRPr lang="en-US"/>
          </a:p>
        </p:txBody>
      </p:sp>
      <p:sp>
        <p:nvSpPr>
          <p:cNvPr id="5" name="Date Placeholder 4">
            <a:extLst>
              <a:ext uri="{FF2B5EF4-FFF2-40B4-BE49-F238E27FC236}">
                <a16:creationId xmlns:a16="http://schemas.microsoft.com/office/drawing/2014/main" id="{3252323D-2D44-1908-7937-F9443EB397D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0811573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25</a:t>
            </a:fld>
            <a:endParaRPr lang="en-US"/>
          </a:p>
        </p:txBody>
      </p:sp>
      <p:sp>
        <p:nvSpPr>
          <p:cNvPr id="5" name="Date Placeholder 4">
            <a:extLst>
              <a:ext uri="{FF2B5EF4-FFF2-40B4-BE49-F238E27FC236}">
                <a16:creationId xmlns:a16="http://schemas.microsoft.com/office/drawing/2014/main" id="{F516A802-C3BE-0BD7-7084-3B942AF5CAB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68922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26</a:t>
            </a:fld>
            <a:endParaRPr lang="en-US"/>
          </a:p>
        </p:txBody>
      </p:sp>
      <p:sp>
        <p:nvSpPr>
          <p:cNvPr id="5" name="Date Placeholder 4">
            <a:extLst>
              <a:ext uri="{FF2B5EF4-FFF2-40B4-BE49-F238E27FC236}">
                <a16:creationId xmlns:a16="http://schemas.microsoft.com/office/drawing/2014/main" id="{B77B4D09-154D-2B83-D508-C0B39808DA1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734438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27</a:t>
            </a:fld>
            <a:endParaRPr lang="en-US"/>
          </a:p>
        </p:txBody>
      </p:sp>
      <p:sp>
        <p:nvSpPr>
          <p:cNvPr id="5" name="Date Placeholder 4">
            <a:extLst>
              <a:ext uri="{FF2B5EF4-FFF2-40B4-BE49-F238E27FC236}">
                <a16:creationId xmlns:a16="http://schemas.microsoft.com/office/drawing/2014/main" id="{D9C7349C-FC70-0536-A573-BB98B84701E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2837530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28</a:t>
            </a:fld>
            <a:endParaRPr lang="en-US"/>
          </a:p>
        </p:txBody>
      </p:sp>
      <p:sp>
        <p:nvSpPr>
          <p:cNvPr id="5" name="Date Placeholder 4">
            <a:extLst>
              <a:ext uri="{FF2B5EF4-FFF2-40B4-BE49-F238E27FC236}">
                <a16:creationId xmlns:a16="http://schemas.microsoft.com/office/drawing/2014/main" id="{55A42CD3-D31C-DFBE-2162-F66AC2F8F3A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9342194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29</a:t>
            </a:fld>
            <a:endParaRPr lang="en-US"/>
          </a:p>
        </p:txBody>
      </p:sp>
      <p:sp>
        <p:nvSpPr>
          <p:cNvPr id="5" name="Date Placeholder 4">
            <a:extLst>
              <a:ext uri="{FF2B5EF4-FFF2-40B4-BE49-F238E27FC236}">
                <a16:creationId xmlns:a16="http://schemas.microsoft.com/office/drawing/2014/main" id="{4D71CD7A-F5BF-C4E8-8618-C54772CF62B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2496361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a:rPr>
              <a:pPr defTabSz="966612">
                <a:defRPr/>
              </a:pPr>
              <a:t>3</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D0FFF7DB-B3F3-4688-E68A-8D33E4778F7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5939745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30</a:t>
            </a:fld>
            <a:endParaRPr lang="en-US"/>
          </a:p>
        </p:txBody>
      </p:sp>
      <p:sp>
        <p:nvSpPr>
          <p:cNvPr id="5" name="Date Placeholder 4">
            <a:extLst>
              <a:ext uri="{FF2B5EF4-FFF2-40B4-BE49-F238E27FC236}">
                <a16:creationId xmlns:a16="http://schemas.microsoft.com/office/drawing/2014/main" id="{23AB9ABE-1307-D30E-F789-054E884D7E9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160108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31</a:t>
            </a:fld>
            <a:endParaRPr lang="en-US"/>
          </a:p>
        </p:txBody>
      </p:sp>
      <p:sp>
        <p:nvSpPr>
          <p:cNvPr id="5" name="Date Placeholder 4">
            <a:extLst>
              <a:ext uri="{FF2B5EF4-FFF2-40B4-BE49-F238E27FC236}">
                <a16:creationId xmlns:a16="http://schemas.microsoft.com/office/drawing/2014/main" id="{2AD06F0F-7A5B-0527-D5FA-9DABCED1D4D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8209969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32</a:t>
            </a:fld>
            <a:endParaRPr lang="en-US"/>
          </a:p>
        </p:txBody>
      </p:sp>
      <p:sp>
        <p:nvSpPr>
          <p:cNvPr id="5" name="Date Placeholder 4">
            <a:extLst>
              <a:ext uri="{FF2B5EF4-FFF2-40B4-BE49-F238E27FC236}">
                <a16:creationId xmlns:a16="http://schemas.microsoft.com/office/drawing/2014/main" id="{6D3DB382-48B7-BD9D-209D-F003AFC3865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91393166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33</a:t>
            </a:fld>
            <a:endParaRPr lang="en-US"/>
          </a:p>
        </p:txBody>
      </p:sp>
      <p:sp>
        <p:nvSpPr>
          <p:cNvPr id="5" name="Date Placeholder 4">
            <a:extLst>
              <a:ext uri="{FF2B5EF4-FFF2-40B4-BE49-F238E27FC236}">
                <a16:creationId xmlns:a16="http://schemas.microsoft.com/office/drawing/2014/main" id="{848B44EC-995E-3028-A466-D377CC53688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50143656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34</a:t>
            </a:fld>
            <a:endParaRPr lang="en-US"/>
          </a:p>
        </p:txBody>
      </p:sp>
    </p:spTree>
    <p:extLst>
      <p:ext uri="{BB962C8B-B14F-4D97-AF65-F5344CB8AC3E}">
        <p14:creationId xmlns:p14="http://schemas.microsoft.com/office/powerpoint/2010/main" val="175020541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35</a:t>
            </a:fld>
            <a:endParaRPr lang="en-US"/>
          </a:p>
        </p:txBody>
      </p:sp>
    </p:spTree>
    <p:extLst>
      <p:ext uri="{BB962C8B-B14F-4D97-AF65-F5344CB8AC3E}">
        <p14:creationId xmlns:p14="http://schemas.microsoft.com/office/powerpoint/2010/main" val="43797027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36</a:t>
            </a:fld>
            <a:endParaRPr lang="en-US"/>
          </a:p>
        </p:txBody>
      </p:sp>
    </p:spTree>
    <p:extLst>
      <p:ext uri="{BB962C8B-B14F-4D97-AF65-F5344CB8AC3E}">
        <p14:creationId xmlns:p14="http://schemas.microsoft.com/office/powerpoint/2010/main" val="22385726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37</a:t>
            </a:fld>
            <a:endParaRPr lang="en-US"/>
          </a:p>
        </p:txBody>
      </p:sp>
    </p:spTree>
    <p:extLst>
      <p:ext uri="{BB962C8B-B14F-4D97-AF65-F5344CB8AC3E}">
        <p14:creationId xmlns:p14="http://schemas.microsoft.com/office/powerpoint/2010/main" val="329311771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38</a:t>
            </a:fld>
            <a:endParaRPr lang="en-US"/>
          </a:p>
        </p:txBody>
      </p:sp>
    </p:spTree>
    <p:extLst>
      <p:ext uri="{BB962C8B-B14F-4D97-AF65-F5344CB8AC3E}">
        <p14:creationId xmlns:p14="http://schemas.microsoft.com/office/powerpoint/2010/main" val="91144844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39</a:t>
            </a:fld>
            <a:endParaRPr lang="en-US"/>
          </a:p>
        </p:txBody>
      </p:sp>
      <p:sp>
        <p:nvSpPr>
          <p:cNvPr id="5" name="Date Placeholder 4">
            <a:extLst>
              <a:ext uri="{FF2B5EF4-FFF2-40B4-BE49-F238E27FC236}">
                <a16:creationId xmlns:a16="http://schemas.microsoft.com/office/drawing/2014/main" id="{C92E3647-9F0D-69B6-0281-D6C8C4EFDEC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6391826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a:rPr>
              <a:pPr defTabSz="966612">
                <a:defRPr/>
              </a:pPr>
              <a:t>4</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45775C57-F35B-4F40-FE14-44F71F9B574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77701478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40</a:t>
            </a:fld>
            <a:endParaRPr lang="en-US"/>
          </a:p>
        </p:txBody>
      </p:sp>
      <p:sp>
        <p:nvSpPr>
          <p:cNvPr id="5" name="Date Placeholder 4">
            <a:extLst>
              <a:ext uri="{FF2B5EF4-FFF2-40B4-BE49-F238E27FC236}">
                <a16:creationId xmlns:a16="http://schemas.microsoft.com/office/drawing/2014/main" id="{4D51B44C-5028-9D7D-77BF-4A446053D88D}"/>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20335711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a:p>
        </p:txBody>
      </p:sp>
      <p:sp>
        <p:nvSpPr>
          <p:cNvPr id="4" name="Slide Number Placeholder 3"/>
          <p:cNvSpPr>
            <a:spLocks noGrp="1"/>
          </p:cNvSpPr>
          <p:nvPr>
            <p:ph type="sldNum" sz="quarter" idx="10"/>
          </p:nvPr>
        </p:nvSpPr>
        <p:spPr/>
        <p:txBody>
          <a:bodyPr/>
          <a:lstStyle/>
          <a:p>
            <a:fld id="{2134507D-9D70-4723-A314-2B9D300FA705}" type="slidenum">
              <a:rPr lang="en-US" smtClean="0"/>
              <a:t>41</a:t>
            </a:fld>
            <a:endParaRPr lang="en-US"/>
          </a:p>
        </p:txBody>
      </p:sp>
      <p:sp>
        <p:nvSpPr>
          <p:cNvPr id="5" name="Date Placeholder 4">
            <a:extLst>
              <a:ext uri="{FF2B5EF4-FFF2-40B4-BE49-F238E27FC236}">
                <a16:creationId xmlns:a16="http://schemas.microsoft.com/office/drawing/2014/main" id="{71E40172-7C44-FE00-24B7-0707129A3B0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7017366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1CC064E7-C48E-4997-9BE7-6B31B80C8274}" type="slidenum">
              <a:rPr lang="en-US" smtClean="0"/>
              <a:t>42</a:t>
            </a:fld>
            <a:endParaRPr lang="en-US"/>
          </a:p>
        </p:txBody>
      </p:sp>
    </p:spTree>
    <p:extLst>
      <p:ext uri="{BB962C8B-B14F-4D97-AF65-F5344CB8AC3E}">
        <p14:creationId xmlns:p14="http://schemas.microsoft.com/office/powerpoint/2010/main" val="148545810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43</a:t>
            </a:fld>
            <a:endParaRPr lang="en-US"/>
          </a:p>
        </p:txBody>
      </p:sp>
      <p:sp>
        <p:nvSpPr>
          <p:cNvPr id="5" name="Date Placeholder 4">
            <a:extLst>
              <a:ext uri="{FF2B5EF4-FFF2-40B4-BE49-F238E27FC236}">
                <a16:creationId xmlns:a16="http://schemas.microsoft.com/office/drawing/2014/main" id="{D593EA65-B5A6-2955-1489-DED53B81A0F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84475045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134507D-9D70-4723-A314-2B9D300FA705}" type="slidenum">
              <a:rPr lang="en-US" smtClean="0"/>
              <a:t>44</a:t>
            </a:fld>
            <a:endParaRPr lang="en-US"/>
          </a:p>
        </p:txBody>
      </p:sp>
      <p:sp>
        <p:nvSpPr>
          <p:cNvPr id="5" name="Date Placeholder 4">
            <a:extLst>
              <a:ext uri="{FF2B5EF4-FFF2-40B4-BE49-F238E27FC236}">
                <a16:creationId xmlns:a16="http://schemas.microsoft.com/office/drawing/2014/main" id="{7673B2D3-4814-16EB-EA9B-936126E4933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21331270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45</a:t>
            </a:fld>
            <a:endParaRPr lang="en-US"/>
          </a:p>
        </p:txBody>
      </p:sp>
      <p:sp>
        <p:nvSpPr>
          <p:cNvPr id="5" name="Date Placeholder 4">
            <a:extLst>
              <a:ext uri="{FF2B5EF4-FFF2-40B4-BE49-F238E27FC236}">
                <a16:creationId xmlns:a16="http://schemas.microsoft.com/office/drawing/2014/main" id="{89C22076-BB60-A060-5915-C26AEEF54E9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22155872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46</a:t>
            </a:fld>
            <a:endParaRPr lang="en-US"/>
          </a:p>
        </p:txBody>
      </p:sp>
      <p:sp>
        <p:nvSpPr>
          <p:cNvPr id="5" name="Date Placeholder 4">
            <a:extLst>
              <a:ext uri="{FF2B5EF4-FFF2-40B4-BE49-F238E27FC236}">
                <a16:creationId xmlns:a16="http://schemas.microsoft.com/office/drawing/2014/main" id="{3B55E32E-74F0-365F-D65B-E4D0345F879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34315898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47</a:t>
            </a:fld>
            <a:endParaRPr lang="en-US"/>
          </a:p>
        </p:txBody>
      </p:sp>
      <p:sp>
        <p:nvSpPr>
          <p:cNvPr id="5" name="Date Placeholder 4">
            <a:extLst>
              <a:ext uri="{FF2B5EF4-FFF2-40B4-BE49-F238E27FC236}">
                <a16:creationId xmlns:a16="http://schemas.microsoft.com/office/drawing/2014/main" id="{6AC4F724-4AEF-3B42-C8A8-97FDF9B9317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88850738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48</a:t>
            </a:fld>
            <a:endParaRPr lang="en-US"/>
          </a:p>
        </p:txBody>
      </p:sp>
    </p:spTree>
    <p:extLst>
      <p:ext uri="{BB962C8B-B14F-4D97-AF65-F5344CB8AC3E}">
        <p14:creationId xmlns:p14="http://schemas.microsoft.com/office/powerpoint/2010/main" val="206496177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49</a:t>
            </a:fld>
            <a:endParaRPr lang="en-US"/>
          </a:p>
        </p:txBody>
      </p:sp>
    </p:spTree>
    <p:extLst>
      <p:ext uri="{BB962C8B-B14F-4D97-AF65-F5344CB8AC3E}">
        <p14:creationId xmlns:p14="http://schemas.microsoft.com/office/powerpoint/2010/main" val="29735832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5</a:t>
            </a:fld>
            <a:endParaRPr lang="en-US"/>
          </a:p>
        </p:txBody>
      </p:sp>
      <p:sp>
        <p:nvSpPr>
          <p:cNvPr id="5" name="Date Placeholder 4">
            <a:extLst>
              <a:ext uri="{FF2B5EF4-FFF2-40B4-BE49-F238E27FC236}">
                <a16:creationId xmlns:a16="http://schemas.microsoft.com/office/drawing/2014/main" id="{8547F1D0-33A8-8BA4-43BC-61B012138CA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653472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51</a:t>
            </a:fld>
            <a:endParaRPr lang="en-US"/>
          </a:p>
        </p:txBody>
      </p:sp>
    </p:spTree>
    <p:extLst>
      <p:ext uri="{BB962C8B-B14F-4D97-AF65-F5344CB8AC3E}">
        <p14:creationId xmlns:p14="http://schemas.microsoft.com/office/powerpoint/2010/main" val="349634119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52</a:t>
            </a:fld>
            <a:endParaRPr lang="en-US"/>
          </a:p>
        </p:txBody>
      </p:sp>
    </p:spTree>
    <p:extLst>
      <p:ext uri="{BB962C8B-B14F-4D97-AF65-F5344CB8AC3E}">
        <p14:creationId xmlns:p14="http://schemas.microsoft.com/office/powerpoint/2010/main" val="365240934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4172801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54</a:t>
            </a:fld>
            <a:endParaRPr lang="en-US"/>
          </a:p>
        </p:txBody>
      </p:sp>
      <p:sp>
        <p:nvSpPr>
          <p:cNvPr id="5" name="Date Placeholder 4">
            <a:extLst>
              <a:ext uri="{FF2B5EF4-FFF2-40B4-BE49-F238E27FC236}">
                <a16:creationId xmlns:a16="http://schemas.microsoft.com/office/drawing/2014/main" id="{4E185F3E-9C74-B920-525E-DA8254D93E8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78223367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55</a:t>
            </a:fld>
            <a:endParaRPr lang="en-US"/>
          </a:p>
        </p:txBody>
      </p:sp>
      <p:sp>
        <p:nvSpPr>
          <p:cNvPr id="5" name="Date Placeholder 4">
            <a:extLst>
              <a:ext uri="{FF2B5EF4-FFF2-40B4-BE49-F238E27FC236}">
                <a16:creationId xmlns:a16="http://schemas.microsoft.com/office/drawing/2014/main" id="{612D450E-61CE-233D-1514-2681F15D9C8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34355430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panose="020F0502020204030204"/>
              </a:rPr>
              <a:pPr defTabSz="966612">
                <a:defRPr/>
              </a:pPr>
              <a:t>56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8DA4110C-2908-4984-701A-DC9B9157354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20968077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8299526A-4D05-4399-AD9E-6053138227E7}" type="slidenum">
              <a:rPr lang="en-US" smtClean="0"/>
              <a:t>57</a:t>
            </a:fld>
            <a:endParaRPr lang="en-US"/>
          </a:p>
        </p:txBody>
      </p:sp>
    </p:spTree>
    <p:extLst>
      <p:ext uri="{BB962C8B-B14F-4D97-AF65-F5344CB8AC3E}">
        <p14:creationId xmlns:p14="http://schemas.microsoft.com/office/powerpoint/2010/main" val="228324138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panose="020F0502020204030204"/>
              </a:rPr>
              <a:pPr defTabSz="966612">
                <a:defRPr/>
              </a:pPr>
              <a:t>58</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18DD763-6BA0-F7EE-34B3-86D286DBA0C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2418826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panose="020F0502020204030204"/>
              </a:rPr>
              <a:pPr defTabSz="966612">
                <a:defRPr/>
              </a:pPr>
              <a:t>59</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BAC63A7-0EDB-C11F-337D-B70F7B6FE07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19746646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panose="020F0502020204030204"/>
              </a:rPr>
              <a:pPr defTabSz="966612">
                <a:defRPr/>
              </a:pPr>
              <a:t>60</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66B5375-77A7-2F09-9D2B-6EC1B11EA23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1077531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6</a:t>
            </a:fld>
            <a:endParaRPr lang="en-US"/>
          </a:p>
        </p:txBody>
      </p:sp>
      <p:sp>
        <p:nvSpPr>
          <p:cNvPr id="5" name="Date Placeholder 4">
            <a:extLst>
              <a:ext uri="{FF2B5EF4-FFF2-40B4-BE49-F238E27FC236}">
                <a16:creationId xmlns:a16="http://schemas.microsoft.com/office/drawing/2014/main" id="{E8684F2D-D3F8-2823-C0AF-5A9FE91E997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666233259"/>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noTextEdit="1"/>
          </p:cNvSpPr>
          <p:nvPr>
            <p:ph type="sldImg"/>
          </p:nvPr>
        </p:nvSpPr>
        <p:spPr>
          <a:ln/>
        </p:spPr>
      </p:sp>
      <p:sp>
        <p:nvSpPr>
          <p:cNvPr id="778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778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anose="020B0604020202020204" pitchFamily="34" charset="0"/>
                <a:ea typeface="ＭＳ Ｐゴシック" panose="020B0600070205080204" pitchFamily="34" charset="-128"/>
              </a:defRPr>
            </a:lvl1pPr>
            <a:lvl2pPr marL="800294" indent="-307805">
              <a:defRPr sz="2500">
                <a:solidFill>
                  <a:schemeClr val="tx1"/>
                </a:solidFill>
                <a:latin typeface="Arial" panose="020B0604020202020204" pitchFamily="34" charset="0"/>
                <a:ea typeface="ＭＳ Ｐゴシック" panose="020B0600070205080204" pitchFamily="34" charset="-128"/>
              </a:defRPr>
            </a:lvl2pPr>
            <a:lvl3pPr marL="1231222" indent="-246244">
              <a:defRPr sz="2500">
                <a:solidFill>
                  <a:schemeClr val="tx1"/>
                </a:solidFill>
                <a:latin typeface="Arial" panose="020B0604020202020204" pitchFamily="34" charset="0"/>
                <a:ea typeface="ＭＳ Ｐゴシック" panose="020B0600070205080204" pitchFamily="34" charset="-128"/>
              </a:defRPr>
            </a:lvl3pPr>
            <a:lvl4pPr marL="1723711" indent="-246244">
              <a:defRPr sz="2500">
                <a:solidFill>
                  <a:schemeClr val="tx1"/>
                </a:solidFill>
                <a:latin typeface="Arial" panose="020B0604020202020204" pitchFamily="34" charset="0"/>
                <a:ea typeface="ＭＳ Ｐゴシック" panose="020B0600070205080204" pitchFamily="34" charset="-128"/>
              </a:defRPr>
            </a:lvl4pPr>
            <a:lvl5pPr marL="2216201" indent="-246244">
              <a:defRPr sz="2500">
                <a:solidFill>
                  <a:schemeClr val="tx1"/>
                </a:solidFill>
                <a:latin typeface="Arial" panose="020B0604020202020204" pitchFamily="34" charset="0"/>
                <a:ea typeface="ＭＳ Ｐゴシック" panose="020B0600070205080204" pitchFamily="34" charset="-128"/>
              </a:defRPr>
            </a:lvl5pPr>
            <a:lvl6pPr marL="2708689"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6pPr>
            <a:lvl7pPr marL="3201178"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7pPr>
            <a:lvl8pPr marL="3693667"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8pPr>
            <a:lvl9pPr marL="4186156"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9pPr>
          </a:lstStyle>
          <a:p>
            <a:pPr defTabSz="966612">
              <a:defRPr/>
            </a:pPr>
            <a:fld id="{8C800963-7C5E-4039-9846-3F2DC660D621}" type="slidenum">
              <a:rPr lang="en-US" altLang="en-US" sz="1300">
                <a:solidFill>
                  <a:prstClr val="black"/>
                </a:solidFill>
              </a:rPr>
              <a:pPr defTabSz="966612">
                <a:defRPr/>
              </a:pPr>
              <a:t>61</a:t>
            </a:fld>
            <a:endParaRPr lang="en-US" altLang="en-US" sz="1300">
              <a:solidFill>
                <a:prstClr val="black"/>
              </a:solidFill>
            </a:endParaRPr>
          </a:p>
        </p:txBody>
      </p:sp>
      <p:sp>
        <p:nvSpPr>
          <p:cNvPr id="2" name="Date Placeholder 1">
            <a:extLst>
              <a:ext uri="{FF2B5EF4-FFF2-40B4-BE49-F238E27FC236}">
                <a16:creationId xmlns:a16="http://schemas.microsoft.com/office/drawing/2014/main" id="{2F16FD3D-92BC-69A1-8BCB-ABD96874A82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106145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panose="020F0502020204030204"/>
              </a:rPr>
              <a:pPr defTabSz="966612">
                <a:defRPr/>
              </a:pPr>
              <a:t>62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92381385-C80E-01BB-6CC2-A12E65393C2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4988382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panose="020F0502020204030204"/>
              </a:rPr>
              <a:pPr defTabSz="966612">
                <a:defRPr/>
              </a:pPr>
              <a:t>63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EA4F24CB-78DC-917D-5450-1065F8D6581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23142493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1CC064E7-C48E-4997-9BE7-6B31B80C8274}" type="slidenum">
              <a:rPr lang="en-US" smtClean="0"/>
              <a:t>64</a:t>
            </a:fld>
            <a:endParaRPr lang="en-US"/>
          </a:p>
        </p:txBody>
      </p:sp>
    </p:spTree>
    <p:extLst>
      <p:ext uri="{BB962C8B-B14F-4D97-AF65-F5344CB8AC3E}">
        <p14:creationId xmlns:p14="http://schemas.microsoft.com/office/powerpoint/2010/main" val="254596407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65</a:t>
            </a:fld>
            <a:endParaRPr lang="en-US"/>
          </a:p>
        </p:txBody>
      </p:sp>
      <p:sp>
        <p:nvSpPr>
          <p:cNvPr id="5" name="Date Placeholder 4">
            <a:extLst>
              <a:ext uri="{FF2B5EF4-FFF2-40B4-BE49-F238E27FC236}">
                <a16:creationId xmlns:a16="http://schemas.microsoft.com/office/drawing/2014/main" id="{720AA932-7C74-FF9C-AD89-C69D1EA23AF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4046514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66</a:t>
            </a:fld>
            <a:endParaRPr lang="en-US"/>
          </a:p>
        </p:txBody>
      </p:sp>
      <p:sp>
        <p:nvSpPr>
          <p:cNvPr id="5" name="Date Placeholder 4">
            <a:extLst>
              <a:ext uri="{FF2B5EF4-FFF2-40B4-BE49-F238E27FC236}">
                <a16:creationId xmlns:a16="http://schemas.microsoft.com/office/drawing/2014/main" id="{CAC8DF15-111B-5F45-DED4-88C5BF786BE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7451859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noTextEdit="1"/>
          </p:cNvSpPr>
          <p:nvPr>
            <p:ph type="sldImg"/>
          </p:nvPr>
        </p:nvSpPr>
        <p:spPr>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77826" name="Notes Placeholder 2"/>
          <p:cNvSpPr>
            <a:spLocks noGrp="1"/>
          </p:cNvSpPr>
          <p:nvPr>
            <p:ph type="body" idx="1"/>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77827" name="Slide Number Placeholder 3"/>
          <p:cNvSpPr>
            <a:spLocks noGrp="1"/>
          </p:cNvSpPr>
          <p:nvPr>
            <p:ph type="sldNum" sz="quarter" idx="5"/>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fld id="{562A8C07-3C64-4B71-9D2A-A2E88D35CAB4}" type="slidenum">
              <a:rPr lang="en-US">
                <a:latin typeface="Calibri" pitchFamily="34" charset="0"/>
              </a:rPr>
              <a:pPr eaLnBrk="1" hangingPunct="1"/>
              <a:t>67</a:t>
            </a:fld>
            <a:endParaRPr lang="en-US">
              <a:latin typeface="Calibri" pitchFamily="34" charset="0"/>
            </a:endParaRPr>
          </a:p>
        </p:txBody>
      </p:sp>
      <p:sp>
        <p:nvSpPr>
          <p:cNvPr id="2" name="Date Placeholder 1">
            <a:extLst>
              <a:ext uri="{FF2B5EF4-FFF2-40B4-BE49-F238E27FC236}">
                <a16:creationId xmlns:a16="http://schemas.microsoft.com/office/drawing/2014/main" id="{513F38D7-C542-2962-409C-3EB5C0055D6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83772204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68</a:t>
            </a:fld>
            <a:endParaRPr lang="en-US"/>
          </a:p>
        </p:txBody>
      </p:sp>
      <p:sp>
        <p:nvSpPr>
          <p:cNvPr id="5" name="Date Placeholder 4">
            <a:extLst>
              <a:ext uri="{FF2B5EF4-FFF2-40B4-BE49-F238E27FC236}">
                <a16:creationId xmlns:a16="http://schemas.microsoft.com/office/drawing/2014/main" id="{BB2FD73C-4F87-D271-8324-A5903E117F9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0857394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69</a:t>
            </a:fld>
            <a:endParaRPr lang="en-US"/>
          </a:p>
        </p:txBody>
      </p:sp>
      <p:sp>
        <p:nvSpPr>
          <p:cNvPr id="5" name="Date Placeholder 4">
            <a:extLst>
              <a:ext uri="{FF2B5EF4-FFF2-40B4-BE49-F238E27FC236}">
                <a16:creationId xmlns:a16="http://schemas.microsoft.com/office/drawing/2014/main" id="{7C4D0C68-D8C2-6B36-688C-1498DE597396}"/>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0320456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70</a:t>
            </a:fld>
            <a:endParaRPr lang="en-US"/>
          </a:p>
        </p:txBody>
      </p:sp>
      <p:sp>
        <p:nvSpPr>
          <p:cNvPr id="5" name="Date Placeholder 4">
            <a:extLst>
              <a:ext uri="{FF2B5EF4-FFF2-40B4-BE49-F238E27FC236}">
                <a16:creationId xmlns:a16="http://schemas.microsoft.com/office/drawing/2014/main" id="{3AAA81D5-8683-574B-F6A3-FC8F754981F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1632329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7</a:t>
            </a:fld>
            <a:endParaRPr lang="en-US"/>
          </a:p>
        </p:txBody>
      </p:sp>
      <p:sp>
        <p:nvSpPr>
          <p:cNvPr id="5" name="Date Placeholder 4">
            <a:extLst>
              <a:ext uri="{FF2B5EF4-FFF2-40B4-BE49-F238E27FC236}">
                <a16:creationId xmlns:a16="http://schemas.microsoft.com/office/drawing/2014/main" id="{E7CCEBE4-8013-CC12-02D7-C8437BCF993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81062017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71</a:t>
            </a:fld>
            <a:endParaRPr lang="en-US"/>
          </a:p>
        </p:txBody>
      </p:sp>
      <p:sp>
        <p:nvSpPr>
          <p:cNvPr id="5" name="Date Placeholder 4">
            <a:extLst>
              <a:ext uri="{FF2B5EF4-FFF2-40B4-BE49-F238E27FC236}">
                <a16:creationId xmlns:a16="http://schemas.microsoft.com/office/drawing/2014/main" id="{7AA8E59E-D25E-BE63-BE3C-6ED8265ED0C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6151258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72</a:t>
            </a:fld>
            <a:endParaRPr lang="en-US"/>
          </a:p>
        </p:txBody>
      </p:sp>
      <p:sp>
        <p:nvSpPr>
          <p:cNvPr id="5" name="Date Placeholder 4">
            <a:extLst>
              <a:ext uri="{FF2B5EF4-FFF2-40B4-BE49-F238E27FC236}">
                <a16:creationId xmlns:a16="http://schemas.microsoft.com/office/drawing/2014/main" id="{1DDA3947-8B55-D2BC-8ECB-644D1CDCEA2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4863951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73</a:t>
            </a:fld>
            <a:endParaRPr lang="en-US"/>
          </a:p>
        </p:txBody>
      </p:sp>
      <p:sp>
        <p:nvSpPr>
          <p:cNvPr id="5" name="Date Placeholder 4">
            <a:extLst>
              <a:ext uri="{FF2B5EF4-FFF2-40B4-BE49-F238E27FC236}">
                <a16:creationId xmlns:a16="http://schemas.microsoft.com/office/drawing/2014/main" id="{E1B6F895-421C-5BA1-9D33-D5E6AD71311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232565578"/>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74</a:t>
            </a:fld>
            <a:endParaRPr lang="en-US"/>
          </a:p>
        </p:txBody>
      </p:sp>
      <p:sp>
        <p:nvSpPr>
          <p:cNvPr id="5" name="Date Placeholder 4">
            <a:extLst>
              <a:ext uri="{FF2B5EF4-FFF2-40B4-BE49-F238E27FC236}">
                <a16:creationId xmlns:a16="http://schemas.microsoft.com/office/drawing/2014/main" id="{7E9B4D41-956A-F38B-3433-0F5CF009611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9006245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75</a:t>
            </a:fld>
            <a:endParaRPr lang="en-US"/>
          </a:p>
        </p:txBody>
      </p:sp>
      <p:sp>
        <p:nvSpPr>
          <p:cNvPr id="5" name="Date Placeholder 4">
            <a:extLst>
              <a:ext uri="{FF2B5EF4-FFF2-40B4-BE49-F238E27FC236}">
                <a16:creationId xmlns:a16="http://schemas.microsoft.com/office/drawing/2014/main" id="{11641C23-8DCD-1C0F-C49A-B0831E7DF6B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1408515"/>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76</a:t>
            </a:fld>
            <a:endParaRPr lang="en-US"/>
          </a:p>
        </p:txBody>
      </p:sp>
    </p:spTree>
    <p:extLst>
      <p:ext uri="{BB962C8B-B14F-4D97-AF65-F5344CB8AC3E}">
        <p14:creationId xmlns:p14="http://schemas.microsoft.com/office/powerpoint/2010/main" val="2880231928"/>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470760021"/>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690916067"/>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2304470575"/>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5250" marR="0" lvl="0" indent="0" algn="l" defTabSz="914400" rtl="0" eaLnBrk="1" fontAlgn="auto" latinLnBrk="0" hangingPunct="1">
              <a:lnSpc>
                <a:spcPct val="100000"/>
              </a:lnSpc>
              <a:spcBef>
                <a:spcPts val="0"/>
              </a:spcBef>
              <a:spcAft>
                <a:spcPts val="0"/>
              </a:spcAft>
              <a:buClr>
                <a:srgbClr val="002060"/>
              </a:buClr>
              <a:buSzPts val="2100"/>
              <a:buFont typeface="Trebuchet MS"/>
              <a:buNone/>
              <a:tabLst/>
              <a:defRPr/>
            </a:pPr>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80</a:t>
            </a:fld>
            <a:endParaRPr lang="en-US"/>
          </a:p>
        </p:txBody>
      </p:sp>
    </p:spTree>
    <p:extLst>
      <p:ext uri="{BB962C8B-B14F-4D97-AF65-F5344CB8AC3E}">
        <p14:creationId xmlns:p14="http://schemas.microsoft.com/office/powerpoint/2010/main" val="26374879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8</a:t>
            </a:fld>
            <a:endParaRPr lang="en-US"/>
          </a:p>
        </p:txBody>
      </p:sp>
      <p:sp>
        <p:nvSpPr>
          <p:cNvPr id="5" name="Date Placeholder 4">
            <a:extLst>
              <a:ext uri="{FF2B5EF4-FFF2-40B4-BE49-F238E27FC236}">
                <a16:creationId xmlns:a16="http://schemas.microsoft.com/office/drawing/2014/main" id="{D1AF93C4-995B-F109-B248-7A65DE0A04E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86178030"/>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5152352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82</a:t>
            </a:fld>
            <a:endParaRPr lang="en-US"/>
          </a:p>
        </p:txBody>
      </p:sp>
      <p:sp>
        <p:nvSpPr>
          <p:cNvPr id="5" name="Date Placeholder 4">
            <a:extLst>
              <a:ext uri="{FF2B5EF4-FFF2-40B4-BE49-F238E27FC236}">
                <a16:creationId xmlns:a16="http://schemas.microsoft.com/office/drawing/2014/main" id="{612D450E-61CE-233D-1514-2681F15D9C8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05396025"/>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83</a:t>
            </a:fld>
            <a:endParaRPr lang="en-US"/>
          </a:p>
        </p:txBody>
      </p:sp>
      <p:sp>
        <p:nvSpPr>
          <p:cNvPr id="5" name="Date Placeholder 4">
            <a:extLst>
              <a:ext uri="{FF2B5EF4-FFF2-40B4-BE49-F238E27FC236}">
                <a16:creationId xmlns:a16="http://schemas.microsoft.com/office/drawing/2014/main" id="{93FDB7AE-B292-D2A9-D9BD-1BFB0AC706C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43600249"/>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84</a:t>
            </a:fld>
            <a:endParaRPr lang="en-US"/>
          </a:p>
        </p:txBody>
      </p:sp>
      <p:sp>
        <p:nvSpPr>
          <p:cNvPr id="5" name="Date Placeholder 4">
            <a:extLst>
              <a:ext uri="{FF2B5EF4-FFF2-40B4-BE49-F238E27FC236}">
                <a16:creationId xmlns:a16="http://schemas.microsoft.com/office/drawing/2014/main" id="{D0EAA45E-C52F-D337-7B4B-3AEEB204438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62323432"/>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85</a:t>
            </a:fld>
            <a:endParaRPr lang="en-US"/>
          </a:p>
        </p:txBody>
      </p:sp>
    </p:spTree>
    <p:extLst>
      <p:ext uri="{BB962C8B-B14F-4D97-AF65-F5344CB8AC3E}">
        <p14:creationId xmlns:p14="http://schemas.microsoft.com/office/powerpoint/2010/main" val="3352665816"/>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28296727"/>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41192727"/>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9199364"/>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89</a:t>
            </a:fld>
            <a:endParaRPr lang="en-US"/>
          </a:p>
        </p:txBody>
      </p:sp>
    </p:spTree>
    <p:extLst>
      <p:ext uri="{BB962C8B-B14F-4D97-AF65-F5344CB8AC3E}">
        <p14:creationId xmlns:p14="http://schemas.microsoft.com/office/powerpoint/2010/main" val="2963218391"/>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505043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a:t>
            </a:fld>
            <a:endParaRPr lang="en-US"/>
          </a:p>
        </p:txBody>
      </p:sp>
      <p:sp>
        <p:nvSpPr>
          <p:cNvPr id="5" name="Date Placeholder 4">
            <a:extLst>
              <a:ext uri="{FF2B5EF4-FFF2-40B4-BE49-F238E27FC236}">
                <a16:creationId xmlns:a16="http://schemas.microsoft.com/office/drawing/2014/main" id="{8E34F91C-1871-79EA-5EF8-38B0F6EBAFF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65601810"/>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77789431"/>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tab pos="457200" algn="l"/>
              </a:tabLst>
              <a:defRPr/>
            </a:pPr>
            <a:endParaRPr lang="en-US"/>
          </a:p>
        </p:txBody>
      </p:sp>
    </p:spTree>
    <p:extLst>
      <p:ext uri="{BB962C8B-B14F-4D97-AF65-F5344CB8AC3E}">
        <p14:creationId xmlns:p14="http://schemas.microsoft.com/office/powerpoint/2010/main" val="3623665120"/>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84183827"/>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365762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Garamond" pitchFamily="18" charset="0"/>
              </a:defRPr>
            </a:lvl1pPr>
            <a:lvl2pPr marL="815484" indent="-313647" eaLnBrk="0" hangingPunct="0">
              <a:defRPr sz="2500">
                <a:solidFill>
                  <a:schemeClr val="tx1"/>
                </a:solidFill>
                <a:latin typeface="Garamond" pitchFamily="18" charset="0"/>
              </a:defRPr>
            </a:lvl2pPr>
            <a:lvl3pPr marL="1254591" indent="-250919" eaLnBrk="0" hangingPunct="0">
              <a:defRPr sz="2500">
                <a:solidFill>
                  <a:schemeClr val="tx1"/>
                </a:solidFill>
                <a:latin typeface="Garamond" pitchFamily="18" charset="0"/>
              </a:defRPr>
            </a:lvl3pPr>
            <a:lvl4pPr marL="1756427" indent="-250919" eaLnBrk="0" hangingPunct="0">
              <a:defRPr sz="2500">
                <a:solidFill>
                  <a:schemeClr val="tx1"/>
                </a:solidFill>
                <a:latin typeface="Garamond" pitchFamily="18" charset="0"/>
              </a:defRPr>
            </a:lvl4pPr>
            <a:lvl5pPr marL="2258264" indent="-250919" eaLnBrk="0" hangingPunct="0">
              <a:defRPr sz="2500">
                <a:solidFill>
                  <a:schemeClr val="tx1"/>
                </a:solidFill>
                <a:latin typeface="Garamond" pitchFamily="18" charset="0"/>
              </a:defRPr>
            </a:lvl5pPr>
            <a:lvl6pPr marL="2760099" indent="-250919" eaLnBrk="0" fontAlgn="base" hangingPunct="0">
              <a:spcBef>
                <a:spcPct val="0"/>
              </a:spcBef>
              <a:spcAft>
                <a:spcPct val="0"/>
              </a:spcAft>
              <a:defRPr sz="2500">
                <a:solidFill>
                  <a:schemeClr val="tx1"/>
                </a:solidFill>
                <a:latin typeface="Garamond" pitchFamily="18" charset="0"/>
              </a:defRPr>
            </a:lvl6pPr>
            <a:lvl7pPr marL="3261936" indent="-250919" eaLnBrk="0" fontAlgn="base" hangingPunct="0">
              <a:spcBef>
                <a:spcPct val="0"/>
              </a:spcBef>
              <a:spcAft>
                <a:spcPct val="0"/>
              </a:spcAft>
              <a:defRPr sz="2500">
                <a:solidFill>
                  <a:schemeClr val="tx1"/>
                </a:solidFill>
                <a:latin typeface="Garamond" pitchFamily="18" charset="0"/>
              </a:defRPr>
            </a:lvl7pPr>
            <a:lvl8pPr marL="3763773" indent="-250919" eaLnBrk="0" fontAlgn="base" hangingPunct="0">
              <a:spcBef>
                <a:spcPct val="0"/>
              </a:spcBef>
              <a:spcAft>
                <a:spcPct val="0"/>
              </a:spcAft>
              <a:defRPr sz="2500">
                <a:solidFill>
                  <a:schemeClr val="tx1"/>
                </a:solidFill>
                <a:latin typeface="Garamond" pitchFamily="18" charset="0"/>
              </a:defRPr>
            </a:lvl8pPr>
            <a:lvl9pPr marL="4265607" indent="-250919" eaLnBrk="0" fontAlgn="base" hangingPunct="0">
              <a:spcBef>
                <a:spcPct val="0"/>
              </a:spcBef>
              <a:spcAft>
                <a:spcPct val="0"/>
              </a:spcAft>
              <a:defRPr sz="2500">
                <a:solidFill>
                  <a:schemeClr val="tx1"/>
                </a:solidFill>
                <a:latin typeface="Garamond" pitchFamily="18" charset="0"/>
              </a:defRPr>
            </a:lvl9pPr>
          </a:lstStyle>
          <a:p>
            <a:pPr defTabSz="966612" eaLnBrk="1" hangingPunct="1">
              <a:defRPr/>
            </a:pPr>
            <a:r>
              <a:rPr lang="en-US" altLang="en-US" sz="1300">
                <a:solidFill>
                  <a:prstClr val="black"/>
                </a:solidFill>
              </a:rPr>
              <a:t>Sexual Assault Victim Interviews</a:t>
            </a:r>
          </a:p>
        </p:txBody>
      </p:sp>
      <p:sp>
        <p:nvSpPr>
          <p:cNvPr id="4915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Garamond" pitchFamily="18" charset="0"/>
              </a:defRPr>
            </a:lvl1pPr>
            <a:lvl2pPr marL="815484" indent="-313647" eaLnBrk="0" hangingPunct="0">
              <a:defRPr sz="2500">
                <a:solidFill>
                  <a:schemeClr val="tx1"/>
                </a:solidFill>
                <a:latin typeface="Garamond" pitchFamily="18" charset="0"/>
              </a:defRPr>
            </a:lvl2pPr>
            <a:lvl3pPr marL="1254591" indent="-250919" eaLnBrk="0" hangingPunct="0">
              <a:defRPr sz="2500">
                <a:solidFill>
                  <a:schemeClr val="tx1"/>
                </a:solidFill>
                <a:latin typeface="Garamond" pitchFamily="18" charset="0"/>
              </a:defRPr>
            </a:lvl3pPr>
            <a:lvl4pPr marL="1756427" indent="-250919" eaLnBrk="0" hangingPunct="0">
              <a:defRPr sz="2500">
                <a:solidFill>
                  <a:schemeClr val="tx1"/>
                </a:solidFill>
                <a:latin typeface="Garamond" pitchFamily="18" charset="0"/>
              </a:defRPr>
            </a:lvl4pPr>
            <a:lvl5pPr marL="2258264" indent="-250919" eaLnBrk="0" hangingPunct="0">
              <a:defRPr sz="2500">
                <a:solidFill>
                  <a:schemeClr val="tx1"/>
                </a:solidFill>
                <a:latin typeface="Garamond" pitchFamily="18" charset="0"/>
              </a:defRPr>
            </a:lvl5pPr>
            <a:lvl6pPr marL="2760099" indent="-250919" eaLnBrk="0" fontAlgn="base" hangingPunct="0">
              <a:spcBef>
                <a:spcPct val="0"/>
              </a:spcBef>
              <a:spcAft>
                <a:spcPct val="0"/>
              </a:spcAft>
              <a:defRPr sz="2500">
                <a:solidFill>
                  <a:schemeClr val="tx1"/>
                </a:solidFill>
                <a:latin typeface="Garamond" pitchFamily="18" charset="0"/>
              </a:defRPr>
            </a:lvl6pPr>
            <a:lvl7pPr marL="3261936" indent="-250919" eaLnBrk="0" fontAlgn="base" hangingPunct="0">
              <a:spcBef>
                <a:spcPct val="0"/>
              </a:spcBef>
              <a:spcAft>
                <a:spcPct val="0"/>
              </a:spcAft>
              <a:defRPr sz="2500">
                <a:solidFill>
                  <a:schemeClr val="tx1"/>
                </a:solidFill>
                <a:latin typeface="Garamond" pitchFamily="18" charset="0"/>
              </a:defRPr>
            </a:lvl7pPr>
            <a:lvl8pPr marL="3763773" indent="-250919" eaLnBrk="0" fontAlgn="base" hangingPunct="0">
              <a:spcBef>
                <a:spcPct val="0"/>
              </a:spcBef>
              <a:spcAft>
                <a:spcPct val="0"/>
              </a:spcAft>
              <a:defRPr sz="2500">
                <a:solidFill>
                  <a:schemeClr val="tx1"/>
                </a:solidFill>
                <a:latin typeface="Garamond" pitchFamily="18" charset="0"/>
              </a:defRPr>
            </a:lvl8pPr>
            <a:lvl9pPr marL="4265607" indent="-250919" eaLnBrk="0" fontAlgn="base" hangingPunct="0">
              <a:spcBef>
                <a:spcPct val="0"/>
              </a:spcBef>
              <a:spcAft>
                <a:spcPct val="0"/>
              </a:spcAft>
              <a:defRPr sz="2500">
                <a:solidFill>
                  <a:schemeClr val="tx1"/>
                </a:solidFill>
                <a:latin typeface="Garamond" pitchFamily="18" charset="0"/>
              </a:defRPr>
            </a:lvl9pPr>
          </a:lstStyle>
          <a:p>
            <a:pPr defTabSz="966612" eaLnBrk="1" hangingPunct="1">
              <a:defRPr/>
            </a:pPr>
            <a:fld id="{C6E434E5-68DF-4731-9EE2-20F5121EEBC1}" type="slidenum">
              <a:rPr lang="en-US" altLang="en-US" sz="1300">
                <a:solidFill>
                  <a:prstClr val="black"/>
                </a:solidFill>
              </a:rPr>
              <a:pPr defTabSz="966612" eaLnBrk="1" hangingPunct="1">
                <a:defRPr/>
              </a:pPr>
              <a:t>95</a:t>
            </a:fld>
            <a:endParaRPr lang="en-US" altLang="en-US" sz="1300">
              <a:solidFill>
                <a:prstClr val="black"/>
              </a:solidFill>
            </a:endParaRPr>
          </a:p>
        </p:txBody>
      </p:sp>
      <p:sp>
        <p:nvSpPr>
          <p:cNvPr id="49156" name="Rectangle 2"/>
          <p:cNvSpPr>
            <a:spLocks noGrp="1" noRot="1" noChangeAspect="1" noChangeArrowheads="1" noTextEdit="1"/>
          </p:cNvSpPr>
          <p:nvPr>
            <p:ph type="sldImg"/>
          </p:nvPr>
        </p:nvSpPr>
        <p:spPr>
          <a:ln/>
        </p:spPr>
      </p:sp>
      <p:sp>
        <p:nvSpPr>
          <p:cNvPr id="491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
        <p:nvSpPr>
          <p:cNvPr id="2" name="Date Placeholder 1">
            <a:extLst>
              <a:ext uri="{FF2B5EF4-FFF2-40B4-BE49-F238E27FC236}">
                <a16:creationId xmlns:a16="http://schemas.microsoft.com/office/drawing/2014/main" id="{2DEB530E-068B-E1C8-9798-2C0AD3FF7C3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078331879"/>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96</a:t>
            </a:fld>
            <a:endParaRPr lang="en-US"/>
          </a:p>
        </p:txBody>
      </p:sp>
      <p:sp>
        <p:nvSpPr>
          <p:cNvPr id="5" name="Date Placeholder 4">
            <a:extLst>
              <a:ext uri="{FF2B5EF4-FFF2-40B4-BE49-F238E27FC236}">
                <a16:creationId xmlns:a16="http://schemas.microsoft.com/office/drawing/2014/main" id="{C687944A-4A4A-E941-B1C1-FC0D7D1CB54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259969552"/>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97</a:t>
            </a:fld>
            <a:endParaRPr lang="en-US"/>
          </a:p>
        </p:txBody>
      </p:sp>
      <p:sp>
        <p:nvSpPr>
          <p:cNvPr id="5" name="Date Placeholder 4">
            <a:extLst>
              <a:ext uri="{FF2B5EF4-FFF2-40B4-BE49-F238E27FC236}">
                <a16:creationId xmlns:a16="http://schemas.microsoft.com/office/drawing/2014/main" id="{E45AA547-3878-A8BD-30A3-22077325794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44576442"/>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98</a:t>
            </a:fld>
            <a:endParaRPr lang="en-US"/>
          </a:p>
        </p:txBody>
      </p:sp>
      <p:sp>
        <p:nvSpPr>
          <p:cNvPr id="5" name="Date Placeholder 4">
            <a:extLst>
              <a:ext uri="{FF2B5EF4-FFF2-40B4-BE49-F238E27FC236}">
                <a16:creationId xmlns:a16="http://schemas.microsoft.com/office/drawing/2014/main" id="{6999B3AC-71BE-E6F3-FE50-DD3E7B3926A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857013628"/>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99</a:t>
            </a:fld>
            <a:endParaRPr lang="en-US"/>
          </a:p>
        </p:txBody>
      </p:sp>
      <p:sp>
        <p:nvSpPr>
          <p:cNvPr id="5" name="Date Placeholder 4">
            <a:extLst>
              <a:ext uri="{FF2B5EF4-FFF2-40B4-BE49-F238E27FC236}">
                <a16:creationId xmlns:a16="http://schemas.microsoft.com/office/drawing/2014/main" id="{EE3C077C-1756-7CAF-5A5F-52EB94F7405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457215871"/>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100</a:t>
            </a:fld>
            <a:endParaRPr lang="en-US"/>
          </a:p>
        </p:txBody>
      </p:sp>
      <p:sp>
        <p:nvSpPr>
          <p:cNvPr id="5" name="Date Placeholder 4">
            <a:extLst>
              <a:ext uri="{FF2B5EF4-FFF2-40B4-BE49-F238E27FC236}">
                <a16:creationId xmlns:a16="http://schemas.microsoft.com/office/drawing/2014/main" id="{ECF0DC5B-9BD3-DA72-C7CB-1220251B3F0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96822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537C4-6D50-4580-89F7-5E0F974D691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855A84-B315-4D24-A245-F532290D10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DB17C98-816B-4985-B485-97ABE5621C32}"/>
              </a:ext>
            </a:extLst>
          </p:cNvPr>
          <p:cNvSpPr>
            <a:spLocks noGrp="1"/>
          </p:cNvSpPr>
          <p:nvPr>
            <p:ph type="dt" sz="half" idx="10"/>
          </p:nvPr>
        </p:nvSpPr>
        <p:spPr/>
        <p:txBody>
          <a:bodyPr/>
          <a:lstStyle/>
          <a:p>
            <a:fld id="{294413EA-73F6-4EA3-BDC9-22A2AEE7376D}" type="datetimeFigureOut">
              <a:rPr lang="en-US" smtClean="0"/>
              <a:t>2/27/2026</a:t>
            </a:fld>
            <a:endParaRPr lang="en-US"/>
          </a:p>
        </p:txBody>
      </p:sp>
      <p:sp>
        <p:nvSpPr>
          <p:cNvPr id="5" name="Footer Placeholder 4">
            <a:extLst>
              <a:ext uri="{FF2B5EF4-FFF2-40B4-BE49-F238E27FC236}">
                <a16:creationId xmlns:a16="http://schemas.microsoft.com/office/drawing/2014/main" id="{6AA2C6A2-DCFF-4A7B-BE2D-A3766E9F49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B2B238-4554-43E0-8BA8-D0639685C013}"/>
              </a:ext>
            </a:extLst>
          </p:cNvPr>
          <p:cNvSpPr>
            <a:spLocks noGrp="1"/>
          </p:cNvSpPr>
          <p:nvPr>
            <p:ph type="sldNum" sz="quarter" idx="12"/>
          </p:nvPr>
        </p:nvSpPr>
        <p:spPr/>
        <p:txBody>
          <a:bodyPr/>
          <a:lstStyle/>
          <a:p>
            <a:fld id="{FAC270C9-A962-4BD3-AFBB-05B780D5ED3C}" type="slidenum">
              <a:rPr lang="en-US" smtClean="0"/>
              <a:t>‹#›</a:t>
            </a:fld>
            <a:endParaRPr lang="en-US"/>
          </a:p>
        </p:txBody>
      </p:sp>
    </p:spTree>
    <p:extLst>
      <p:ext uri="{BB962C8B-B14F-4D97-AF65-F5344CB8AC3E}">
        <p14:creationId xmlns:p14="http://schemas.microsoft.com/office/powerpoint/2010/main" val="3680907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06209-1796-404A-BF82-F3DBC45EEF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46B0795-FF99-490C-B775-9351EA9064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54C05B-588A-4523-9179-EBA3AE98AFF0}"/>
              </a:ext>
            </a:extLst>
          </p:cNvPr>
          <p:cNvSpPr>
            <a:spLocks noGrp="1"/>
          </p:cNvSpPr>
          <p:nvPr>
            <p:ph type="dt" sz="half" idx="10"/>
          </p:nvPr>
        </p:nvSpPr>
        <p:spPr/>
        <p:txBody>
          <a:bodyPr/>
          <a:lstStyle/>
          <a:p>
            <a:fld id="{294413EA-73F6-4EA3-BDC9-22A2AEE7376D}" type="datetimeFigureOut">
              <a:rPr lang="en-US" smtClean="0"/>
              <a:t>2/27/2026</a:t>
            </a:fld>
            <a:endParaRPr lang="en-US"/>
          </a:p>
        </p:txBody>
      </p:sp>
      <p:sp>
        <p:nvSpPr>
          <p:cNvPr id="5" name="Footer Placeholder 4">
            <a:extLst>
              <a:ext uri="{FF2B5EF4-FFF2-40B4-BE49-F238E27FC236}">
                <a16:creationId xmlns:a16="http://schemas.microsoft.com/office/drawing/2014/main" id="{1CDF4F77-14AE-4B9F-B7C6-0976D71FE9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7BED00-F195-4008-967F-7499E5A896C6}"/>
              </a:ext>
            </a:extLst>
          </p:cNvPr>
          <p:cNvSpPr>
            <a:spLocks noGrp="1"/>
          </p:cNvSpPr>
          <p:nvPr>
            <p:ph type="sldNum" sz="quarter" idx="12"/>
          </p:nvPr>
        </p:nvSpPr>
        <p:spPr/>
        <p:txBody>
          <a:bodyPr/>
          <a:lstStyle/>
          <a:p>
            <a:fld id="{FAC270C9-A962-4BD3-AFBB-05B780D5ED3C}" type="slidenum">
              <a:rPr lang="en-US" smtClean="0"/>
              <a:t>‹#›</a:t>
            </a:fld>
            <a:endParaRPr lang="en-US"/>
          </a:p>
        </p:txBody>
      </p:sp>
    </p:spTree>
    <p:extLst>
      <p:ext uri="{BB962C8B-B14F-4D97-AF65-F5344CB8AC3E}">
        <p14:creationId xmlns:p14="http://schemas.microsoft.com/office/powerpoint/2010/main" val="3104327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1EB0F5-4BD3-428B-B742-7ACAE76788B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D052BB3-35B3-49C3-B84A-BF34FB4E7B8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32F792-5D00-4029-90C8-4ED5C7C94676}"/>
              </a:ext>
            </a:extLst>
          </p:cNvPr>
          <p:cNvSpPr>
            <a:spLocks noGrp="1"/>
          </p:cNvSpPr>
          <p:nvPr>
            <p:ph type="dt" sz="half" idx="10"/>
          </p:nvPr>
        </p:nvSpPr>
        <p:spPr/>
        <p:txBody>
          <a:bodyPr/>
          <a:lstStyle/>
          <a:p>
            <a:fld id="{294413EA-73F6-4EA3-BDC9-22A2AEE7376D}" type="datetimeFigureOut">
              <a:rPr lang="en-US" smtClean="0"/>
              <a:t>2/27/2026</a:t>
            </a:fld>
            <a:endParaRPr lang="en-US"/>
          </a:p>
        </p:txBody>
      </p:sp>
      <p:sp>
        <p:nvSpPr>
          <p:cNvPr id="5" name="Footer Placeholder 4">
            <a:extLst>
              <a:ext uri="{FF2B5EF4-FFF2-40B4-BE49-F238E27FC236}">
                <a16:creationId xmlns:a16="http://schemas.microsoft.com/office/drawing/2014/main" id="{BCC55237-FD10-44C9-B80E-DFF4C4B241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BC802A-A636-447A-9CBB-42E400FDBB4E}"/>
              </a:ext>
            </a:extLst>
          </p:cNvPr>
          <p:cNvSpPr>
            <a:spLocks noGrp="1"/>
          </p:cNvSpPr>
          <p:nvPr>
            <p:ph type="sldNum" sz="quarter" idx="12"/>
          </p:nvPr>
        </p:nvSpPr>
        <p:spPr/>
        <p:txBody>
          <a:bodyPr/>
          <a:lstStyle/>
          <a:p>
            <a:fld id="{FAC270C9-A962-4BD3-AFBB-05B780D5ED3C}" type="slidenum">
              <a:rPr lang="en-US" smtClean="0"/>
              <a:t>‹#›</a:t>
            </a:fld>
            <a:endParaRPr lang="en-US"/>
          </a:p>
        </p:txBody>
      </p:sp>
    </p:spTree>
    <p:extLst>
      <p:ext uri="{BB962C8B-B14F-4D97-AF65-F5344CB8AC3E}">
        <p14:creationId xmlns:p14="http://schemas.microsoft.com/office/powerpoint/2010/main" val="41874766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3358896"/>
          </a:xfrm>
          <a:prstGeom prst="rect">
            <a:avLst/>
          </a:prstGeom>
        </p:spPr>
      </p:pic>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778134"/>
            <a:ext cx="12192000" cy="115824"/>
          </a:xfrm>
          <a:prstGeom prst="rect">
            <a:avLst/>
          </a:prstGeom>
        </p:spPr>
      </p:pic>
      <p:sp>
        <p:nvSpPr>
          <p:cNvPr id="8" name="Text Placeholder 7"/>
          <p:cNvSpPr>
            <a:spLocks noGrp="1"/>
          </p:cNvSpPr>
          <p:nvPr>
            <p:ph type="body" sz="quarter" idx="10" hasCustomPrompt="1"/>
          </p:nvPr>
        </p:nvSpPr>
        <p:spPr>
          <a:xfrm>
            <a:off x="7213600" y="3124200"/>
            <a:ext cx="3556000" cy="457200"/>
          </a:xfrm>
          <a:prstGeom prst="rect">
            <a:avLst/>
          </a:prstGeom>
        </p:spPr>
        <p:txBody>
          <a:bodyPr>
            <a:normAutofit/>
          </a:bodyPr>
          <a:lstStyle>
            <a:lvl1pPr marL="0" indent="0" algn="r">
              <a:buNone/>
              <a:defRPr sz="1800" b="1">
                <a:solidFill>
                  <a:schemeClr val="tx2"/>
                </a:solidFill>
              </a:defRPr>
            </a:lvl1pPr>
          </a:lstStyle>
          <a:p>
            <a:pPr lvl="0"/>
            <a:r>
              <a:rPr lang="en-US"/>
              <a:t>Click to edit Date</a:t>
            </a:r>
          </a:p>
        </p:txBody>
      </p:sp>
      <p:sp>
        <p:nvSpPr>
          <p:cNvPr id="10" name="Text Placeholder 9"/>
          <p:cNvSpPr>
            <a:spLocks noGrp="1"/>
          </p:cNvSpPr>
          <p:nvPr>
            <p:ph type="body" sz="quarter" idx="11" hasCustomPrompt="1"/>
          </p:nvPr>
        </p:nvSpPr>
        <p:spPr>
          <a:xfrm>
            <a:off x="6299200" y="3468688"/>
            <a:ext cx="4470400" cy="417512"/>
          </a:xfrm>
          <a:prstGeom prst="rect">
            <a:avLst/>
          </a:prstGeom>
        </p:spPr>
        <p:txBody>
          <a:bodyPr>
            <a:noAutofit/>
          </a:bodyPr>
          <a:lstStyle>
            <a:lvl1pPr marL="0" indent="0" algn="r">
              <a:buNone/>
              <a:defRPr sz="1600" b="1">
                <a:solidFill>
                  <a:schemeClr val="tx2"/>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1320800" y="3886200"/>
            <a:ext cx="7924800" cy="1143000"/>
          </a:xfrm>
          <a:prstGeom prst="rect">
            <a:avLst/>
          </a:prstGeom>
        </p:spPr>
        <p:txBody>
          <a:bodyPr>
            <a:noAutofit/>
          </a:bodyPr>
          <a:lstStyle>
            <a:lvl1pPr marL="0" indent="0">
              <a:buNone/>
              <a:defRPr sz="4000" b="1" baseline="0">
                <a:solidFill>
                  <a:schemeClr val="tx2"/>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1320800" y="5105400"/>
            <a:ext cx="3556000" cy="533400"/>
          </a:xfrm>
          <a:prstGeom prst="rect">
            <a:avLst/>
          </a:prstGeom>
        </p:spPr>
        <p:txBody>
          <a:bodyPr>
            <a:normAutofit/>
          </a:bodyPr>
          <a:lstStyle>
            <a:lvl1pPr marL="0" indent="0">
              <a:buNone/>
              <a:defRPr sz="2000" b="1">
                <a:solidFill>
                  <a:schemeClr val="bg2"/>
                </a:solidFill>
              </a:defRPr>
            </a:lvl1pPr>
          </a:lstStyle>
          <a:p>
            <a:pPr lvl="0"/>
            <a:r>
              <a:rPr lang="en-US"/>
              <a:t>Click to edit Subhead</a:t>
            </a:r>
          </a:p>
        </p:txBody>
      </p:sp>
      <p:sp>
        <p:nvSpPr>
          <p:cNvPr id="5" name="Text Placeholder 4" title="Text Box with MINNESOTA STATE typed in gray"/>
          <p:cNvSpPr>
            <a:spLocks noGrp="1"/>
          </p:cNvSpPr>
          <p:nvPr>
            <p:ph type="body" sz="quarter" idx="14" hasCustomPrompt="1"/>
          </p:nvPr>
        </p:nvSpPr>
        <p:spPr>
          <a:xfrm>
            <a:off x="1320800" y="5715000"/>
            <a:ext cx="37592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MINNESOTA STATE</a:t>
            </a:r>
          </a:p>
        </p:txBody>
      </p:sp>
    </p:spTree>
    <p:extLst>
      <p:ext uri="{BB962C8B-B14F-4D97-AF65-F5344CB8AC3E}">
        <p14:creationId xmlns:p14="http://schemas.microsoft.com/office/powerpoint/2010/main" val="20105533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0" y="2819400"/>
            <a:ext cx="10972800" cy="1143000"/>
          </a:xfrm>
        </p:spPr>
        <p:txBody>
          <a:bodyPr>
            <a:normAutofit/>
          </a:bodyPr>
          <a:lstStyle>
            <a:lvl1pPr algn="l">
              <a:defRPr sz="3600">
                <a:solidFill>
                  <a:schemeClr val="tx2"/>
                </a:solidFill>
              </a:defRPr>
            </a:lvl1pPr>
          </a:lstStyle>
          <a:p>
            <a:r>
              <a:rPr lang="en-US"/>
              <a:t>CLICK TO EDIT SECTION TITLE PAGE</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Tree>
    <p:extLst>
      <p:ext uri="{BB962C8B-B14F-4D97-AF65-F5344CB8AC3E}">
        <p14:creationId xmlns:p14="http://schemas.microsoft.com/office/powerpoint/2010/main" val="599576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296" y="306640"/>
            <a:ext cx="4673035" cy="1977521"/>
          </a:xfrm>
          <a:prstGeom prst="rect">
            <a:avLst/>
          </a:prstGeom>
        </p:spPr>
      </p:pic>
      <p:sp>
        <p:nvSpPr>
          <p:cNvPr id="4" name="Title 1"/>
          <p:cNvSpPr>
            <a:spLocks noGrp="1"/>
          </p:cNvSpPr>
          <p:nvPr>
            <p:ph type="title" hasCustomPrompt="1"/>
          </p:nvPr>
        </p:nvSpPr>
        <p:spPr>
          <a:xfrm>
            <a:off x="508000" y="2819400"/>
            <a:ext cx="10972800" cy="1143000"/>
          </a:xfrm>
        </p:spPr>
        <p:txBody>
          <a:bodyPr/>
          <a:lstStyle>
            <a:lvl1pPr algn="l">
              <a:defRPr>
                <a:solidFill>
                  <a:schemeClr val="tx2"/>
                </a:solidFill>
              </a:defRPr>
            </a:lvl1pPr>
          </a:lstStyle>
          <a:p>
            <a:r>
              <a:rPr lang="en-US"/>
              <a:t>CLICK TO EDIT SECTION TITLE PAGE</a:t>
            </a:r>
          </a:p>
        </p:txBody>
      </p:sp>
    </p:spTree>
    <p:extLst>
      <p:ext uri="{BB962C8B-B14F-4D97-AF65-F5344CB8AC3E}">
        <p14:creationId xmlns:p14="http://schemas.microsoft.com/office/powerpoint/2010/main" val="24976587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11200" y="2057400"/>
            <a:ext cx="8432800" cy="1752600"/>
          </a:xfrm>
        </p:spPr>
        <p:txBody>
          <a:bodyPr anchor="t">
            <a:noAutofit/>
          </a:bodyPr>
          <a:lstStyle>
            <a:lvl1pPr algn="l">
              <a:defRPr sz="4400" b="1" cap="all" baseline="0">
                <a:solidFill>
                  <a:schemeClr val="tx2"/>
                </a:solidFill>
              </a:defRPr>
            </a:lvl1pPr>
          </a:lstStyle>
          <a:p>
            <a:r>
              <a:rPr lang="en-US"/>
              <a:t>Click to edit DATA POINT</a:t>
            </a:r>
          </a:p>
        </p:txBody>
      </p:sp>
      <p:sp>
        <p:nvSpPr>
          <p:cNvPr id="10" name="Text Placeholder 9"/>
          <p:cNvSpPr>
            <a:spLocks noGrp="1"/>
          </p:cNvSpPr>
          <p:nvPr>
            <p:ph type="body" sz="quarter" idx="14" hasCustomPrompt="1"/>
          </p:nvPr>
        </p:nvSpPr>
        <p:spPr>
          <a:xfrm>
            <a:off x="711200" y="3886200"/>
            <a:ext cx="5181600" cy="838200"/>
          </a:xfrm>
        </p:spPr>
        <p:txBody>
          <a:bodyPr>
            <a:normAutofit/>
          </a:bodyPr>
          <a:lstStyle>
            <a:lvl1pPr marL="0" indent="0" algn="l">
              <a:buNone/>
              <a:defRPr sz="2400" b="1">
                <a:solidFill>
                  <a:schemeClr val="bg1">
                    <a:lumMod val="50000"/>
                  </a:schemeClr>
                </a:solidFill>
              </a:defRPr>
            </a:lvl1pPr>
          </a:lstStyle>
          <a:p>
            <a:pPr lvl="0"/>
            <a:r>
              <a:rPr lang="en-US"/>
              <a:t>click to edit descriptor text</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2"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3285670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286000"/>
            <a:ext cx="10972800" cy="2590800"/>
          </a:xfrm>
        </p:spPr>
        <p:txBody>
          <a:bodyPr>
            <a:normAutofit/>
          </a:bodyPr>
          <a:lstStyle>
            <a:lvl1pPr algn="l">
              <a:defRPr sz="3600" b="0" baseline="0">
                <a:solidFill>
                  <a:schemeClr val="bg2"/>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6465965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39303596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711200" y="1752600"/>
            <a:ext cx="52832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Content Placeholder 9"/>
          <p:cNvSpPr>
            <a:spLocks noGrp="1"/>
          </p:cNvSpPr>
          <p:nvPr>
            <p:ph sz="quarter" idx="14" hasCustomPrompt="1"/>
          </p:nvPr>
        </p:nvSpPr>
        <p:spPr>
          <a:xfrm>
            <a:off x="6604000" y="2133600"/>
            <a:ext cx="4470400" cy="2895600"/>
          </a:xfrm>
        </p:spPr>
        <p:txBody>
          <a:bodyPr>
            <a:normAutofit/>
          </a:bodyPr>
          <a:lstStyle>
            <a:lvl1pPr marL="0" indent="0">
              <a:buNone/>
              <a:defRPr sz="2000" baseline="0">
                <a:solidFill>
                  <a:schemeClr val="tx2"/>
                </a:solidFill>
              </a:defRPr>
            </a:lvl1pPr>
          </a:lstStyle>
          <a:p>
            <a:pPr lvl="0"/>
            <a:r>
              <a:rPr lang="en-US"/>
              <a:t>Click to edit single column copy layout text</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9"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34134888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609600" y="1524000"/>
            <a:ext cx="10261600" cy="3505200"/>
          </a:xfrm>
        </p:spPr>
        <p:txBody>
          <a:bodyPr/>
          <a:lstStyle/>
          <a:p>
            <a:r>
              <a:rPr lang="en-US"/>
              <a:t>Click icon to add chart</a:t>
            </a:r>
          </a:p>
        </p:txBody>
      </p:sp>
      <p:sp>
        <p:nvSpPr>
          <p:cNvPr id="11" name="Text Placeholder 10"/>
          <p:cNvSpPr>
            <a:spLocks noGrp="1"/>
          </p:cNvSpPr>
          <p:nvPr>
            <p:ph type="body" sz="quarter" idx="14" hasCustomPrompt="1"/>
          </p:nvPr>
        </p:nvSpPr>
        <p:spPr>
          <a:xfrm>
            <a:off x="609600" y="5257800"/>
            <a:ext cx="8331200" cy="762000"/>
          </a:xfrm>
        </p:spPr>
        <p:txBody>
          <a:bodyPr>
            <a:normAutofit/>
          </a:bodyPr>
          <a:lstStyle>
            <a:lvl1pPr marL="0" indent="0" algn="l">
              <a:buNone/>
              <a:defRPr sz="2800" b="1">
                <a:solidFill>
                  <a:schemeClr val="bg1">
                    <a:lumMod val="50000"/>
                  </a:schemeClr>
                </a:solidFill>
              </a:defRPr>
            </a:lvl1pPr>
          </a:lstStyle>
          <a:p>
            <a:pPr lvl="0"/>
            <a:r>
              <a:rPr lang="en-US"/>
              <a:t>Click to edit descriptor caption</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2"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4141110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6D252-FAAA-4ECF-91DF-95C22233C0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1F89F9-77A4-4AC9-B042-99E8E14C9D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7159A0-FB9F-47E3-9406-350A92066B61}"/>
              </a:ext>
            </a:extLst>
          </p:cNvPr>
          <p:cNvSpPr>
            <a:spLocks noGrp="1"/>
          </p:cNvSpPr>
          <p:nvPr>
            <p:ph type="dt" sz="half" idx="10"/>
          </p:nvPr>
        </p:nvSpPr>
        <p:spPr/>
        <p:txBody>
          <a:bodyPr/>
          <a:lstStyle/>
          <a:p>
            <a:fld id="{294413EA-73F6-4EA3-BDC9-22A2AEE7376D}" type="datetimeFigureOut">
              <a:rPr lang="en-US" smtClean="0"/>
              <a:t>2/27/2026</a:t>
            </a:fld>
            <a:endParaRPr lang="en-US"/>
          </a:p>
        </p:txBody>
      </p:sp>
      <p:sp>
        <p:nvSpPr>
          <p:cNvPr id="5" name="Footer Placeholder 4">
            <a:extLst>
              <a:ext uri="{FF2B5EF4-FFF2-40B4-BE49-F238E27FC236}">
                <a16:creationId xmlns:a16="http://schemas.microsoft.com/office/drawing/2014/main" id="{6F5F21A5-7A1B-407C-8899-1983B2E0B6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BBC2B8-2905-4171-ACE1-EB4C1DF6B004}"/>
              </a:ext>
            </a:extLst>
          </p:cNvPr>
          <p:cNvSpPr>
            <a:spLocks noGrp="1"/>
          </p:cNvSpPr>
          <p:nvPr>
            <p:ph type="sldNum" sz="quarter" idx="12"/>
          </p:nvPr>
        </p:nvSpPr>
        <p:spPr/>
        <p:txBody>
          <a:bodyPr/>
          <a:lstStyle/>
          <a:p>
            <a:fld id="{FAC270C9-A962-4BD3-AFBB-05B780D5ED3C}" type="slidenum">
              <a:rPr lang="en-US" smtClean="0"/>
              <a:t>‹#›</a:t>
            </a:fld>
            <a:endParaRPr lang="en-US"/>
          </a:p>
        </p:txBody>
      </p:sp>
    </p:spTree>
    <p:extLst>
      <p:ext uri="{BB962C8B-B14F-4D97-AF65-F5344CB8AC3E}">
        <p14:creationId xmlns:p14="http://schemas.microsoft.com/office/powerpoint/2010/main" val="38716165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711200" y="2133600"/>
            <a:ext cx="2641600" cy="2057400"/>
          </a:xfrm>
        </p:spPr>
        <p:txBody>
          <a:bodyPr/>
          <a:lstStyle/>
          <a:p>
            <a:r>
              <a:rPr lang="en-US"/>
              <a:t>Click icon to add chart</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673600" y="2206626"/>
            <a:ext cx="2641600" cy="20605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4775200" y="2133600"/>
            <a:ext cx="2641600" cy="2057400"/>
          </a:xfrm>
        </p:spPr>
        <p:txBody>
          <a:bodyPr/>
          <a:lstStyle/>
          <a:p>
            <a:r>
              <a:rPr lang="en-US"/>
              <a:t>Click icon to add chart</a:t>
            </a:r>
          </a:p>
        </p:txBody>
      </p:sp>
      <p:sp>
        <p:nvSpPr>
          <p:cNvPr id="9" name="Chart Placeholder 5"/>
          <p:cNvSpPr>
            <a:spLocks noGrp="1"/>
          </p:cNvSpPr>
          <p:nvPr>
            <p:ph type="chart" sz="quarter" idx="14"/>
          </p:nvPr>
        </p:nvSpPr>
        <p:spPr>
          <a:xfrm>
            <a:off x="8940800" y="2133600"/>
            <a:ext cx="2641600" cy="2057400"/>
          </a:xfrm>
        </p:spPr>
        <p:txBody>
          <a:bodyPr/>
          <a:lstStyle/>
          <a:p>
            <a:r>
              <a:rPr lang="en-US"/>
              <a:t>Click icon to add chart</a:t>
            </a:r>
          </a:p>
        </p:txBody>
      </p:sp>
      <p:sp>
        <p:nvSpPr>
          <p:cNvPr id="11" name="Text Placeholder 10"/>
          <p:cNvSpPr>
            <a:spLocks noGrp="1"/>
          </p:cNvSpPr>
          <p:nvPr>
            <p:ph type="body" sz="quarter" idx="16" hasCustomPrompt="1"/>
          </p:nvPr>
        </p:nvSpPr>
        <p:spPr>
          <a:xfrm>
            <a:off x="711200" y="4419600"/>
            <a:ext cx="26416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3" name="Text Placeholder 10"/>
          <p:cNvSpPr>
            <a:spLocks noGrp="1"/>
          </p:cNvSpPr>
          <p:nvPr>
            <p:ph type="body" sz="quarter" idx="17" hasCustomPrompt="1"/>
          </p:nvPr>
        </p:nvSpPr>
        <p:spPr>
          <a:xfrm>
            <a:off x="4876800" y="4419600"/>
            <a:ext cx="26416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4" name="Text Placeholder 10"/>
          <p:cNvSpPr>
            <a:spLocks noGrp="1"/>
          </p:cNvSpPr>
          <p:nvPr>
            <p:ph type="body" sz="quarter" idx="18" hasCustomPrompt="1"/>
          </p:nvPr>
        </p:nvSpPr>
        <p:spPr>
          <a:xfrm>
            <a:off x="8940800" y="4419600"/>
            <a:ext cx="26416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pic>
        <p:nvPicPr>
          <p:cNvPr id="12" name="Pictur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7"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576856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Points Page">
    <p:spTree>
      <p:nvGrpSpPr>
        <p:cNvPr id="1" name=""/>
        <p:cNvGrpSpPr/>
        <p:nvPr/>
      </p:nvGrpSpPr>
      <p:grpSpPr>
        <a:xfrm>
          <a:off x="0" y="0"/>
          <a:ext cx="0" cy="0"/>
          <a:chOff x="0" y="0"/>
          <a:chExt cx="0" cy="0"/>
        </a:xfrm>
      </p:grpSpPr>
      <p:sp>
        <p:nvSpPr>
          <p:cNvPr id="5" name="Oval 4" title="Blue circle image for type to go on top of"/>
          <p:cNvSpPr/>
          <p:nvPr userDrawn="1"/>
        </p:nvSpPr>
        <p:spPr>
          <a:xfrm>
            <a:off x="711200" y="1676400"/>
            <a:ext cx="31496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2"/>
              </a:solidFill>
            </a:endParaRPr>
          </a:p>
        </p:txBody>
      </p:sp>
      <p:sp>
        <p:nvSpPr>
          <p:cNvPr id="6" name="Oval 5" title="Blue circle image for type to go on top of"/>
          <p:cNvSpPr/>
          <p:nvPr userDrawn="1"/>
        </p:nvSpPr>
        <p:spPr>
          <a:xfrm>
            <a:off x="4572000" y="1752600"/>
            <a:ext cx="31496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 name="Oval 6" title="Blue circle image for type to go on top of"/>
          <p:cNvSpPr/>
          <p:nvPr userDrawn="1"/>
        </p:nvSpPr>
        <p:spPr>
          <a:xfrm>
            <a:off x="8534400" y="1752600"/>
            <a:ext cx="31496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Text Placeholder 10"/>
          <p:cNvSpPr>
            <a:spLocks noGrp="1"/>
          </p:cNvSpPr>
          <p:nvPr>
            <p:ph type="body" sz="quarter" idx="16" hasCustomPrompt="1"/>
          </p:nvPr>
        </p:nvSpPr>
        <p:spPr>
          <a:xfrm>
            <a:off x="8788400" y="4419600"/>
            <a:ext cx="26416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0" name="Text Placeholder 10"/>
          <p:cNvSpPr>
            <a:spLocks noGrp="1"/>
          </p:cNvSpPr>
          <p:nvPr>
            <p:ph type="body" sz="quarter" idx="17" hasCustomPrompt="1"/>
          </p:nvPr>
        </p:nvSpPr>
        <p:spPr>
          <a:xfrm>
            <a:off x="4876800" y="4419600"/>
            <a:ext cx="26416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1" name="Text Placeholder 10"/>
          <p:cNvSpPr>
            <a:spLocks noGrp="1"/>
          </p:cNvSpPr>
          <p:nvPr>
            <p:ph type="body" sz="quarter" idx="18" hasCustomPrompt="1"/>
          </p:nvPr>
        </p:nvSpPr>
        <p:spPr>
          <a:xfrm>
            <a:off x="914400" y="4419600"/>
            <a:ext cx="26416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3" name="Content Placeholder 12"/>
          <p:cNvSpPr>
            <a:spLocks noGrp="1"/>
          </p:cNvSpPr>
          <p:nvPr>
            <p:ph sz="quarter" idx="19" hasCustomPrompt="1"/>
          </p:nvPr>
        </p:nvSpPr>
        <p:spPr>
          <a:xfrm>
            <a:off x="1117600" y="2133600"/>
            <a:ext cx="23368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4978400" y="2133600"/>
            <a:ext cx="23368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8940800" y="2133600"/>
            <a:ext cx="23368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9"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5981068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6"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40434429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1"/>
            <a:ext cx="53848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8"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6259659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7"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3545173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0" y="2819400"/>
            <a:ext cx="109728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171720491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971800"/>
            <a:ext cx="8534400" cy="1447800"/>
          </a:xfrm>
        </p:spPr>
        <p:txBody>
          <a:bodyPr anchor="t"/>
          <a:lstStyle>
            <a:lvl1pPr algn="l">
              <a:defRPr sz="4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296" y="304800"/>
            <a:ext cx="4673035" cy="1981200"/>
          </a:xfrm>
          <a:prstGeom prst="rect">
            <a:avLst/>
          </a:prstGeom>
        </p:spPr>
      </p:pic>
    </p:spTree>
    <p:extLst>
      <p:ext uri="{BB962C8B-B14F-4D97-AF65-F5344CB8AC3E}">
        <p14:creationId xmlns:p14="http://schemas.microsoft.com/office/powerpoint/2010/main" val="255469363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11200" y="2057400"/>
            <a:ext cx="8432800" cy="1752600"/>
          </a:xfrm>
        </p:spPr>
        <p:txBody>
          <a:bodyPr anchor="t">
            <a:noAutofit/>
          </a:bodyPr>
          <a:lstStyle>
            <a:lvl1pPr algn="l">
              <a:defRPr sz="6000" b="1" cap="all" baseline="0">
                <a:solidFill>
                  <a:srgbClr val="0C2340"/>
                </a:solidFill>
              </a:defRPr>
            </a:lvl1pPr>
          </a:lstStyle>
          <a:p>
            <a:r>
              <a:rPr lang="en-US"/>
              <a:t>Click to edit DATA POINT</a:t>
            </a:r>
          </a:p>
        </p:txBody>
      </p:sp>
      <p:sp>
        <p:nvSpPr>
          <p:cNvPr id="3" name="Text Placeholder 2"/>
          <p:cNvSpPr>
            <a:spLocks noGrp="1"/>
          </p:cNvSpPr>
          <p:nvPr>
            <p:ph type="body" idx="1"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0" name="Text Placeholder 9"/>
          <p:cNvSpPr>
            <a:spLocks noGrp="1"/>
          </p:cNvSpPr>
          <p:nvPr>
            <p:ph type="body" sz="quarter" idx="14" hasCustomPrompt="1"/>
          </p:nvPr>
        </p:nvSpPr>
        <p:spPr>
          <a:xfrm>
            <a:off x="711200" y="3886200"/>
            <a:ext cx="5181600" cy="838200"/>
          </a:xfrm>
        </p:spPr>
        <p:txBody>
          <a:bodyPr>
            <a:normAutofit/>
          </a:bodyPr>
          <a:lstStyle>
            <a:lvl1pPr marL="0" indent="0" algn="l">
              <a:buNone/>
              <a:defRPr sz="2400" b="1">
                <a:solidFill>
                  <a:srgbClr val="ACA39A"/>
                </a:solidFill>
              </a:defRPr>
            </a:lvl1pPr>
          </a:lstStyle>
          <a:p>
            <a:pPr lvl="0"/>
            <a:r>
              <a:rPr lang="en-US"/>
              <a:t>click to edit descriptor text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140190963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286000"/>
            <a:ext cx="10972800" cy="2590800"/>
          </a:xfrm>
        </p:spPr>
        <p:txBody>
          <a:bodyPr>
            <a:normAutofit/>
          </a:bodyPr>
          <a:lstStyle>
            <a:lvl1pPr algn="l">
              <a:defRPr sz="3600" b="0" baseline="0">
                <a:solidFill>
                  <a:srgbClr val="009F4D"/>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sp>
        <p:nvSpPr>
          <p:cNvPr id="5" name="Text Placeholder 2"/>
          <p:cNvSpPr>
            <a:spLocks noGrp="1"/>
          </p:cNvSpPr>
          <p:nvPr>
            <p:ph type="body" idx="1"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225714827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1748948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6816A-836B-4DB2-B516-6A39406896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1104BA9-79EC-4499-BCC8-2126FF73C6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E70C145-39E6-4DEE-8AA3-10B61A8C8BB8}"/>
              </a:ext>
            </a:extLst>
          </p:cNvPr>
          <p:cNvSpPr>
            <a:spLocks noGrp="1"/>
          </p:cNvSpPr>
          <p:nvPr>
            <p:ph type="dt" sz="half" idx="10"/>
          </p:nvPr>
        </p:nvSpPr>
        <p:spPr/>
        <p:txBody>
          <a:bodyPr/>
          <a:lstStyle/>
          <a:p>
            <a:fld id="{294413EA-73F6-4EA3-BDC9-22A2AEE7376D}" type="datetimeFigureOut">
              <a:rPr lang="en-US" smtClean="0"/>
              <a:t>2/27/2026</a:t>
            </a:fld>
            <a:endParaRPr lang="en-US"/>
          </a:p>
        </p:txBody>
      </p:sp>
      <p:sp>
        <p:nvSpPr>
          <p:cNvPr id="5" name="Footer Placeholder 4">
            <a:extLst>
              <a:ext uri="{FF2B5EF4-FFF2-40B4-BE49-F238E27FC236}">
                <a16:creationId xmlns:a16="http://schemas.microsoft.com/office/drawing/2014/main" id="{9948DB98-B10A-4CC4-A965-CAD03D829F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8633F8-CAE2-4337-A5FA-9287B9E4FE2E}"/>
              </a:ext>
            </a:extLst>
          </p:cNvPr>
          <p:cNvSpPr>
            <a:spLocks noGrp="1"/>
          </p:cNvSpPr>
          <p:nvPr>
            <p:ph type="sldNum" sz="quarter" idx="12"/>
          </p:nvPr>
        </p:nvSpPr>
        <p:spPr/>
        <p:txBody>
          <a:bodyPr/>
          <a:lstStyle/>
          <a:p>
            <a:fld id="{FAC270C9-A962-4BD3-AFBB-05B780D5ED3C}" type="slidenum">
              <a:rPr lang="en-US" smtClean="0"/>
              <a:t>‹#›</a:t>
            </a:fld>
            <a:endParaRPr lang="en-US"/>
          </a:p>
        </p:txBody>
      </p:sp>
    </p:spTree>
    <p:extLst>
      <p:ext uri="{BB962C8B-B14F-4D97-AF65-F5344CB8AC3E}">
        <p14:creationId xmlns:p14="http://schemas.microsoft.com/office/powerpoint/2010/main" val="36270937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711200" y="1752600"/>
            <a:ext cx="52832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Text Placeholder 2"/>
          <p:cNvSpPr>
            <a:spLocks noGrp="1"/>
          </p:cNvSpPr>
          <p:nvPr>
            <p:ph type="body" idx="13"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0" name="Content Placeholder 9"/>
          <p:cNvSpPr>
            <a:spLocks noGrp="1"/>
          </p:cNvSpPr>
          <p:nvPr>
            <p:ph sz="quarter" idx="14" hasCustomPrompt="1"/>
          </p:nvPr>
        </p:nvSpPr>
        <p:spPr>
          <a:xfrm>
            <a:off x="6604000" y="2133600"/>
            <a:ext cx="4470400" cy="2895600"/>
          </a:xfrm>
        </p:spPr>
        <p:txBody>
          <a:bodyPr>
            <a:normAutofit/>
          </a:bodyPr>
          <a:lstStyle>
            <a:lvl1pPr marL="0" indent="0">
              <a:buNone/>
              <a:defRPr sz="2000" baseline="0"/>
            </a:lvl1pPr>
          </a:lstStyle>
          <a:p>
            <a:pPr lvl="0"/>
            <a:r>
              <a:rPr lang="en-US"/>
              <a:t>Click to edit single column copy layout text</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25530763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609600" y="1524000"/>
            <a:ext cx="10261600" cy="3505200"/>
          </a:xfrm>
        </p:spPr>
        <p:txBody>
          <a:bodyPr/>
          <a:lstStyle/>
          <a:p>
            <a:r>
              <a:rPr lang="en-US"/>
              <a:t>Click icon to add chart</a:t>
            </a:r>
          </a:p>
        </p:txBody>
      </p:sp>
      <p:sp>
        <p:nvSpPr>
          <p:cNvPr id="9" name="Text Placeholder 2"/>
          <p:cNvSpPr>
            <a:spLocks noGrp="1"/>
          </p:cNvSpPr>
          <p:nvPr>
            <p:ph type="body" idx="13"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4" hasCustomPrompt="1"/>
          </p:nvPr>
        </p:nvSpPr>
        <p:spPr>
          <a:xfrm>
            <a:off x="609600" y="5257800"/>
            <a:ext cx="8331200" cy="762000"/>
          </a:xfrm>
        </p:spPr>
        <p:txBody>
          <a:bodyPr>
            <a:normAutofit/>
          </a:bodyPr>
          <a:lstStyle>
            <a:lvl1pPr marL="0" indent="0" algn="l">
              <a:buNone/>
              <a:defRPr sz="2800" b="1">
                <a:solidFill>
                  <a:srgbClr val="ACA39A"/>
                </a:solidFill>
              </a:defRPr>
            </a:lvl1pPr>
          </a:lstStyle>
          <a:p>
            <a:pPr lvl="0"/>
            <a:r>
              <a:rPr lang="en-US"/>
              <a:t>Click to edit descriptor caption</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282140631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711200" y="2133600"/>
            <a:ext cx="2641600" cy="2057400"/>
          </a:xfrm>
        </p:spPr>
        <p:txBody>
          <a:bodyPr/>
          <a:lstStyle/>
          <a:p>
            <a:r>
              <a:rPr lang="en-US"/>
              <a:t>Click icon to add chart</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673600" y="2206626"/>
            <a:ext cx="2641600"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4775200" y="2133600"/>
            <a:ext cx="2641600" cy="2057400"/>
          </a:xfrm>
        </p:spPr>
        <p:txBody>
          <a:bodyPr/>
          <a:lstStyle/>
          <a:p>
            <a:r>
              <a:rPr lang="en-US"/>
              <a:t>Click icon to add chart</a:t>
            </a:r>
          </a:p>
        </p:txBody>
      </p:sp>
      <p:sp>
        <p:nvSpPr>
          <p:cNvPr id="9" name="Chart Placeholder 5"/>
          <p:cNvSpPr>
            <a:spLocks noGrp="1"/>
          </p:cNvSpPr>
          <p:nvPr>
            <p:ph type="chart" sz="quarter" idx="14"/>
          </p:nvPr>
        </p:nvSpPr>
        <p:spPr>
          <a:xfrm>
            <a:off x="8940800" y="2133600"/>
            <a:ext cx="2641600" cy="2057400"/>
          </a:xfrm>
        </p:spPr>
        <p:txBody>
          <a:bodyPr/>
          <a:lstStyle/>
          <a:p>
            <a:r>
              <a:rPr lang="en-US"/>
              <a:t>Click icon to add chart</a:t>
            </a:r>
          </a:p>
        </p:txBody>
      </p:sp>
      <p:sp>
        <p:nvSpPr>
          <p:cNvPr id="10" name="Text Placeholder 2"/>
          <p:cNvSpPr>
            <a:spLocks noGrp="1"/>
          </p:cNvSpPr>
          <p:nvPr>
            <p:ph type="body" idx="15"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6" hasCustomPrompt="1"/>
          </p:nvPr>
        </p:nvSpPr>
        <p:spPr>
          <a:xfrm>
            <a:off x="711200" y="4419600"/>
            <a:ext cx="26416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3" name="Text Placeholder 10"/>
          <p:cNvSpPr>
            <a:spLocks noGrp="1"/>
          </p:cNvSpPr>
          <p:nvPr>
            <p:ph type="body" sz="quarter" idx="17" hasCustomPrompt="1"/>
          </p:nvPr>
        </p:nvSpPr>
        <p:spPr>
          <a:xfrm>
            <a:off x="4876800" y="4419600"/>
            <a:ext cx="26416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4" name="Text Placeholder 10"/>
          <p:cNvSpPr>
            <a:spLocks noGrp="1"/>
          </p:cNvSpPr>
          <p:nvPr>
            <p:ph type="body" sz="quarter" idx="18" hasCustomPrompt="1"/>
          </p:nvPr>
        </p:nvSpPr>
        <p:spPr>
          <a:xfrm>
            <a:off x="8940800" y="4419600"/>
            <a:ext cx="2641600" cy="1447800"/>
          </a:xfrm>
        </p:spPr>
        <p:txBody>
          <a:bodyPr>
            <a:normAutofit/>
          </a:bodyPr>
          <a:lstStyle>
            <a:lvl1pPr marL="0" indent="0">
              <a:buNone/>
              <a:defRPr sz="1600">
                <a:solidFill>
                  <a:srgbClr val="ACA39A"/>
                </a:solidFill>
              </a:defRPr>
            </a:lvl1pPr>
          </a:lstStyle>
          <a:p>
            <a:pPr lvl="0"/>
            <a:r>
              <a:rPr lang="en-US"/>
              <a:t>Click to edit copy </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250613638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hree Points Page">
    <p:spTree>
      <p:nvGrpSpPr>
        <p:cNvPr id="1" name=""/>
        <p:cNvGrpSpPr/>
        <p:nvPr/>
      </p:nvGrpSpPr>
      <p:grpSpPr>
        <a:xfrm>
          <a:off x="0" y="0"/>
          <a:ext cx="0" cy="0"/>
          <a:chOff x="0" y="0"/>
          <a:chExt cx="0" cy="0"/>
        </a:xfrm>
      </p:grpSpPr>
      <p:sp>
        <p:nvSpPr>
          <p:cNvPr id="5" name="Oval 4"/>
          <p:cNvSpPr/>
          <p:nvPr userDrawn="1"/>
        </p:nvSpPr>
        <p:spPr>
          <a:xfrm>
            <a:off x="711200" y="1676400"/>
            <a:ext cx="31496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Oval 5"/>
          <p:cNvSpPr/>
          <p:nvPr userDrawn="1"/>
        </p:nvSpPr>
        <p:spPr>
          <a:xfrm>
            <a:off x="4572000" y="1752600"/>
            <a:ext cx="31496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 name="Oval 6"/>
          <p:cNvSpPr/>
          <p:nvPr userDrawn="1"/>
        </p:nvSpPr>
        <p:spPr>
          <a:xfrm>
            <a:off x="8534400" y="1752600"/>
            <a:ext cx="31496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Text Placeholder 2"/>
          <p:cNvSpPr>
            <a:spLocks noGrp="1"/>
          </p:cNvSpPr>
          <p:nvPr>
            <p:ph type="body" idx="15"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9" name="Text Placeholder 10"/>
          <p:cNvSpPr>
            <a:spLocks noGrp="1"/>
          </p:cNvSpPr>
          <p:nvPr>
            <p:ph type="body" sz="quarter" idx="16" hasCustomPrompt="1"/>
          </p:nvPr>
        </p:nvSpPr>
        <p:spPr>
          <a:xfrm>
            <a:off x="8788400" y="4419600"/>
            <a:ext cx="26416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0" name="Text Placeholder 10"/>
          <p:cNvSpPr>
            <a:spLocks noGrp="1"/>
          </p:cNvSpPr>
          <p:nvPr>
            <p:ph type="body" sz="quarter" idx="17" hasCustomPrompt="1"/>
          </p:nvPr>
        </p:nvSpPr>
        <p:spPr>
          <a:xfrm>
            <a:off x="4876800" y="4419600"/>
            <a:ext cx="26416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1" name="Text Placeholder 10"/>
          <p:cNvSpPr>
            <a:spLocks noGrp="1"/>
          </p:cNvSpPr>
          <p:nvPr>
            <p:ph type="body" sz="quarter" idx="18" hasCustomPrompt="1"/>
          </p:nvPr>
        </p:nvSpPr>
        <p:spPr>
          <a:xfrm>
            <a:off x="914400" y="4419600"/>
            <a:ext cx="26416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3" name="Content Placeholder 12"/>
          <p:cNvSpPr>
            <a:spLocks noGrp="1"/>
          </p:cNvSpPr>
          <p:nvPr>
            <p:ph sz="quarter" idx="19" hasCustomPrompt="1"/>
          </p:nvPr>
        </p:nvSpPr>
        <p:spPr>
          <a:xfrm>
            <a:off x="1117600" y="2133600"/>
            <a:ext cx="23368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4978400" y="2133600"/>
            <a:ext cx="23368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8940800" y="2133600"/>
            <a:ext cx="23368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309237989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2"/>
          <p:cNvSpPr>
            <a:spLocks noGrp="1"/>
          </p:cNvSpPr>
          <p:nvPr>
            <p:ph type="body" idx="1"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367652037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1"/>
            <a:ext cx="5384800" cy="4525963"/>
          </a:xfrm>
        </p:spPr>
        <p:txBody>
          <a:bodyPr/>
          <a:lstStyle>
            <a:lvl1pPr>
              <a:defRPr sz="2800">
                <a:solidFill>
                  <a:srgbClr val="0C2340"/>
                </a:solidFill>
              </a:defRPr>
            </a:lvl1pPr>
            <a:lvl2pPr>
              <a:defRPr sz="2400">
                <a:solidFill>
                  <a:srgbClr val="0C2340"/>
                </a:solidFill>
              </a:defRPr>
            </a:lvl2pPr>
            <a:lvl3pPr>
              <a:defRPr sz="2000">
                <a:solidFill>
                  <a:srgbClr val="0C2340"/>
                </a:solidFill>
              </a:defRPr>
            </a:lvl3pPr>
            <a:lvl4pPr>
              <a:defRPr sz="1800">
                <a:solidFill>
                  <a:srgbClr val="0C2340"/>
                </a:solidFill>
              </a:defRPr>
            </a:lvl4pPr>
            <a:lvl5pPr>
              <a:defRPr sz="1800">
                <a:solidFill>
                  <a:srgbClr val="0C234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solidFill>
                  <a:srgbClr val="0C2340"/>
                </a:solidFill>
              </a:defRPr>
            </a:lvl1pPr>
            <a:lvl2pPr>
              <a:defRPr sz="2400">
                <a:solidFill>
                  <a:srgbClr val="0C2340"/>
                </a:solidFill>
              </a:defRPr>
            </a:lvl2pPr>
            <a:lvl3pPr>
              <a:defRPr sz="2000">
                <a:solidFill>
                  <a:srgbClr val="0C2340"/>
                </a:solidFill>
              </a:defRPr>
            </a:lvl3pPr>
            <a:lvl4pPr>
              <a:defRPr sz="1800">
                <a:solidFill>
                  <a:srgbClr val="0C2340"/>
                </a:solidFill>
              </a:defRPr>
            </a:lvl4pPr>
            <a:lvl5pPr>
              <a:defRPr sz="1800">
                <a:solidFill>
                  <a:srgbClr val="0C234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2"/>
          <p:cNvSpPr>
            <a:spLocks noGrp="1"/>
          </p:cNvSpPr>
          <p:nvPr>
            <p:ph type="body" idx="13"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76793814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7" cy="639762"/>
          </a:xfrm>
        </p:spPr>
        <p:txBody>
          <a:bodyPr anchor="b"/>
          <a:lstStyle>
            <a:lvl1pPr marL="0" indent="0">
              <a:buNone/>
              <a:defRPr sz="2400" b="1">
                <a:solidFill>
                  <a:srgbClr val="009F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solidFill>
                  <a:srgbClr val="009F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2"/>
          <p:cNvSpPr>
            <a:spLocks noGrp="1"/>
          </p:cNvSpPr>
          <p:nvPr>
            <p:ph type="body" idx="13"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41978179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cxnSp>
        <p:nvCxnSpPr>
          <p:cNvPr id="6" name="Straight Connector 5"/>
          <p:cNvCxnSpPr/>
          <p:nvPr userDrawn="1"/>
        </p:nvCxnSpPr>
        <p:spPr>
          <a:xfrm>
            <a:off x="5889059" y="5791200"/>
            <a:ext cx="511741"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userDrawn="1"/>
        </p:nvSpPr>
        <p:spPr>
          <a:xfrm>
            <a:off x="2540000" y="2505670"/>
            <a:ext cx="7112000" cy="923330"/>
          </a:xfrm>
          <a:prstGeom prst="rect">
            <a:avLst/>
          </a:prstGeom>
          <a:noFill/>
        </p:spPr>
        <p:txBody>
          <a:bodyPr wrap="square" rtlCol="0">
            <a:spAutoFit/>
          </a:bodyPr>
          <a:lstStyle/>
          <a:p>
            <a:pPr marL="0" lvl="0" indent="0" algn="ctr" defTabSz="914400" rtl="0" eaLnBrk="1" latinLnBrk="0" hangingPunct="1">
              <a:spcBef>
                <a:spcPct val="20000"/>
              </a:spcBef>
              <a:buClr>
                <a:srgbClr val="009F4D"/>
              </a:buClr>
              <a:buFont typeface="Arial" panose="020B0604020202020204" pitchFamily="34" charset="0"/>
              <a:buNone/>
            </a:pPr>
            <a:r>
              <a:rPr lang="en-US" sz="5400" b="1" kern="1200" baseline="0">
                <a:solidFill>
                  <a:srgbClr val="0C2340"/>
                </a:solidFill>
                <a:latin typeface="+mn-lt"/>
                <a:ea typeface="+mn-ea"/>
                <a:cs typeface="+mn-cs"/>
              </a:rPr>
              <a:t>THANK YOU</a:t>
            </a:r>
          </a:p>
        </p:txBody>
      </p:sp>
      <p:sp>
        <p:nvSpPr>
          <p:cNvPr id="8" name="TextBox 7"/>
          <p:cNvSpPr txBox="1"/>
          <p:nvPr userDrawn="1"/>
        </p:nvSpPr>
        <p:spPr>
          <a:xfrm>
            <a:off x="3364613" y="3429000"/>
            <a:ext cx="5576187" cy="1938992"/>
          </a:xfrm>
          <a:prstGeom prst="rect">
            <a:avLst/>
          </a:prstGeom>
          <a:noFill/>
        </p:spPr>
        <p:txBody>
          <a:bodyPr wrap="square" rtlCol="0">
            <a:spAutoFit/>
          </a:bodyPr>
          <a:lstStyle/>
          <a:p>
            <a:pPr lvl="0" algn="ctr"/>
            <a:r>
              <a:rPr lang="en-US" sz="2400" b="1">
                <a:solidFill>
                  <a:srgbClr val="ACA39A"/>
                </a:solidFill>
              </a:rPr>
              <a:t>30 East 7th Street</a:t>
            </a:r>
          </a:p>
          <a:p>
            <a:pPr lvl="0" algn="ctr"/>
            <a:r>
              <a:rPr lang="en-US" sz="2400" b="1">
                <a:solidFill>
                  <a:srgbClr val="ACA39A"/>
                </a:solidFill>
              </a:rPr>
              <a:t>St. Paul, MN  55101</a:t>
            </a:r>
          </a:p>
          <a:p>
            <a:pPr lvl="0" algn="ctr"/>
            <a:endParaRPr lang="en-US" sz="2400" b="1">
              <a:solidFill>
                <a:srgbClr val="ACA39A"/>
              </a:solidFill>
            </a:endParaRPr>
          </a:p>
          <a:p>
            <a:pPr lvl="0" algn="ctr"/>
            <a:r>
              <a:rPr lang="en-US" sz="2400" b="1">
                <a:solidFill>
                  <a:srgbClr val="ACA39A"/>
                </a:solidFill>
              </a:rPr>
              <a:t>651-201-1800</a:t>
            </a:r>
          </a:p>
          <a:p>
            <a:pPr lvl="0" algn="ctr"/>
            <a:r>
              <a:rPr lang="en-US" sz="2400" b="1">
                <a:solidFill>
                  <a:srgbClr val="ACA39A"/>
                </a:solidFill>
              </a:rPr>
              <a:t>888-667-2848</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51201" y="533400"/>
            <a:ext cx="5745239" cy="1447800"/>
          </a:xfrm>
          <a:prstGeom prst="rect">
            <a:avLst/>
          </a:prstGeom>
        </p:spPr>
      </p:pic>
      <p:sp>
        <p:nvSpPr>
          <p:cNvPr id="14" name="TextBox 13"/>
          <p:cNvSpPr txBox="1"/>
          <p:nvPr userDrawn="1"/>
        </p:nvSpPr>
        <p:spPr>
          <a:xfrm>
            <a:off x="2540000" y="6200002"/>
            <a:ext cx="7112000" cy="276999"/>
          </a:xfrm>
          <a:prstGeom prst="rect">
            <a:avLst/>
          </a:prstGeom>
          <a:noFill/>
        </p:spPr>
        <p:txBody>
          <a:bodyPr wrap="square" rtlCol="0">
            <a:spAutoFit/>
          </a:bodyPr>
          <a:lstStyle/>
          <a:p>
            <a:pPr lvl="0" algn="ctr"/>
            <a:r>
              <a:rPr lang="en-US" sz="1200"/>
              <a:t>MINNESOTA STATE IS AN EQUAL OPPORTUNITY EMPLOYER AND EDUCATOR</a:t>
            </a:r>
          </a:p>
        </p:txBody>
      </p:sp>
    </p:spTree>
    <p:extLst>
      <p:ext uri="{BB962C8B-B14F-4D97-AF65-F5344CB8AC3E}">
        <p14:creationId xmlns:p14="http://schemas.microsoft.com/office/powerpoint/2010/main" val="8066294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35939205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F780A3-8C0C-4F21-AD78-0DBE366A5FC8}"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77828-9959-41D3-9E74-797D0B282C81}" type="slidenum">
              <a:rPr lang="en-US" smtClean="0"/>
              <a:t>‹#›</a:t>
            </a:fld>
            <a:endParaRPr lang="en-US"/>
          </a:p>
        </p:txBody>
      </p:sp>
    </p:spTree>
    <p:extLst>
      <p:ext uri="{BB962C8B-B14F-4D97-AF65-F5344CB8AC3E}">
        <p14:creationId xmlns:p14="http://schemas.microsoft.com/office/powerpoint/2010/main" val="149626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B1B06-0547-48D3-A0EA-B1D4BE9862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6BE8C2-CCC7-4409-8600-49F3DE8A5F3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3BABD50-72C6-4564-9CAC-44CB95BE4C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F553DEC-1A89-484A-9198-697C810ABE39}"/>
              </a:ext>
            </a:extLst>
          </p:cNvPr>
          <p:cNvSpPr>
            <a:spLocks noGrp="1"/>
          </p:cNvSpPr>
          <p:nvPr>
            <p:ph type="dt" sz="half" idx="10"/>
          </p:nvPr>
        </p:nvSpPr>
        <p:spPr/>
        <p:txBody>
          <a:bodyPr/>
          <a:lstStyle/>
          <a:p>
            <a:fld id="{294413EA-73F6-4EA3-BDC9-22A2AEE7376D}" type="datetimeFigureOut">
              <a:rPr lang="en-US" smtClean="0"/>
              <a:t>2/27/2026</a:t>
            </a:fld>
            <a:endParaRPr lang="en-US"/>
          </a:p>
        </p:txBody>
      </p:sp>
      <p:sp>
        <p:nvSpPr>
          <p:cNvPr id="6" name="Footer Placeholder 5">
            <a:extLst>
              <a:ext uri="{FF2B5EF4-FFF2-40B4-BE49-F238E27FC236}">
                <a16:creationId xmlns:a16="http://schemas.microsoft.com/office/drawing/2014/main" id="{6A52E054-6BB0-47E8-A3E1-4FB5361232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DDABBE-AFB3-4828-9171-025D42A2B10A}"/>
              </a:ext>
            </a:extLst>
          </p:cNvPr>
          <p:cNvSpPr>
            <a:spLocks noGrp="1"/>
          </p:cNvSpPr>
          <p:nvPr>
            <p:ph type="sldNum" sz="quarter" idx="12"/>
          </p:nvPr>
        </p:nvSpPr>
        <p:spPr/>
        <p:txBody>
          <a:bodyPr/>
          <a:lstStyle/>
          <a:p>
            <a:fld id="{FAC270C9-A962-4BD3-AFBB-05B780D5ED3C}" type="slidenum">
              <a:rPr lang="en-US" smtClean="0"/>
              <a:t>‹#›</a:t>
            </a:fld>
            <a:endParaRPr lang="en-US"/>
          </a:p>
        </p:txBody>
      </p:sp>
    </p:spTree>
    <p:extLst>
      <p:ext uri="{BB962C8B-B14F-4D97-AF65-F5344CB8AC3E}">
        <p14:creationId xmlns:p14="http://schemas.microsoft.com/office/powerpoint/2010/main" val="22415319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6"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70965915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711200" y="1752600"/>
            <a:ext cx="52832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Content Placeholder 9"/>
          <p:cNvSpPr>
            <a:spLocks noGrp="1"/>
          </p:cNvSpPr>
          <p:nvPr>
            <p:ph sz="quarter" idx="14" hasCustomPrompt="1"/>
          </p:nvPr>
        </p:nvSpPr>
        <p:spPr>
          <a:xfrm>
            <a:off x="6604000" y="2133600"/>
            <a:ext cx="4470400" cy="2895600"/>
          </a:xfrm>
        </p:spPr>
        <p:txBody>
          <a:bodyPr>
            <a:normAutofit/>
          </a:bodyPr>
          <a:lstStyle>
            <a:lvl1pPr marL="0" indent="0">
              <a:buNone/>
              <a:defRPr sz="2000" baseline="0">
                <a:solidFill>
                  <a:schemeClr val="tx2"/>
                </a:solidFill>
              </a:defRPr>
            </a:lvl1pPr>
          </a:lstStyle>
          <a:p>
            <a:pPr lvl="0"/>
            <a:r>
              <a:rPr lang="en-US"/>
              <a:t>Click to edit single column copy layout text</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9"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984844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FA6AD-2D46-4980-9659-8F47289C225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9D1FE75-690B-4E0E-870F-00A4BEE6B2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CCEF485-6121-4AD7-A5D9-AF08B08C60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64C0283-B42A-4988-9217-DFF87089BD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5EFB28-37C4-4DDE-BF87-3E3F9A2E9B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2B12CB-78D7-47FC-9189-988A2AA41BBC}"/>
              </a:ext>
            </a:extLst>
          </p:cNvPr>
          <p:cNvSpPr>
            <a:spLocks noGrp="1"/>
          </p:cNvSpPr>
          <p:nvPr>
            <p:ph type="dt" sz="half" idx="10"/>
          </p:nvPr>
        </p:nvSpPr>
        <p:spPr/>
        <p:txBody>
          <a:bodyPr/>
          <a:lstStyle/>
          <a:p>
            <a:fld id="{294413EA-73F6-4EA3-BDC9-22A2AEE7376D}" type="datetimeFigureOut">
              <a:rPr lang="en-US" smtClean="0"/>
              <a:t>2/27/2026</a:t>
            </a:fld>
            <a:endParaRPr lang="en-US"/>
          </a:p>
        </p:txBody>
      </p:sp>
      <p:sp>
        <p:nvSpPr>
          <p:cNvPr id="8" name="Footer Placeholder 7">
            <a:extLst>
              <a:ext uri="{FF2B5EF4-FFF2-40B4-BE49-F238E27FC236}">
                <a16:creationId xmlns:a16="http://schemas.microsoft.com/office/drawing/2014/main" id="{4508D519-7538-47EF-8B6C-1869EBE5D52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320B569-ECE1-45CC-8038-E290430036EA}"/>
              </a:ext>
            </a:extLst>
          </p:cNvPr>
          <p:cNvSpPr>
            <a:spLocks noGrp="1"/>
          </p:cNvSpPr>
          <p:nvPr>
            <p:ph type="sldNum" sz="quarter" idx="12"/>
          </p:nvPr>
        </p:nvSpPr>
        <p:spPr/>
        <p:txBody>
          <a:bodyPr/>
          <a:lstStyle/>
          <a:p>
            <a:fld id="{FAC270C9-A962-4BD3-AFBB-05B780D5ED3C}" type="slidenum">
              <a:rPr lang="en-US" smtClean="0"/>
              <a:t>‹#›</a:t>
            </a:fld>
            <a:endParaRPr lang="en-US"/>
          </a:p>
        </p:txBody>
      </p:sp>
    </p:spTree>
    <p:extLst>
      <p:ext uri="{BB962C8B-B14F-4D97-AF65-F5344CB8AC3E}">
        <p14:creationId xmlns:p14="http://schemas.microsoft.com/office/powerpoint/2010/main" val="667347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59ECF-39AA-4035-B0F6-4B730C81096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B1F312-FD40-4D00-B4AC-8CDBB015CE4C}"/>
              </a:ext>
            </a:extLst>
          </p:cNvPr>
          <p:cNvSpPr>
            <a:spLocks noGrp="1"/>
          </p:cNvSpPr>
          <p:nvPr>
            <p:ph type="dt" sz="half" idx="10"/>
          </p:nvPr>
        </p:nvSpPr>
        <p:spPr/>
        <p:txBody>
          <a:bodyPr/>
          <a:lstStyle/>
          <a:p>
            <a:fld id="{294413EA-73F6-4EA3-BDC9-22A2AEE7376D}" type="datetimeFigureOut">
              <a:rPr lang="en-US" smtClean="0"/>
              <a:t>2/27/2026</a:t>
            </a:fld>
            <a:endParaRPr lang="en-US"/>
          </a:p>
        </p:txBody>
      </p:sp>
      <p:sp>
        <p:nvSpPr>
          <p:cNvPr id="4" name="Footer Placeholder 3">
            <a:extLst>
              <a:ext uri="{FF2B5EF4-FFF2-40B4-BE49-F238E27FC236}">
                <a16:creationId xmlns:a16="http://schemas.microsoft.com/office/drawing/2014/main" id="{50529E3F-8A88-483A-BBF7-46BCFE1BC7F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5AD417-1D00-46F1-84BA-F3DDFE491CE8}"/>
              </a:ext>
            </a:extLst>
          </p:cNvPr>
          <p:cNvSpPr>
            <a:spLocks noGrp="1"/>
          </p:cNvSpPr>
          <p:nvPr>
            <p:ph type="sldNum" sz="quarter" idx="12"/>
          </p:nvPr>
        </p:nvSpPr>
        <p:spPr/>
        <p:txBody>
          <a:bodyPr/>
          <a:lstStyle/>
          <a:p>
            <a:fld id="{FAC270C9-A962-4BD3-AFBB-05B780D5ED3C}" type="slidenum">
              <a:rPr lang="en-US" smtClean="0"/>
              <a:t>‹#›</a:t>
            </a:fld>
            <a:endParaRPr lang="en-US"/>
          </a:p>
        </p:txBody>
      </p:sp>
    </p:spTree>
    <p:extLst>
      <p:ext uri="{BB962C8B-B14F-4D97-AF65-F5344CB8AC3E}">
        <p14:creationId xmlns:p14="http://schemas.microsoft.com/office/powerpoint/2010/main" val="3605762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3B7933-2CC6-4CF7-95BC-1BB50E78FDBA}"/>
              </a:ext>
            </a:extLst>
          </p:cNvPr>
          <p:cNvSpPr>
            <a:spLocks noGrp="1"/>
          </p:cNvSpPr>
          <p:nvPr>
            <p:ph type="dt" sz="half" idx="10"/>
          </p:nvPr>
        </p:nvSpPr>
        <p:spPr/>
        <p:txBody>
          <a:bodyPr/>
          <a:lstStyle/>
          <a:p>
            <a:fld id="{294413EA-73F6-4EA3-BDC9-22A2AEE7376D}" type="datetimeFigureOut">
              <a:rPr lang="en-US" smtClean="0"/>
              <a:t>2/27/2026</a:t>
            </a:fld>
            <a:endParaRPr lang="en-US"/>
          </a:p>
        </p:txBody>
      </p:sp>
      <p:sp>
        <p:nvSpPr>
          <p:cNvPr id="3" name="Footer Placeholder 2">
            <a:extLst>
              <a:ext uri="{FF2B5EF4-FFF2-40B4-BE49-F238E27FC236}">
                <a16:creationId xmlns:a16="http://schemas.microsoft.com/office/drawing/2014/main" id="{65700F9E-906B-4024-8645-0D417C9A977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2A58020-3DB4-437B-8CAD-F8A7763AA724}"/>
              </a:ext>
            </a:extLst>
          </p:cNvPr>
          <p:cNvSpPr>
            <a:spLocks noGrp="1"/>
          </p:cNvSpPr>
          <p:nvPr>
            <p:ph type="sldNum" sz="quarter" idx="12"/>
          </p:nvPr>
        </p:nvSpPr>
        <p:spPr/>
        <p:txBody>
          <a:bodyPr/>
          <a:lstStyle/>
          <a:p>
            <a:fld id="{FAC270C9-A962-4BD3-AFBB-05B780D5ED3C}" type="slidenum">
              <a:rPr lang="en-US" smtClean="0"/>
              <a:t>‹#›</a:t>
            </a:fld>
            <a:endParaRPr lang="en-US"/>
          </a:p>
        </p:txBody>
      </p:sp>
    </p:spTree>
    <p:extLst>
      <p:ext uri="{BB962C8B-B14F-4D97-AF65-F5344CB8AC3E}">
        <p14:creationId xmlns:p14="http://schemas.microsoft.com/office/powerpoint/2010/main" val="3068046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E3C5B-6E01-4ED0-83F6-8BF4BEA114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ACD199-F6D5-4ED9-86C7-66D498C4A4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0FB3D27-760A-480E-932E-B02FDB9C60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405D75-79FD-4947-806A-894FB929B348}"/>
              </a:ext>
            </a:extLst>
          </p:cNvPr>
          <p:cNvSpPr>
            <a:spLocks noGrp="1"/>
          </p:cNvSpPr>
          <p:nvPr>
            <p:ph type="dt" sz="half" idx="10"/>
          </p:nvPr>
        </p:nvSpPr>
        <p:spPr/>
        <p:txBody>
          <a:bodyPr/>
          <a:lstStyle/>
          <a:p>
            <a:fld id="{294413EA-73F6-4EA3-BDC9-22A2AEE7376D}" type="datetimeFigureOut">
              <a:rPr lang="en-US" smtClean="0"/>
              <a:t>2/27/2026</a:t>
            </a:fld>
            <a:endParaRPr lang="en-US"/>
          </a:p>
        </p:txBody>
      </p:sp>
      <p:sp>
        <p:nvSpPr>
          <p:cNvPr id="6" name="Footer Placeholder 5">
            <a:extLst>
              <a:ext uri="{FF2B5EF4-FFF2-40B4-BE49-F238E27FC236}">
                <a16:creationId xmlns:a16="http://schemas.microsoft.com/office/drawing/2014/main" id="{BD785482-2538-4FB7-BC50-582F05DBD1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F78056-C698-43D2-8C3A-3A43D3456791}"/>
              </a:ext>
            </a:extLst>
          </p:cNvPr>
          <p:cNvSpPr>
            <a:spLocks noGrp="1"/>
          </p:cNvSpPr>
          <p:nvPr>
            <p:ph type="sldNum" sz="quarter" idx="12"/>
          </p:nvPr>
        </p:nvSpPr>
        <p:spPr/>
        <p:txBody>
          <a:bodyPr/>
          <a:lstStyle/>
          <a:p>
            <a:fld id="{FAC270C9-A962-4BD3-AFBB-05B780D5ED3C}" type="slidenum">
              <a:rPr lang="en-US" smtClean="0"/>
              <a:t>‹#›</a:t>
            </a:fld>
            <a:endParaRPr lang="en-US"/>
          </a:p>
        </p:txBody>
      </p:sp>
    </p:spTree>
    <p:extLst>
      <p:ext uri="{BB962C8B-B14F-4D97-AF65-F5344CB8AC3E}">
        <p14:creationId xmlns:p14="http://schemas.microsoft.com/office/powerpoint/2010/main" val="215102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1BD60-0B98-49EA-9D97-0E70C49C5B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1C1B9C-60DF-4167-9365-131CB473B9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8E60B4B-8733-4F43-A9D0-35FC8BCF88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CB6497-BB10-4683-A271-7F247FA4F495}"/>
              </a:ext>
            </a:extLst>
          </p:cNvPr>
          <p:cNvSpPr>
            <a:spLocks noGrp="1"/>
          </p:cNvSpPr>
          <p:nvPr>
            <p:ph type="dt" sz="half" idx="10"/>
          </p:nvPr>
        </p:nvSpPr>
        <p:spPr/>
        <p:txBody>
          <a:bodyPr/>
          <a:lstStyle/>
          <a:p>
            <a:fld id="{294413EA-73F6-4EA3-BDC9-22A2AEE7376D}" type="datetimeFigureOut">
              <a:rPr lang="en-US" smtClean="0"/>
              <a:t>2/27/2026</a:t>
            </a:fld>
            <a:endParaRPr lang="en-US"/>
          </a:p>
        </p:txBody>
      </p:sp>
      <p:sp>
        <p:nvSpPr>
          <p:cNvPr id="6" name="Footer Placeholder 5">
            <a:extLst>
              <a:ext uri="{FF2B5EF4-FFF2-40B4-BE49-F238E27FC236}">
                <a16:creationId xmlns:a16="http://schemas.microsoft.com/office/drawing/2014/main" id="{AA8B4816-8FAB-4ECC-9817-95278775F9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2EC73C-5C69-4447-963D-F7EE9D3C95BF}"/>
              </a:ext>
            </a:extLst>
          </p:cNvPr>
          <p:cNvSpPr>
            <a:spLocks noGrp="1"/>
          </p:cNvSpPr>
          <p:nvPr>
            <p:ph type="sldNum" sz="quarter" idx="12"/>
          </p:nvPr>
        </p:nvSpPr>
        <p:spPr/>
        <p:txBody>
          <a:bodyPr/>
          <a:lstStyle/>
          <a:p>
            <a:fld id="{FAC270C9-A962-4BD3-AFBB-05B780D5ED3C}" type="slidenum">
              <a:rPr lang="en-US" smtClean="0"/>
              <a:t>‹#›</a:t>
            </a:fld>
            <a:endParaRPr lang="en-US"/>
          </a:p>
        </p:txBody>
      </p:sp>
    </p:spTree>
    <p:extLst>
      <p:ext uri="{BB962C8B-B14F-4D97-AF65-F5344CB8AC3E}">
        <p14:creationId xmlns:p14="http://schemas.microsoft.com/office/powerpoint/2010/main" val="1283975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18"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slideLayout" Target="../slideLayouts/slideLayout41.xml"/><Relationship Id="rId2" Type="http://schemas.openxmlformats.org/officeDocument/2006/relationships/slideLayout" Target="../slideLayouts/slideLayout26.xml"/><Relationship Id="rId16" Type="http://schemas.openxmlformats.org/officeDocument/2006/relationships/slideLayout" Target="../slideLayouts/slideLayout40.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slideLayout" Target="../slideLayouts/slideLayout3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666535-0D32-478F-B1F9-E9E38C6E0C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57E95C1-661C-4DDD-B638-B931926FE0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A8910D-5016-4F0E-9637-60439F565D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4413EA-73F6-4EA3-BDC9-22A2AEE7376D}" type="datetimeFigureOut">
              <a:rPr lang="en-US" smtClean="0"/>
              <a:t>2/27/2026</a:t>
            </a:fld>
            <a:endParaRPr lang="en-US"/>
          </a:p>
        </p:txBody>
      </p:sp>
      <p:sp>
        <p:nvSpPr>
          <p:cNvPr id="5" name="Footer Placeholder 4">
            <a:extLst>
              <a:ext uri="{FF2B5EF4-FFF2-40B4-BE49-F238E27FC236}">
                <a16:creationId xmlns:a16="http://schemas.microsoft.com/office/drawing/2014/main" id="{0ABB5E8B-696D-4388-A408-E9F63B7E51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26DE158-E265-4D95-93B4-A02DB3BE2B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C270C9-A962-4BD3-AFBB-05B780D5ED3C}" type="slidenum">
              <a:rPr lang="en-US" smtClean="0"/>
              <a:t>‹#›</a:t>
            </a:fld>
            <a:endParaRPr lang="en-US"/>
          </a:p>
        </p:txBody>
      </p:sp>
    </p:spTree>
    <p:extLst>
      <p:ext uri="{BB962C8B-B14F-4D97-AF65-F5344CB8AC3E}">
        <p14:creationId xmlns:p14="http://schemas.microsoft.com/office/powerpoint/2010/main" val="3097365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343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609600" y="6400801"/>
            <a:ext cx="2641600" cy="307777"/>
          </a:xfrm>
          <a:prstGeom prst="rect">
            <a:avLst/>
          </a:prstGeom>
          <a:noFill/>
        </p:spPr>
        <p:txBody>
          <a:bodyPr wrap="square" rtlCol="0">
            <a:spAutoFit/>
          </a:bodyPr>
          <a:lstStyle/>
          <a:p>
            <a:fld id="{BB705689-6DE3-4ABD-A330-F43849DB3358}" type="slidenum">
              <a:rPr lang="en-US" sz="1400" smtClean="0">
                <a:solidFill>
                  <a:schemeClr val="tx2"/>
                </a:solidFill>
              </a:rPr>
              <a:t>‹#›</a:t>
            </a:fld>
            <a:endParaRPr lang="en-US" sz="1400">
              <a:solidFill>
                <a:schemeClr val="tx2"/>
              </a:solidFill>
            </a:endParaRPr>
          </a:p>
        </p:txBody>
      </p:sp>
    </p:spTree>
    <p:extLst>
      <p:ext uri="{BB962C8B-B14F-4D97-AF65-F5344CB8AC3E}">
        <p14:creationId xmlns:p14="http://schemas.microsoft.com/office/powerpoint/2010/main" val="74397219"/>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Lst>
  <p:txStyles>
    <p:titleStyle>
      <a:lvl1pPr algn="l" defTabSz="914400" rtl="0" eaLnBrk="1" latinLnBrk="0" hangingPunct="1">
        <a:spcBef>
          <a:spcPct val="0"/>
        </a:spcBef>
        <a:buNone/>
        <a:defRPr sz="3600" b="1"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609600" y="6400801"/>
            <a:ext cx="2641600" cy="307777"/>
          </a:xfrm>
          <a:prstGeom prst="rect">
            <a:avLst/>
          </a:prstGeom>
          <a:noFill/>
        </p:spPr>
        <p:txBody>
          <a:bodyPr wrap="square" rtlCol="0">
            <a:spAutoFit/>
          </a:bodyPr>
          <a:lstStyle/>
          <a:p>
            <a:fld id="{BB705689-6DE3-4ABD-A330-F43849DB3358}" type="slidenum">
              <a:rPr lang="en-US" sz="1400" smtClean="0">
                <a:solidFill>
                  <a:srgbClr val="0C2340"/>
                </a:solidFill>
              </a:rPr>
              <a:t>‹#›</a:t>
            </a:fld>
            <a:endParaRPr lang="en-US" sz="1400">
              <a:solidFill>
                <a:srgbClr val="0C2340"/>
              </a:solidFill>
            </a:endParaRPr>
          </a:p>
        </p:txBody>
      </p:sp>
    </p:spTree>
    <p:extLst>
      <p:ext uri="{BB962C8B-B14F-4D97-AF65-F5344CB8AC3E}">
        <p14:creationId xmlns:p14="http://schemas.microsoft.com/office/powerpoint/2010/main" val="483717346"/>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2" r:id="rId15"/>
    <p:sldLayoutId id="2147483713" r:id="rId16"/>
    <p:sldLayoutId id="2147483714" r:id="rId17"/>
  </p:sldLayoutIdLst>
  <p:txStyles>
    <p:titleStyle>
      <a:lvl1pPr algn="ctr" defTabSz="914400" rtl="0" eaLnBrk="1" latinLnBrk="0" hangingPunct="1">
        <a:spcBef>
          <a:spcPct val="0"/>
        </a:spcBef>
        <a:buNone/>
        <a:defRPr sz="4400" b="1" kern="1200">
          <a:solidFill>
            <a:srgbClr val="0C2340"/>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9.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9.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9.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9.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9.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9.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5.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9.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9.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8.xml"/></Relationships>
</file>

<file path=ppt/slides/_rels/slide110.xml.rels><?xml version="1.0" encoding="UTF-8" standalone="yes"?>
<Relationships xmlns="http://schemas.openxmlformats.org/package/2006/relationships"><Relationship Id="rId3" Type="http://schemas.openxmlformats.org/officeDocument/2006/relationships/hyperlink" Target="mailto:desiree.clark@minnstate.edu" TargetMode="External"/><Relationship Id="rId2" Type="http://schemas.openxmlformats.org/officeDocument/2006/relationships/notesSlide" Target="../notesSlides/notesSlide109.xml"/><Relationship Id="rId1" Type="http://schemas.openxmlformats.org/officeDocument/2006/relationships/slideLayout" Target="../slideLayouts/slideLayout29.xml"/><Relationship Id="rId5" Type="http://schemas.openxmlformats.org/officeDocument/2006/relationships/hyperlink" Target="http://www.minnstate.edu/system/equity/" TargetMode="External"/><Relationship Id="rId4" Type="http://schemas.openxmlformats.org/officeDocument/2006/relationships/hyperlink" Target="mailto:ashley.atteberry@minnstate.edu"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9.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9.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9.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9.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8.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8.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8.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8.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8.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8.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8.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8.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9.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8.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6.xml"/></Relationships>
</file>

<file path=ppt/slides/_rels/slide5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5.xml"/><Relationship Id="rId1" Type="http://schemas.openxmlformats.org/officeDocument/2006/relationships/slideLayout" Target="../slideLayouts/slideLayout41.xml"/></Relationships>
</file>

<file path=ppt/slides/_rels/slide5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6.xml"/><Relationship Id="rId1" Type="http://schemas.openxmlformats.org/officeDocument/2006/relationships/slideLayout" Target="../slideLayouts/slideLayout39.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8.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8.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8.xml"/></Relationships>
</file>

<file path=ppt/slides/_rels/slide6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0.xml"/><Relationship Id="rId1" Type="http://schemas.openxmlformats.org/officeDocument/2006/relationships/slideLayout" Target="../slideLayouts/slideLayout3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8.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8.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8.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6.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8.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8.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8.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8.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9.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9.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8.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9.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9.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9.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6.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9.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9.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8.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8.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9.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6.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8.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8.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6.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9.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9.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9.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8.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9.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9.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9.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9.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9.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40.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5.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9.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6.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1320800" y="3886200"/>
            <a:ext cx="79248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Title IX &amp; Sexual Violence Investigations</a:t>
            </a:r>
          </a:p>
        </p:txBody>
      </p:sp>
      <p:sp>
        <p:nvSpPr>
          <p:cNvPr id="7" name="Text Placeholder 6"/>
          <p:cNvSpPr>
            <a:spLocks noGrp="1"/>
          </p:cNvSpPr>
          <p:nvPr>
            <p:ph type="body" sz="quarter" idx="10"/>
          </p:nvPr>
        </p:nvSpPr>
        <p:spPr/>
        <p:txBody>
          <a:bodyPr vert="horz" lIns="91440" tIns="45720" rIns="91440" bIns="45720" rtlCol="0" anchor="t">
            <a:normAutofit/>
          </a:bodyPr>
          <a:lstStyle/>
          <a:p>
            <a:r>
              <a:rPr lang="en-US" dirty="0">
                <a:cs typeface="Calibri"/>
              </a:rPr>
              <a:t>August 8, 2024</a:t>
            </a:r>
            <a:endParaRPr lang="en-US" dirty="0"/>
          </a:p>
        </p:txBody>
      </p:sp>
      <p:sp>
        <p:nvSpPr>
          <p:cNvPr id="3" name="Text Placeholder 2"/>
          <p:cNvSpPr>
            <a:spLocks noGrp="1"/>
          </p:cNvSpPr>
          <p:nvPr>
            <p:ph type="body" sz="quarter" idx="11"/>
          </p:nvPr>
        </p:nvSpPr>
        <p:spPr>
          <a:xfrm>
            <a:off x="4619501" y="3468688"/>
            <a:ext cx="6150099" cy="417512"/>
          </a:xfrm>
        </p:spPr>
        <p:txBody>
          <a:bodyPr/>
          <a:lstStyle/>
          <a:p>
            <a:r>
              <a:rPr lang="en-US" dirty="0"/>
              <a:t>Offices of Equity and Inclusion and General Counsel</a:t>
            </a:r>
          </a:p>
        </p:txBody>
      </p:sp>
      <p:sp>
        <p:nvSpPr>
          <p:cNvPr id="8" name="TextBox 7">
            <a:extLst>
              <a:ext uri="{FF2B5EF4-FFF2-40B4-BE49-F238E27FC236}">
                <a16:creationId xmlns:a16="http://schemas.microsoft.com/office/drawing/2014/main" id="{6D77FF85-1E3E-4D5E-89E2-8B0BB4283244}"/>
              </a:ext>
            </a:extLst>
          </p:cNvPr>
          <p:cNvSpPr txBox="1"/>
          <p:nvPr/>
        </p:nvSpPr>
        <p:spPr>
          <a:xfrm>
            <a:off x="1411395" y="5033918"/>
            <a:ext cx="1789005" cy="600164"/>
          </a:xfrm>
          <a:prstGeom prst="rect">
            <a:avLst/>
          </a:prstGeom>
          <a:noFill/>
        </p:spPr>
        <p:txBody>
          <a:bodyPr wrap="square" rtlCol="0">
            <a:spAutoFit/>
          </a:bodyPr>
          <a:lstStyle/>
          <a:p>
            <a:r>
              <a:rPr lang="en-US" sz="1100" b="1" dirty="0">
                <a:solidFill>
                  <a:srgbClr val="139445"/>
                </a:solidFill>
              </a:rPr>
              <a:t>Scott Goings</a:t>
            </a:r>
            <a:br>
              <a:rPr lang="en-US" sz="1100" b="1" dirty="0">
                <a:solidFill>
                  <a:srgbClr val="139445"/>
                </a:solidFill>
              </a:rPr>
            </a:br>
            <a:r>
              <a:rPr lang="en-US" sz="1100" b="1" dirty="0">
                <a:solidFill>
                  <a:srgbClr val="139445"/>
                </a:solidFill>
              </a:rPr>
              <a:t>General Counsel</a:t>
            </a:r>
          </a:p>
          <a:p>
            <a:r>
              <a:rPr lang="en-US" sz="1100" b="1" dirty="0">
                <a:solidFill>
                  <a:srgbClr val="139445"/>
                </a:solidFill>
              </a:rPr>
              <a:t>Office of General Counsel</a:t>
            </a:r>
          </a:p>
        </p:txBody>
      </p:sp>
      <p:sp>
        <p:nvSpPr>
          <p:cNvPr id="5" name="Text Placeholder 4"/>
          <p:cNvSpPr>
            <a:spLocks noGrp="1"/>
          </p:cNvSpPr>
          <p:nvPr>
            <p:ph type="body" sz="quarter" idx="13"/>
          </p:nvPr>
        </p:nvSpPr>
        <p:spPr>
          <a:xfrm>
            <a:off x="3448027" y="5048076"/>
            <a:ext cx="2562061" cy="571847"/>
          </a:xfrm>
        </p:spPr>
        <p:txBody>
          <a:bodyPr>
            <a:noAutofit/>
          </a:bodyPr>
          <a:lstStyle/>
          <a:p>
            <a:pPr lvl="0">
              <a:lnSpc>
                <a:spcPct val="100000"/>
              </a:lnSpc>
              <a:spcBef>
                <a:spcPct val="20000"/>
              </a:spcBef>
              <a:buClr>
                <a:srgbClr val="009F4D"/>
              </a:buClr>
            </a:pPr>
            <a:r>
              <a:rPr lang="en-US" sz="1100" dirty="0">
                <a:solidFill>
                  <a:srgbClr val="139445"/>
                </a:solidFill>
              </a:rPr>
              <a:t>Desiree’ Clark</a:t>
            </a:r>
            <a:br>
              <a:rPr lang="en-US" sz="1100" dirty="0">
                <a:solidFill>
                  <a:srgbClr val="139445"/>
                </a:solidFill>
              </a:rPr>
            </a:br>
            <a:r>
              <a:rPr lang="en-US" sz="1100" dirty="0">
                <a:solidFill>
                  <a:srgbClr val="139445"/>
                </a:solidFill>
              </a:rPr>
              <a:t>Civil Rights, Title IX/Compliance Officer</a:t>
            </a:r>
            <a:br>
              <a:rPr lang="en-US" sz="1100" dirty="0">
                <a:solidFill>
                  <a:srgbClr val="139445"/>
                </a:solidFill>
              </a:rPr>
            </a:br>
            <a:r>
              <a:rPr lang="en-US" sz="1100" dirty="0">
                <a:solidFill>
                  <a:srgbClr val="139445"/>
                </a:solidFill>
              </a:rPr>
              <a:t>Office of Equity &amp; Inclusion</a:t>
            </a:r>
          </a:p>
        </p:txBody>
      </p:sp>
      <p:sp>
        <p:nvSpPr>
          <p:cNvPr id="10" name="TextBox 9">
            <a:extLst>
              <a:ext uri="{FF2B5EF4-FFF2-40B4-BE49-F238E27FC236}">
                <a16:creationId xmlns:a16="http://schemas.microsoft.com/office/drawing/2014/main" id="{AAFEE25F-02A2-493A-864C-F522D52DB06D}"/>
              </a:ext>
            </a:extLst>
          </p:cNvPr>
          <p:cNvSpPr txBox="1"/>
          <p:nvPr/>
        </p:nvSpPr>
        <p:spPr>
          <a:xfrm>
            <a:off x="6257715" y="5061238"/>
            <a:ext cx="1980626" cy="600164"/>
          </a:xfrm>
          <a:prstGeom prst="rect">
            <a:avLst/>
          </a:prstGeom>
          <a:noFill/>
        </p:spPr>
        <p:txBody>
          <a:bodyPr wrap="square" rtlCol="0">
            <a:spAutoFit/>
          </a:bodyPr>
          <a:lstStyle/>
          <a:p>
            <a:r>
              <a:rPr lang="en-US" sz="1100" b="1">
                <a:solidFill>
                  <a:srgbClr val="139445"/>
                </a:solidFill>
              </a:rPr>
              <a:t>Ashley Atteberry</a:t>
            </a:r>
            <a:br>
              <a:rPr lang="en-US" sz="1100" b="1">
                <a:solidFill>
                  <a:srgbClr val="139445"/>
                </a:solidFill>
              </a:rPr>
            </a:br>
            <a:r>
              <a:rPr lang="en-US" sz="1100" b="1">
                <a:solidFill>
                  <a:srgbClr val="139445"/>
                </a:solidFill>
              </a:rPr>
              <a:t>Associate Compliance Officer</a:t>
            </a:r>
          </a:p>
          <a:p>
            <a:r>
              <a:rPr lang="en-US" sz="1100" b="1">
                <a:solidFill>
                  <a:srgbClr val="139445"/>
                </a:solidFill>
              </a:rPr>
              <a:t>Office of Equity &amp; Inclusion</a:t>
            </a:r>
          </a:p>
        </p:txBody>
      </p:sp>
      <p:sp>
        <p:nvSpPr>
          <p:cNvPr id="6" name="Text Placeholder 5"/>
          <p:cNvSpPr>
            <a:spLocks noGrp="1"/>
          </p:cNvSpPr>
          <p:nvPr>
            <p:ph type="body" sz="quarter" idx="14"/>
          </p:nvPr>
        </p:nvSpPr>
        <p:spPr/>
        <p:txBody>
          <a:bodyPr>
            <a:normAutofit/>
          </a:bodyPr>
          <a:lstStyle/>
          <a:p>
            <a:r>
              <a:rPr lang="en-US" sz="1600">
                <a:solidFill>
                  <a:srgbClr val="002060"/>
                </a:solidFill>
              </a:rPr>
              <a:t>Minnesota State</a:t>
            </a:r>
          </a:p>
        </p:txBody>
      </p:sp>
    </p:spTree>
    <p:extLst>
      <p:ext uri="{BB962C8B-B14F-4D97-AF65-F5344CB8AC3E}">
        <p14:creationId xmlns:p14="http://schemas.microsoft.com/office/powerpoint/2010/main" val="1220921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2819400" y="1676400"/>
            <a:ext cx="6858000" cy="193899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srgbClr val="002060"/>
                </a:solidFill>
                <a:effectLst/>
                <a:uLnTx/>
                <a:uFillTx/>
                <a:latin typeface="Calibri"/>
                <a:ea typeface="+mn-ea"/>
                <a:cs typeface="+mn-cs"/>
              </a:rPr>
              <a:t>Key Elements of the Current Procedure</a:t>
            </a:r>
          </a:p>
        </p:txBody>
      </p:sp>
    </p:spTree>
    <p:extLst>
      <p:ext uri="{BB962C8B-B14F-4D97-AF65-F5344CB8AC3E}">
        <p14:creationId xmlns:p14="http://schemas.microsoft.com/office/powerpoint/2010/main" val="357522987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a:t>What are you evaluating?</a:t>
            </a:r>
          </a:p>
        </p:txBody>
      </p:sp>
      <p:sp>
        <p:nvSpPr>
          <p:cNvPr id="3" name="Content Placeholder 2"/>
          <p:cNvSpPr>
            <a:spLocks noGrp="1"/>
          </p:cNvSpPr>
          <p:nvPr>
            <p:ph idx="1"/>
          </p:nvPr>
        </p:nvSpPr>
        <p:spPr>
          <a:xfrm>
            <a:off x="857250" y="1600201"/>
            <a:ext cx="8801100" cy="4343400"/>
          </a:xfrm>
        </p:spPr>
        <p:txBody>
          <a:bodyPr/>
          <a:lstStyle/>
          <a:p>
            <a:r>
              <a:rPr lang="en-US"/>
              <a:t>Whether the complainant was incapacitated and, therefore, unable to give consent to sexual activity. </a:t>
            </a:r>
          </a:p>
        </p:txBody>
      </p:sp>
    </p:spTree>
    <p:extLst>
      <p:ext uri="{BB962C8B-B14F-4D97-AF65-F5344CB8AC3E}">
        <p14:creationId xmlns:p14="http://schemas.microsoft.com/office/powerpoint/2010/main" val="134956512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Areas of Inquiry</a:t>
            </a:r>
          </a:p>
        </p:txBody>
      </p:sp>
      <p:sp>
        <p:nvSpPr>
          <p:cNvPr id="3" name="Content Placeholder 2"/>
          <p:cNvSpPr>
            <a:spLocks noGrp="1"/>
          </p:cNvSpPr>
          <p:nvPr>
            <p:ph idx="1"/>
          </p:nvPr>
        </p:nvSpPr>
        <p:spPr/>
        <p:txBody>
          <a:bodyPr>
            <a:normAutofit/>
          </a:bodyPr>
          <a:lstStyle/>
          <a:p>
            <a:pPr lvl="1"/>
            <a:r>
              <a:rPr lang="en-US"/>
              <a:t>Body weight, height and size;</a:t>
            </a:r>
          </a:p>
          <a:p>
            <a:pPr lvl="1"/>
            <a:r>
              <a:rPr lang="en-US"/>
              <a:t>Tolerance for alcohol and other drugs; </a:t>
            </a:r>
          </a:p>
          <a:p>
            <a:pPr lvl="1"/>
            <a:r>
              <a:rPr lang="en-US"/>
              <a:t>Gender</a:t>
            </a:r>
          </a:p>
          <a:p>
            <a:pPr lvl="1"/>
            <a:r>
              <a:rPr lang="en-US"/>
              <a:t>Amount, pace and type of alcohol or other drugs consumed</a:t>
            </a:r>
          </a:p>
          <a:p>
            <a:pPr lvl="1"/>
            <a:r>
              <a:rPr lang="en-US"/>
              <a:t>Signs of intoxication</a:t>
            </a:r>
          </a:p>
          <a:p>
            <a:pPr lvl="1"/>
            <a:r>
              <a:rPr lang="en-US"/>
              <a:t>Food and non-alcoholic drinks</a:t>
            </a:r>
          </a:p>
        </p:txBody>
      </p:sp>
    </p:spTree>
    <p:extLst>
      <p:ext uri="{BB962C8B-B14F-4D97-AF65-F5344CB8AC3E}">
        <p14:creationId xmlns:p14="http://schemas.microsoft.com/office/powerpoint/2010/main" val="253120806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Assessment of Incapacitation</a:t>
            </a:r>
          </a:p>
        </p:txBody>
      </p:sp>
      <p:sp>
        <p:nvSpPr>
          <p:cNvPr id="3" name="Content Placeholder 2"/>
          <p:cNvSpPr>
            <a:spLocks noGrp="1"/>
          </p:cNvSpPr>
          <p:nvPr>
            <p:ph idx="1"/>
          </p:nvPr>
        </p:nvSpPr>
        <p:spPr/>
        <p:txBody>
          <a:bodyPr/>
          <a:lstStyle/>
          <a:p>
            <a:r>
              <a:rPr lang="en-US"/>
              <a:t>Obvious indicators</a:t>
            </a:r>
          </a:p>
          <a:p>
            <a:pPr lvl="1"/>
            <a:r>
              <a:rPr lang="en-US"/>
              <a:t>Physically helpless?</a:t>
            </a:r>
          </a:p>
          <a:p>
            <a:pPr lvl="2"/>
            <a:r>
              <a:rPr lang="en-US"/>
              <a:t>Difficulty with motor skills, like walking</a:t>
            </a:r>
          </a:p>
          <a:p>
            <a:pPr lvl="1"/>
            <a:r>
              <a:rPr lang="en-US"/>
              <a:t>Unable to communicate?</a:t>
            </a:r>
          </a:p>
          <a:p>
            <a:pPr lvl="2"/>
            <a:r>
              <a:rPr lang="en-US"/>
              <a:t>Cannot communicate consent to sexual activity</a:t>
            </a:r>
          </a:p>
          <a:p>
            <a:pPr lvl="2"/>
            <a:r>
              <a:rPr lang="en-US"/>
              <a:t>Cannot communicate unwillingness to engage in sexual activity</a:t>
            </a:r>
          </a:p>
          <a:p>
            <a:pPr lvl="2"/>
            <a:endParaRPr lang="en-US"/>
          </a:p>
          <a:p>
            <a:pPr marL="914400" lvl="2" indent="0">
              <a:buNone/>
            </a:pPr>
            <a:r>
              <a:rPr lang="en-US"/>
              <a:t>			--Keith </a:t>
            </a:r>
            <a:r>
              <a:rPr lang="en-US" err="1"/>
              <a:t>Rohman</a:t>
            </a:r>
            <a:r>
              <a:rPr lang="en-US"/>
              <a:t>, 2017</a:t>
            </a:r>
          </a:p>
        </p:txBody>
      </p:sp>
    </p:spTree>
    <p:extLst>
      <p:ext uri="{BB962C8B-B14F-4D97-AF65-F5344CB8AC3E}">
        <p14:creationId xmlns:p14="http://schemas.microsoft.com/office/powerpoint/2010/main" val="40093965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Assessment of Incapacitation, continued</a:t>
            </a:r>
          </a:p>
        </p:txBody>
      </p:sp>
      <p:sp>
        <p:nvSpPr>
          <p:cNvPr id="3" name="Content Placeholder 2"/>
          <p:cNvSpPr>
            <a:spLocks noGrp="1"/>
          </p:cNvSpPr>
          <p:nvPr>
            <p:ph idx="1"/>
          </p:nvPr>
        </p:nvSpPr>
        <p:spPr/>
        <p:txBody>
          <a:bodyPr>
            <a:normAutofit/>
          </a:bodyPr>
          <a:lstStyle/>
          <a:p>
            <a:r>
              <a:rPr lang="en-US"/>
              <a:t>Other indicators:</a:t>
            </a:r>
          </a:p>
          <a:p>
            <a:pPr lvl="1"/>
            <a:r>
              <a:rPr lang="en-US"/>
              <a:t>Does the person know where they are or how they got there?</a:t>
            </a:r>
          </a:p>
          <a:p>
            <a:pPr lvl="1"/>
            <a:r>
              <a:rPr lang="en-US"/>
              <a:t>Did the person do things in public that were out of character?</a:t>
            </a:r>
          </a:p>
          <a:p>
            <a:pPr lvl="1"/>
            <a:r>
              <a:rPr lang="en-US"/>
              <a:t>Possible memory blackout</a:t>
            </a:r>
          </a:p>
          <a:p>
            <a:pPr lvl="1"/>
            <a:r>
              <a:rPr lang="en-US"/>
              <a:t>Cannot verbalize coherently</a:t>
            </a:r>
          </a:p>
          <a:p>
            <a:pPr lvl="1"/>
            <a:r>
              <a:rPr lang="en-US"/>
              <a:t>Bizarre or risky action</a:t>
            </a:r>
          </a:p>
          <a:p>
            <a:pPr marL="1828800" lvl="4" indent="0">
              <a:buNone/>
            </a:pPr>
            <a:r>
              <a:rPr lang="en-US"/>
              <a:t>		--Keith </a:t>
            </a:r>
            <a:r>
              <a:rPr lang="en-US" err="1"/>
              <a:t>Rohman</a:t>
            </a:r>
            <a:r>
              <a:rPr lang="en-US"/>
              <a:t>, 2017</a:t>
            </a:r>
          </a:p>
        </p:txBody>
      </p:sp>
    </p:spTree>
    <p:extLst>
      <p:ext uri="{BB962C8B-B14F-4D97-AF65-F5344CB8AC3E}">
        <p14:creationId xmlns:p14="http://schemas.microsoft.com/office/powerpoint/2010/main" val="264598184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Assessment of Knowledge</a:t>
            </a:r>
          </a:p>
        </p:txBody>
      </p:sp>
      <p:sp>
        <p:nvSpPr>
          <p:cNvPr id="3" name="Content Placeholder 2"/>
          <p:cNvSpPr>
            <a:spLocks noGrp="1"/>
          </p:cNvSpPr>
          <p:nvPr>
            <p:ph idx="1"/>
          </p:nvPr>
        </p:nvSpPr>
        <p:spPr/>
        <p:txBody>
          <a:bodyPr>
            <a:normAutofit/>
          </a:bodyPr>
          <a:lstStyle/>
          <a:p>
            <a:r>
              <a:rPr lang="en-US"/>
              <a:t>If the investigator finds complainant was incapacitated, investigator must evaluate respondent’s level of knowledge of the level of incapacitation.</a:t>
            </a:r>
          </a:p>
          <a:p>
            <a:r>
              <a:rPr lang="en-US"/>
              <a:t>Assess whether the Respondent knew or reasonably should have known that the Complainant was unable to consent to the sexual activity. </a:t>
            </a:r>
          </a:p>
          <a:p>
            <a:pPr marL="0" indent="0">
              <a:buNone/>
            </a:pPr>
            <a:r>
              <a:rPr lang="en-US"/>
              <a:t>				</a:t>
            </a:r>
            <a:r>
              <a:rPr lang="en-US" sz="2000"/>
              <a:t>--Keith </a:t>
            </a:r>
            <a:r>
              <a:rPr lang="en-US" sz="2000" err="1"/>
              <a:t>Rohman</a:t>
            </a:r>
            <a:r>
              <a:rPr lang="en-US" sz="2000"/>
              <a:t>, 2017</a:t>
            </a:r>
          </a:p>
        </p:txBody>
      </p:sp>
    </p:spTree>
    <p:extLst>
      <p:ext uri="{BB962C8B-B14F-4D97-AF65-F5344CB8AC3E}">
        <p14:creationId xmlns:p14="http://schemas.microsoft.com/office/powerpoint/2010/main" val="715128152"/>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Analysis</a:t>
            </a:r>
          </a:p>
        </p:txBody>
      </p:sp>
      <p:sp>
        <p:nvSpPr>
          <p:cNvPr id="3" name="Content Placeholder 2"/>
          <p:cNvSpPr>
            <a:spLocks noGrp="1"/>
          </p:cNvSpPr>
          <p:nvPr>
            <p:ph idx="1"/>
          </p:nvPr>
        </p:nvSpPr>
        <p:spPr/>
        <p:txBody>
          <a:bodyPr vert="horz" lIns="91440" tIns="45720" rIns="91440" bIns="45720" rtlCol="0" anchor="t">
            <a:normAutofit/>
          </a:bodyPr>
          <a:lstStyle/>
          <a:p>
            <a:r>
              <a:rPr lang="en-US"/>
              <a:t>What is the evidence that the complainant was under the influence of alcohol and/or drugs?</a:t>
            </a:r>
          </a:p>
          <a:p>
            <a:r>
              <a:rPr lang="en-US"/>
              <a:t>Did the alcohol and/or drugs cause the complainant to be incapacitated?</a:t>
            </a:r>
            <a:endParaRPr lang="en-US">
              <a:cs typeface="Calibri"/>
            </a:endParaRPr>
          </a:p>
          <a:p>
            <a:r>
              <a:rPr lang="en-US"/>
              <a:t>What did the respondent know, or what should the respondent have known, about the complainant’s level of intoxication and/or incapacitation?</a:t>
            </a:r>
            <a:endParaRPr lang="en-US">
              <a:cs typeface="Calibri"/>
            </a:endParaRPr>
          </a:p>
          <a:p>
            <a:endParaRPr lang="en-US"/>
          </a:p>
        </p:txBody>
      </p:sp>
    </p:spTree>
    <p:extLst>
      <p:ext uri="{BB962C8B-B14F-4D97-AF65-F5344CB8AC3E}">
        <p14:creationId xmlns:p14="http://schemas.microsoft.com/office/powerpoint/2010/main" val="62342612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6000"/>
              <a:t>Assessing Credibility</a:t>
            </a:r>
            <a:br>
              <a:rPr lang="en-US" sz="6000"/>
            </a:br>
            <a:endParaRPr lang="en-US" sz="6000"/>
          </a:p>
        </p:txBody>
      </p:sp>
    </p:spTree>
    <p:extLst>
      <p:ext uri="{BB962C8B-B14F-4D97-AF65-F5344CB8AC3E}">
        <p14:creationId xmlns:p14="http://schemas.microsoft.com/office/powerpoint/2010/main" val="361423038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AC4D5-6632-9D8E-D77F-69CF7865BA22}"/>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5D0FF27A-444B-AB20-E806-C9B1B28CB270}"/>
              </a:ext>
            </a:extLst>
          </p:cNvPr>
          <p:cNvSpPr>
            <a:spLocks noGrp="1" noChangeArrowheads="1"/>
          </p:cNvSpPr>
          <p:nvPr>
            <p:ph type="title"/>
          </p:nvPr>
        </p:nvSpPr>
        <p:spPr/>
        <p:txBody>
          <a:bodyPr>
            <a:normAutofit/>
          </a:bodyPr>
          <a:lstStyle/>
          <a:p>
            <a:pPr>
              <a:defRPr/>
            </a:pPr>
            <a:r>
              <a:rPr lang="en-US" altLang="en-US" i="1"/>
              <a:t>Analyzing certain qualities and factors</a:t>
            </a:r>
            <a:endParaRPr lang="en-US" altLang="en-US" b="1" i="1"/>
          </a:p>
        </p:txBody>
      </p:sp>
      <p:sp>
        <p:nvSpPr>
          <p:cNvPr id="17411" name="Rectangle 3">
            <a:extLst>
              <a:ext uri="{FF2B5EF4-FFF2-40B4-BE49-F238E27FC236}">
                <a16:creationId xmlns:a16="http://schemas.microsoft.com/office/drawing/2014/main" id="{273F4F0A-130F-A576-3F9F-652939E75B90}"/>
              </a:ext>
            </a:extLst>
          </p:cNvPr>
          <p:cNvSpPr>
            <a:spLocks noGrp="1" noChangeArrowheads="1"/>
          </p:cNvSpPr>
          <p:nvPr>
            <p:ph idx="1"/>
          </p:nvPr>
        </p:nvSpPr>
        <p:spPr>
          <a:xfrm>
            <a:off x="1259174" y="1600201"/>
            <a:ext cx="9518754" cy="4613987"/>
          </a:xfrm>
        </p:spPr>
        <p:txBody>
          <a:bodyPr rtlCol="0">
            <a:normAutofit/>
          </a:bodyPr>
          <a:lstStyle/>
          <a:p>
            <a:pPr marL="182880" indent="-182880">
              <a:defRPr/>
            </a:pPr>
            <a:r>
              <a:rPr lang="en-US" altLang="en-US" sz="2600"/>
              <a:t>Demeanor: noted reactions to allegations or information shared; behaviors or feelings shared with others</a:t>
            </a:r>
          </a:p>
          <a:p>
            <a:pPr marL="182880" indent="-182880">
              <a:defRPr/>
            </a:pPr>
            <a:r>
              <a:rPr lang="en-US" altLang="en-US" sz="2600"/>
              <a:t>Logic and consistency: consistency with what others shared (including possible witnesses); plausible explanations</a:t>
            </a:r>
          </a:p>
          <a:p>
            <a:pPr marL="182880" indent="-182880">
              <a:defRPr/>
            </a:pPr>
            <a:r>
              <a:rPr lang="en-US" altLang="en-US" sz="2600"/>
              <a:t>Corroborating evidence: any admission or rationalizing of conduct; specific denial; witnesses with the opportunity to observe, recognize, or understand the situation</a:t>
            </a:r>
          </a:p>
          <a:p>
            <a:pPr marL="182880" indent="-182880">
              <a:defRPr/>
            </a:pPr>
            <a:r>
              <a:rPr lang="en-US" altLang="en-US" sz="2600"/>
              <a:t>Circumstantial evidence: statements or behavior in other situations that support or refute alleged conduct</a:t>
            </a:r>
          </a:p>
          <a:p>
            <a:pPr marL="182880" indent="-182880">
              <a:defRPr/>
            </a:pPr>
            <a:r>
              <a:rPr lang="en-US" altLang="en-US" sz="2600"/>
              <a:t>Note: trauma-informed approach</a:t>
            </a:r>
          </a:p>
        </p:txBody>
      </p:sp>
    </p:spTree>
    <p:extLst>
      <p:ext uri="{BB962C8B-B14F-4D97-AF65-F5344CB8AC3E}">
        <p14:creationId xmlns:p14="http://schemas.microsoft.com/office/powerpoint/2010/main" val="1038921106"/>
      </p:ext>
    </p:extLst>
  </p:cSld>
  <p:clrMapOvr>
    <a:masterClrMapping/>
  </p:clrMapOvr>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01123C2-B432-B974-AD61-1126EDD1C29E}"/>
              </a:ext>
            </a:extLst>
          </p:cNvPr>
          <p:cNvSpPr>
            <a:spLocks noGrp="1"/>
          </p:cNvSpPr>
          <p:nvPr>
            <p:ph type="title" idx="4294967295"/>
          </p:nvPr>
        </p:nvSpPr>
        <p:spPr>
          <a:xfrm>
            <a:off x="609600" y="-1143000"/>
            <a:ext cx="10972800" cy="1143000"/>
          </a:xfrm>
        </p:spPr>
        <p:txBody>
          <a:bodyPr vert="horz" lIns="91440" tIns="45720" rIns="91440" bIns="45720" rtlCol="0" anchor="b">
            <a:normAutofit/>
          </a:bodyPr>
          <a:lstStyle/>
          <a:p>
            <a:r>
              <a:rPr lang="en-US"/>
              <a:t>Brief reminders about report writing</a:t>
            </a:r>
          </a:p>
        </p:txBody>
      </p:sp>
      <p:sp>
        <p:nvSpPr>
          <p:cNvPr id="2" name="Content Placeholder 1">
            <a:extLst>
              <a:ext uri="{FF2B5EF4-FFF2-40B4-BE49-F238E27FC236}">
                <a16:creationId xmlns:a16="http://schemas.microsoft.com/office/drawing/2014/main" id="{049B608F-84CA-F2B2-1488-B3531AB7EF04}"/>
              </a:ext>
            </a:extLst>
          </p:cNvPr>
          <p:cNvSpPr>
            <a:spLocks noGrp="1"/>
          </p:cNvSpPr>
          <p:nvPr>
            <p:ph idx="1"/>
          </p:nvPr>
        </p:nvSpPr>
        <p:spPr>
          <a:xfrm>
            <a:off x="1100138" y="1320801"/>
            <a:ext cx="9110662" cy="4622801"/>
          </a:xfrm>
        </p:spPr>
        <p:txBody>
          <a:bodyPr/>
          <a:lstStyle/>
          <a:p>
            <a:pPr marL="0" indent="0" algn="ctr">
              <a:buNone/>
            </a:pPr>
            <a:r>
              <a:rPr lang="en-US" b="1"/>
              <a:t>NOTE: 1B.1 and 1B.3 Report Conclusions</a:t>
            </a:r>
          </a:p>
          <a:p>
            <a:r>
              <a:rPr lang="en-US"/>
              <a:t>No policy violation findings</a:t>
            </a:r>
          </a:p>
          <a:p>
            <a:r>
              <a:rPr lang="en-US"/>
              <a:t>No references to laws or illegal behavior</a:t>
            </a:r>
          </a:p>
          <a:p>
            <a:r>
              <a:rPr lang="en-US"/>
              <a:t>No recommendations</a:t>
            </a:r>
          </a:p>
          <a:p>
            <a:r>
              <a:rPr lang="en-US"/>
              <a:t>No decisions for outcomes</a:t>
            </a:r>
          </a:p>
        </p:txBody>
      </p:sp>
    </p:spTree>
    <p:extLst>
      <p:ext uri="{BB962C8B-B14F-4D97-AF65-F5344CB8AC3E}">
        <p14:creationId xmlns:p14="http://schemas.microsoft.com/office/powerpoint/2010/main" val="403032032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8B532BA-B4EB-5A4F-18EA-A2A2C53951C8}"/>
              </a:ext>
            </a:extLst>
          </p:cNvPr>
          <p:cNvSpPr>
            <a:spLocks noGrp="1"/>
          </p:cNvSpPr>
          <p:nvPr>
            <p:ph type="title" idx="4294967295"/>
          </p:nvPr>
        </p:nvSpPr>
        <p:spPr>
          <a:xfrm>
            <a:off x="2149475" y="-885825"/>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1400" b="1" i="0" u="none" strike="noStrike" kern="1200" cap="all" spc="0" normalizeH="0" baseline="0" noProof="0" dirty="0">
                <a:ln>
                  <a:noFill/>
                </a:ln>
                <a:solidFill>
                  <a:srgbClr val="0C2340"/>
                </a:solidFill>
                <a:effectLst/>
                <a:uLnTx/>
                <a:uFillTx/>
                <a:latin typeface="+mn-lt"/>
                <a:ea typeface="+mn-ea"/>
                <a:cs typeface="+mn-cs"/>
              </a:rPr>
              <a:t>Examples of Findings of Fact</a:t>
            </a:r>
          </a:p>
        </p:txBody>
      </p:sp>
      <p:sp>
        <p:nvSpPr>
          <p:cNvPr id="2" name="Content Placeholder 1">
            <a:extLst>
              <a:ext uri="{FF2B5EF4-FFF2-40B4-BE49-F238E27FC236}">
                <a16:creationId xmlns:a16="http://schemas.microsoft.com/office/drawing/2014/main" id="{892D6FBA-4C59-AB6A-5C12-0FC8FF1B0D0A}"/>
              </a:ext>
            </a:extLst>
          </p:cNvPr>
          <p:cNvSpPr>
            <a:spLocks noGrp="1"/>
          </p:cNvSpPr>
          <p:nvPr>
            <p:ph idx="1"/>
          </p:nvPr>
        </p:nvSpPr>
        <p:spPr>
          <a:xfrm>
            <a:off x="1063256" y="1143001"/>
            <a:ext cx="10100930" cy="5181599"/>
          </a:xfrm>
        </p:spPr>
        <p:txBody>
          <a:bodyPr>
            <a:normAutofit/>
          </a:bodyPr>
          <a:lstStyle/>
          <a:p>
            <a:pPr marL="0" indent="0" algn="ctr">
              <a:buNone/>
            </a:pPr>
            <a:r>
              <a:rPr lang="en-US" b="1"/>
              <a:t>NOTE: Findings of fact are not findings of policy</a:t>
            </a:r>
          </a:p>
          <a:p>
            <a:r>
              <a:rPr lang="en-US"/>
              <a:t>The </a:t>
            </a:r>
            <a:r>
              <a:rPr lang="en-US" b="1"/>
              <a:t>Respondent</a:t>
            </a:r>
            <a:r>
              <a:rPr lang="en-US"/>
              <a:t> admitted to ….</a:t>
            </a:r>
          </a:p>
          <a:p>
            <a:r>
              <a:rPr lang="en-US"/>
              <a:t>While the </a:t>
            </a:r>
            <a:r>
              <a:rPr lang="en-US" b="1"/>
              <a:t>Complainant </a:t>
            </a:r>
            <a:r>
              <a:rPr lang="en-US"/>
              <a:t>asserted</a:t>
            </a:r>
            <a:r>
              <a:rPr lang="en-US" b="1"/>
              <a:t> </a:t>
            </a:r>
            <a:r>
              <a:rPr lang="en-US"/>
              <a:t>that the Respondent…, the </a:t>
            </a:r>
            <a:r>
              <a:rPr lang="en-US" b="1"/>
              <a:t>Respondent</a:t>
            </a:r>
            <a:r>
              <a:rPr lang="en-US"/>
              <a:t> does not recall ever…. </a:t>
            </a:r>
          </a:p>
          <a:p>
            <a:r>
              <a:rPr lang="en-US" b="1"/>
              <a:t>Witness 2</a:t>
            </a:r>
            <a:r>
              <a:rPr lang="en-US"/>
              <a:t> stated they observed the Complainant and the Respondent…</a:t>
            </a:r>
          </a:p>
        </p:txBody>
      </p:sp>
    </p:spTree>
    <p:extLst>
      <p:ext uri="{BB962C8B-B14F-4D97-AF65-F5344CB8AC3E}">
        <p14:creationId xmlns:p14="http://schemas.microsoft.com/office/powerpoint/2010/main" val="2220882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Definition of Title IX Sexual Harassment</a:t>
            </a:r>
          </a:p>
        </p:txBody>
      </p:sp>
      <p:sp>
        <p:nvSpPr>
          <p:cNvPr id="2" name="Content Placeholder 1"/>
          <p:cNvSpPr>
            <a:spLocks noGrp="1"/>
          </p:cNvSpPr>
          <p:nvPr>
            <p:ph idx="1"/>
          </p:nvPr>
        </p:nvSpPr>
        <p:spPr/>
        <p:txBody>
          <a:bodyPr>
            <a:normAutofit/>
          </a:bodyPr>
          <a:lstStyle/>
          <a:p>
            <a:r>
              <a:rPr lang="en-US">
                <a:solidFill>
                  <a:srgbClr val="002060"/>
                </a:solidFill>
              </a:rPr>
              <a:t>Conduct based on sex that occurs in a college or university’s program or activity in the United States that satisfies on or more of the following: </a:t>
            </a:r>
          </a:p>
          <a:p>
            <a:pPr lvl="1"/>
            <a:r>
              <a:rPr lang="en-US">
                <a:solidFill>
                  <a:srgbClr val="002060"/>
                </a:solidFill>
              </a:rPr>
              <a:t>An employee of the college or university conditioning the provision of an aid, benefit, or service of the recipient on an individual’s participation in unwelcome sexual conduct;</a:t>
            </a:r>
          </a:p>
          <a:p>
            <a:pPr lvl="1">
              <a:buFont typeface="Wingdings" panose="05000000000000000000" pitchFamily="2" charset="2"/>
              <a:buChar char="§"/>
            </a:pPr>
            <a:r>
              <a:rPr lang="en-US">
                <a:solidFill>
                  <a:srgbClr val="002060"/>
                </a:solidFill>
              </a:rPr>
              <a:t>Unwelcome conduct determined by a reasonable person to be so severe, pervasive and objectively offensive that it effectively denies a person equal access to the college or university’s education program or activity; or </a:t>
            </a:r>
          </a:p>
          <a:p>
            <a:pPr lvl="1">
              <a:buFont typeface="Wingdings" panose="05000000000000000000" pitchFamily="2" charset="2"/>
              <a:buChar char="§"/>
            </a:pPr>
            <a:r>
              <a:rPr lang="en-US">
                <a:solidFill>
                  <a:srgbClr val="002060"/>
                </a:solidFill>
              </a:rPr>
              <a:t>Sexual assault, dating, intimate partner, and relationship violence; and stalking as defined in Board Policy 1B.3.</a:t>
            </a:r>
          </a:p>
        </p:txBody>
      </p:sp>
    </p:spTree>
    <p:extLst>
      <p:ext uri="{BB962C8B-B14F-4D97-AF65-F5344CB8AC3E}">
        <p14:creationId xmlns:p14="http://schemas.microsoft.com/office/powerpoint/2010/main" val="356173819"/>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609600"/>
            <a:ext cx="10972800" cy="685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200" b="1" i="0" u="none" strike="noStrike" kern="1200" cap="all" spc="0" normalizeH="0" baseline="0" noProof="0" dirty="0">
                <a:ln>
                  <a:noFill/>
                </a:ln>
                <a:solidFill>
                  <a:srgbClr val="0C2340"/>
                </a:solidFill>
                <a:effectLst/>
                <a:uLnTx/>
                <a:uFillTx/>
                <a:latin typeface="+mn-lt"/>
                <a:ea typeface="+mn-ea"/>
                <a:cs typeface="+mn-cs"/>
              </a:rPr>
              <a:t>Contact Information</a:t>
            </a:r>
            <a:endParaRPr kumimoji="0" lang="en-US" sz="3200" b="1" i="0" u="none" strike="noStrike" kern="1200" cap="all" spc="0" normalizeH="0" baseline="0" noProof="0" dirty="0">
              <a:ln>
                <a:noFill/>
              </a:ln>
              <a:solidFill>
                <a:srgbClr val="0C2340"/>
              </a:solidFill>
              <a:effectLst/>
              <a:uLnTx/>
              <a:uFillTx/>
              <a:latin typeface="+mj-lt"/>
              <a:ea typeface="+mn-ea"/>
              <a:cs typeface="+mn-cs"/>
            </a:endParaRPr>
          </a:p>
        </p:txBody>
      </p:sp>
      <p:graphicFrame>
        <p:nvGraphicFramePr>
          <p:cNvPr id="9" name="Content Placeholder 8">
            <a:extLst>
              <a:ext uri="{FF2B5EF4-FFF2-40B4-BE49-F238E27FC236}">
                <a16:creationId xmlns:a16="http://schemas.microsoft.com/office/drawing/2014/main" id="{A567FE3C-3139-4512-9AE9-83E606954835}"/>
              </a:ext>
            </a:extLst>
          </p:cNvPr>
          <p:cNvGraphicFramePr>
            <a:graphicFrameLocks noGrp="1"/>
          </p:cNvGraphicFramePr>
          <p:nvPr>
            <p:ph idx="1"/>
            <p:extLst>
              <p:ext uri="{D42A27DB-BD31-4B8C-83A1-F6EECF244321}">
                <p14:modId xmlns:p14="http://schemas.microsoft.com/office/powerpoint/2010/main" val="530599807"/>
              </p:ext>
            </p:extLst>
          </p:nvPr>
        </p:nvGraphicFramePr>
        <p:xfrm>
          <a:off x="838200" y="1844040"/>
          <a:ext cx="10112037" cy="2705535"/>
        </p:xfrm>
        <a:graphic>
          <a:graphicData uri="http://schemas.openxmlformats.org/drawingml/2006/table">
            <a:tbl>
              <a:tblPr firstRow="1">
                <a:tableStyleId>{5C22544A-7EE6-4342-B048-85BDC9FD1C3A}</a:tableStyleId>
              </a:tblPr>
              <a:tblGrid>
                <a:gridCol w="5075712">
                  <a:extLst>
                    <a:ext uri="{9D8B030D-6E8A-4147-A177-3AD203B41FA5}">
                      <a16:colId xmlns:a16="http://schemas.microsoft.com/office/drawing/2014/main" val="4034574121"/>
                    </a:ext>
                  </a:extLst>
                </a:gridCol>
                <a:gridCol w="5036325">
                  <a:extLst>
                    <a:ext uri="{9D8B030D-6E8A-4147-A177-3AD203B41FA5}">
                      <a16:colId xmlns:a16="http://schemas.microsoft.com/office/drawing/2014/main" val="3868703923"/>
                    </a:ext>
                  </a:extLst>
                </a:gridCol>
              </a:tblGrid>
              <a:tr h="2705535">
                <a:tc>
                  <a:txBody>
                    <a:bodyPr/>
                    <a:lstStyle/>
                    <a:p>
                      <a:pPr algn="ctr" fontAlgn="ctr"/>
                      <a:r>
                        <a:rPr lang="en-US" sz="1800" b="1" u="none" strike="noStrike" dirty="0">
                          <a:solidFill>
                            <a:schemeClr val="tx1"/>
                          </a:solidFill>
                          <a:effectLst/>
                        </a:rPr>
                        <a:t>Desiree’ Clark, M.S.</a:t>
                      </a:r>
                      <a:br>
                        <a:rPr lang="en-US" sz="1800" b="1" u="none" strike="noStrike" dirty="0">
                          <a:solidFill>
                            <a:schemeClr val="tx1"/>
                          </a:solidFill>
                          <a:effectLst/>
                        </a:rPr>
                      </a:br>
                      <a:r>
                        <a:rPr lang="en-US" sz="1800" b="1" u="none" strike="noStrike" dirty="0">
                          <a:solidFill>
                            <a:schemeClr val="tx1"/>
                          </a:solidFill>
                          <a:effectLst/>
                        </a:rPr>
                        <a:t>Civil Rights, Title IX, Affirmative Action &amp; Compliance Officer</a:t>
                      </a:r>
                      <a:br>
                        <a:rPr lang="en-US" sz="1800" b="1" u="none" strike="noStrike" dirty="0">
                          <a:solidFill>
                            <a:schemeClr val="tx1"/>
                          </a:solidFill>
                          <a:effectLst/>
                        </a:rPr>
                      </a:br>
                      <a:r>
                        <a:rPr lang="en-US" sz="1800" b="1" u="none" strike="noStrike" dirty="0">
                          <a:solidFill>
                            <a:schemeClr val="tx1"/>
                          </a:solidFill>
                          <a:effectLst/>
                        </a:rPr>
                        <a:t>Minnesota State</a:t>
                      </a:r>
                      <a:br>
                        <a:rPr lang="en-US" sz="1800" b="1" u="none" strike="noStrike" dirty="0">
                          <a:solidFill>
                            <a:schemeClr val="tx1"/>
                          </a:solidFill>
                          <a:effectLst/>
                        </a:rPr>
                      </a:br>
                      <a:r>
                        <a:rPr lang="en-US" sz="1800" b="1" u="none" strike="noStrike" dirty="0">
                          <a:solidFill>
                            <a:schemeClr val="tx1"/>
                          </a:solidFill>
                          <a:effectLst/>
                          <a:hlinkClick r:id="rId3">
                            <a:extLst>
                              <a:ext uri="{A12FA001-AC4F-418D-AE19-62706E023703}">
                                <ahyp:hlinkClr xmlns:ahyp="http://schemas.microsoft.com/office/drawing/2018/hyperlinkcolor" val="tx"/>
                              </a:ext>
                            </a:extLst>
                          </a:hlinkClick>
                        </a:rPr>
                        <a:t>desiree.clark@minnstate.edu</a:t>
                      </a:r>
                      <a:r>
                        <a:rPr lang="en-US" sz="1800" b="1" u="none" strike="noStrike" dirty="0">
                          <a:solidFill>
                            <a:schemeClr val="tx1"/>
                          </a:solidFill>
                          <a:effectLst/>
                        </a:rPr>
                        <a:t> </a:t>
                      </a:r>
                      <a:endParaRPr lang="en-US" sz="1800" b="1" i="0" u="none" strike="noStrike" dirty="0">
                        <a:solidFill>
                          <a:schemeClr val="tx1"/>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800" b="1" u="none" strike="noStrike" dirty="0">
                          <a:solidFill>
                            <a:schemeClr val="tx1"/>
                          </a:solidFill>
                          <a:effectLst/>
                        </a:rPr>
                        <a:t>Ashley Atteberry, </a:t>
                      </a:r>
                      <a:r>
                        <a:rPr lang="en-US" sz="1800" b="1" u="none" strike="noStrike" dirty="0" err="1">
                          <a:solidFill>
                            <a:schemeClr val="tx1"/>
                          </a:solidFill>
                          <a:effectLst/>
                        </a:rPr>
                        <a:t>Ph.D</a:t>
                      </a:r>
                      <a:br>
                        <a:rPr lang="en-US" sz="1800" b="1" u="none" strike="noStrike" dirty="0">
                          <a:solidFill>
                            <a:schemeClr val="tx1"/>
                          </a:solidFill>
                          <a:effectLst/>
                        </a:rPr>
                      </a:br>
                      <a:r>
                        <a:rPr lang="en-US" sz="1800" b="1" u="none" strike="noStrike" dirty="0">
                          <a:solidFill>
                            <a:schemeClr val="tx1"/>
                          </a:solidFill>
                          <a:effectLst/>
                        </a:rPr>
                        <a:t>Associate Compliance Officer</a:t>
                      </a:r>
                      <a:br>
                        <a:rPr lang="en-US" sz="1800" b="1" u="none" strike="noStrike" dirty="0">
                          <a:solidFill>
                            <a:schemeClr val="tx1"/>
                          </a:solidFill>
                          <a:effectLst/>
                        </a:rPr>
                      </a:br>
                      <a:r>
                        <a:rPr lang="en-US" sz="1800" b="1" u="none" strike="noStrike" dirty="0">
                          <a:solidFill>
                            <a:schemeClr val="tx1"/>
                          </a:solidFill>
                          <a:effectLst/>
                        </a:rPr>
                        <a:t>Minnesota State</a:t>
                      </a:r>
                      <a:br>
                        <a:rPr lang="en-US" sz="1800" b="1" u="none" strike="noStrike" dirty="0">
                          <a:solidFill>
                            <a:schemeClr val="tx1"/>
                          </a:solidFill>
                          <a:effectLst/>
                        </a:rPr>
                      </a:br>
                      <a:r>
                        <a:rPr lang="en-US" sz="1800" b="1" u="none" strike="noStrike" dirty="0">
                          <a:solidFill>
                            <a:schemeClr val="tx1"/>
                          </a:solidFill>
                          <a:effectLst/>
                          <a:hlinkClick r:id="rId4">
                            <a:extLst>
                              <a:ext uri="{A12FA001-AC4F-418D-AE19-62706E023703}">
                                <ahyp:hlinkClr xmlns:ahyp="http://schemas.microsoft.com/office/drawing/2018/hyperlinkcolor" val="tx"/>
                              </a:ext>
                            </a:extLst>
                          </a:hlinkClick>
                        </a:rPr>
                        <a:t>ashley.atteberry@minnstate.edu</a:t>
                      </a:r>
                      <a:r>
                        <a:rPr lang="en-US" sz="1800" b="1" u="none" strike="noStrike" dirty="0">
                          <a:solidFill>
                            <a:schemeClr val="tx1"/>
                          </a:solidFill>
                          <a:effectLst/>
                        </a:rPr>
                        <a:t> </a:t>
                      </a:r>
                      <a:endParaRPr lang="en-US" sz="1800" b="1" i="0" u="none" strike="noStrike" dirty="0">
                        <a:solidFill>
                          <a:schemeClr val="tx1"/>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9236217"/>
                  </a:ext>
                </a:extLst>
              </a:tr>
            </a:tbl>
          </a:graphicData>
        </a:graphic>
      </p:graphicFrame>
      <p:sp>
        <p:nvSpPr>
          <p:cNvPr id="4" name="TextBox 3">
            <a:extLst>
              <a:ext uri="{FF2B5EF4-FFF2-40B4-BE49-F238E27FC236}">
                <a16:creationId xmlns:a16="http://schemas.microsoft.com/office/drawing/2014/main" id="{C3CDF168-E02A-E2E0-0200-689525F9988B}"/>
              </a:ext>
            </a:extLst>
          </p:cNvPr>
          <p:cNvSpPr txBox="1"/>
          <p:nvPr/>
        </p:nvSpPr>
        <p:spPr>
          <a:xfrm>
            <a:off x="3114675" y="5098215"/>
            <a:ext cx="6096000" cy="646331"/>
          </a:xfrm>
          <a:prstGeom prst="rect">
            <a:avLst/>
          </a:prstGeom>
          <a:noFill/>
        </p:spPr>
        <p:txBody>
          <a:bodyPr wrap="square">
            <a:spAutoFit/>
          </a:bodyPr>
          <a:lstStyle/>
          <a:p>
            <a:pPr algn="ctr" fontAlgn="b"/>
            <a:r>
              <a:rPr lang="en-US" sz="1800" u="none" strike="noStrike" dirty="0">
                <a:effectLst/>
              </a:rPr>
              <a:t>Office of Equity and Inclusion (OEI)</a:t>
            </a:r>
            <a:br>
              <a:rPr lang="en-US" sz="1800" u="none" strike="noStrike" dirty="0">
                <a:effectLst/>
              </a:rPr>
            </a:br>
            <a:r>
              <a:rPr lang="en-US" sz="1800" u="none" strike="noStrike" dirty="0">
                <a:effectLst/>
                <a:hlinkClick r:id="rId5"/>
              </a:rPr>
              <a:t>http://www.minnstate.edu/system/equity/</a:t>
            </a:r>
            <a:r>
              <a:rPr lang="en-US" sz="1800" u="none" strike="noStrike" dirty="0">
                <a:effectLst/>
              </a:rPr>
              <a:t> </a:t>
            </a:r>
            <a:endParaRPr lang="en-US" sz="1800" b="0"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339131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Formal Complaint</a:t>
            </a:r>
          </a:p>
        </p:txBody>
      </p:sp>
      <p:sp>
        <p:nvSpPr>
          <p:cNvPr id="2" name="Content Placeholder 1"/>
          <p:cNvSpPr>
            <a:spLocks noGrp="1"/>
          </p:cNvSpPr>
          <p:nvPr>
            <p:ph idx="1"/>
          </p:nvPr>
        </p:nvSpPr>
        <p:spPr/>
        <p:txBody>
          <a:bodyPr>
            <a:normAutofit/>
          </a:bodyPr>
          <a:lstStyle/>
          <a:p>
            <a:r>
              <a:rPr lang="en-US">
                <a:solidFill>
                  <a:srgbClr val="002060"/>
                </a:solidFill>
              </a:rPr>
              <a:t>Defined as</a:t>
            </a:r>
          </a:p>
          <a:p>
            <a:pPr lvl="1">
              <a:buFont typeface="Wingdings" panose="05000000000000000000" pitchFamily="2" charset="2"/>
              <a:buChar char="§"/>
            </a:pPr>
            <a:r>
              <a:rPr lang="en-US">
                <a:solidFill>
                  <a:srgbClr val="002060"/>
                </a:solidFill>
              </a:rPr>
              <a:t>Document filed by a complainant or signed by the Title IX Coordinator alleging Title IX sexual harassment against a respondent and requesting investigation.  </a:t>
            </a:r>
          </a:p>
          <a:p>
            <a:pPr lvl="1">
              <a:buFont typeface="Wingdings" panose="05000000000000000000" pitchFamily="2" charset="2"/>
              <a:buChar char="§"/>
            </a:pPr>
            <a:r>
              <a:rPr lang="en-US">
                <a:solidFill>
                  <a:srgbClr val="002060"/>
                </a:solidFill>
              </a:rPr>
              <a:t>At the time of filing a formal complaint of Title IX sexual harassment, a complainant must be participating in or attempting to participate in the education program or activity of the college or university with which the formal complaint is filed.  </a:t>
            </a:r>
          </a:p>
          <a:p>
            <a:r>
              <a:rPr lang="en-US">
                <a:solidFill>
                  <a:srgbClr val="002060"/>
                </a:solidFill>
              </a:rPr>
              <a:t>See template.  </a:t>
            </a:r>
          </a:p>
        </p:txBody>
      </p:sp>
    </p:spTree>
    <p:extLst>
      <p:ext uri="{BB962C8B-B14F-4D97-AF65-F5344CB8AC3E}">
        <p14:creationId xmlns:p14="http://schemas.microsoft.com/office/powerpoint/2010/main" val="3465137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Educational Program or Activity</a:t>
            </a:r>
          </a:p>
        </p:txBody>
      </p:sp>
      <p:sp>
        <p:nvSpPr>
          <p:cNvPr id="2" name="Content Placeholder 1"/>
          <p:cNvSpPr>
            <a:spLocks noGrp="1"/>
          </p:cNvSpPr>
          <p:nvPr>
            <p:ph idx="1"/>
          </p:nvPr>
        </p:nvSpPr>
        <p:spPr/>
        <p:txBody>
          <a:bodyPr/>
          <a:lstStyle/>
          <a:p>
            <a:pPr marL="0" indent="0">
              <a:buNone/>
            </a:pPr>
            <a:r>
              <a:rPr lang="en-US">
                <a:solidFill>
                  <a:srgbClr val="002060"/>
                </a:solidFill>
              </a:rPr>
              <a:t>Includes locations, events, or circumstances over which the college or university exercised substantial control over both the respondent and the context in which the Title IX sexual harassment occurred, and also includes any building owned or controlled by any officially recognized student organization of the college or university.  </a:t>
            </a:r>
          </a:p>
        </p:txBody>
      </p:sp>
    </p:spTree>
    <p:extLst>
      <p:ext uri="{BB962C8B-B14F-4D97-AF65-F5344CB8AC3E}">
        <p14:creationId xmlns:p14="http://schemas.microsoft.com/office/powerpoint/2010/main" val="232228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Title IX Coordinator</a:t>
            </a:r>
          </a:p>
        </p:txBody>
      </p:sp>
      <p:sp>
        <p:nvSpPr>
          <p:cNvPr id="2" name="Content Placeholder 1"/>
          <p:cNvSpPr>
            <a:spLocks noGrp="1"/>
          </p:cNvSpPr>
          <p:nvPr>
            <p:ph idx="1"/>
          </p:nvPr>
        </p:nvSpPr>
        <p:spPr/>
        <p:txBody>
          <a:bodyPr/>
          <a:lstStyle/>
          <a:p>
            <a:r>
              <a:rPr lang="en-US">
                <a:solidFill>
                  <a:srgbClr val="002060"/>
                </a:solidFill>
              </a:rPr>
              <a:t>Employee designated by the president to coordinate the college or university’s efforts to comply with its Title IX responsibilities and Board Policies 1B.1 and 1B.3.  </a:t>
            </a:r>
          </a:p>
          <a:p>
            <a:r>
              <a:rPr lang="en-US">
                <a:solidFill>
                  <a:srgbClr val="002060"/>
                </a:solidFill>
              </a:rPr>
              <a:t>This does not have to be one person – can have deputy Title IX Coordinators, Investigators, etc.</a:t>
            </a:r>
          </a:p>
          <a:p>
            <a:pPr marL="0" indent="0">
              <a:buNone/>
            </a:pPr>
            <a:r>
              <a:rPr lang="en-US">
                <a:solidFill>
                  <a:srgbClr val="002060"/>
                </a:solidFill>
              </a:rPr>
              <a:t> </a:t>
            </a:r>
          </a:p>
        </p:txBody>
      </p:sp>
    </p:spTree>
    <p:extLst>
      <p:ext uri="{BB962C8B-B14F-4D97-AF65-F5344CB8AC3E}">
        <p14:creationId xmlns:p14="http://schemas.microsoft.com/office/powerpoint/2010/main" val="34697072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Supportive Measures</a:t>
            </a:r>
          </a:p>
        </p:txBody>
      </p:sp>
      <p:sp>
        <p:nvSpPr>
          <p:cNvPr id="2" name="Content Placeholder 1"/>
          <p:cNvSpPr>
            <a:spLocks noGrp="1"/>
          </p:cNvSpPr>
          <p:nvPr>
            <p:ph idx="1"/>
          </p:nvPr>
        </p:nvSpPr>
        <p:spPr/>
        <p:txBody>
          <a:bodyPr>
            <a:normAutofit fontScale="92500" lnSpcReduction="10000"/>
          </a:bodyPr>
          <a:lstStyle/>
          <a:p>
            <a:r>
              <a:rPr lang="en-US">
                <a:solidFill>
                  <a:srgbClr val="002060"/>
                </a:solidFill>
              </a:rPr>
              <a:t>Designed to preserve or restore a student’s access to the education program or activity, with or without a formal complaint (“non-disciplinary, non-punitive individualized services” available to both complainant and respondent).  </a:t>
            </a:r>
          </a:p>
          <a:p>
            <a:r>
              <a:rPr lang="en-US">
                <a:solidFill>
                  <a:srgbClr val="002060"/>
                </a:solidFill>
              </a:rPr>
              <a:t>Examples</a:t>
            </a:r>
          </a:p>
          <a:p>
            <a:pPr lvl="1">
              <a:buFont typeface="Wingdings" panose="05000000000000000000" pitchFamily="2" charset="2"/>
              <a:buChar char="§"/>
            </a:pPr>
            <a:r>
              <a:rPr lang="en-US">
                <a:solidFill>
                  <a:srgbClr val="002060"/>
                </a:solidFill>
              </a:rPr>
              <a:t>Academic course adjustments.</a:t>
            </a:r>
          </a:p>
          <a:p>
            <a:pPr lvl="1">
              <a:buFont typeface="Wingdings" panose="05000000000000000000" pitchFamily="2" charset="2"/>
              <a:buChar char="§"/>
            </a:pPr>
            <a:r>
              <a:rPr lang="en-US">
                <a:solidFill>
                  <a:srgbClr val="002060"/>
                </a:solidFill>
              </a:rPr>
              <a:t>Counseling.</a:t>
            </a:r>
          </a:p>
          <a:p>
            <a:pPr lvl="1">
              <a:buFont typeface="Wingdings" panose="05000000000000000000" pitchFamily="2" charset="2"/>
              <a:buChar char="§"/>
            </a:pPr>
            <a:r>
              <a:rPr lang="en-US">
                <a:solidFill>
                  <a:srgbClr val="002060"/>
                </a:solidFill>
              </a:rPr>
              <a:t>No-contact orders.</a:t>
            </a:r>
          </a:p>
          <a:p>
            <a:pPr lvl="1">
              <a:buFont typeface="Wingdings" panose="05000000000000000000" pitchFamily="2" charset="2"/>
              <a:buChar char="§"/>
            </a:pPr>
            <a:r>
              <a:rPr lang="en-US">
                <a:solidFill>
                  <a:srgbClr val="002060"/>
                </a:solidFill>
              </a:rPr>
              <a:t>Dorm room reassignments.</a:t>
            </a:r>
          </a:p>
          <a:p>
            <a:pPr lvl="1">
              <a:buFont typeface="Wingdings" panose="05000000000000000000" pitchFamily="2" charset="2"/>
              <a:buChar char="§"/>
            </a:pPr>
            <a:r>
              <a:rPr lang="en-US">
                <a:solidFill>
                  <a:srgbClr val="002060"/>
                </a:solidFill>
              </a:rPr>
              <a:t>Leaves of absences.</a:t>
            </a:r>
          </a:p>
          <a:p>
            <a:pPr lvl="1">
              <a:buFont typeface="Wingdings" panose="05000000000000000000" pitchFamily="2" charset="2"/>
              <a:buChar char="§"/>
            </a:pPr>
            <a:r>
              <a:rPr lang="en-US">
                <a:solidFill>
                  <a:srgbClr val="002060"/>
                </a:solidFill>
              </a:rPr>
              <a:t>Class Schedule changes.</a:t>
            </a:r>
          </a:p>
        </p:txBody>
      </p:sp>
    </p:spTree>
    <p:extLst>
      <p:ext uri="{BB962C8B-B14F-4D97-AF65-F5344CB8AC3E}">
        <p14:creationId xmlns:p14="http://schemas.microsoft.com/office/powerpoint/2010/main" val="37273314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Reporting</a:t>
            </a:r>
          </a:p>
        </p:txBody>
      </p:sp>
      <p:sp>
        <p:nvSpPr>
          <p:cNvPr id="2" name="Content Placeholder 1"/>
          <p:cNvSpPr>
            <a:spLocks noGrp="1"/>
          </p:cNvSpPr>
          <p:nvPr>
            <p:ph idx="1"/>
          </p:nvPr>
        </p:nvSpPr>
        <p:spPr/>
        <p:txBody>
          <a:bodyPr/>
          <a:lstStyle/>
          <a:p>
            <a:r>
              <a:rPr lang="en-US">
                <a:solidFill>
                  <a:srgbClr val="002060"/>
                </a:solidFill>
              </a:rPr>
              <a:t>Internal Reporting = Current Procedure is the same as Old Procedure (3 buckets).</a:t>
            </a:r>
          </a:p>
          <a:p>
            <a:pPr lvl="1">
              <a:buFont typeface="Wingdings" panose="05000000000000000000" pitchFamily="2" charset="2"/>
              <a:buChar char="§"/>
            </a:pPr>
            <a:r>
              <a:rPr lang="en-US">
                <a:solidFill>
                  <a:srgbClr val="002060"/>
                </a:solidFill>
              </a:rPr>
              <a:t>Required Reporters.</a:t>
            </a:r>
          </a:p>
          <a:p>
            <a:pPr lvl="1">
              <a:buFont typeface="Wingdings" panose="05000000000000000000" pitchFamily="2" charset="2"/>
              <a:buChar char="§"/>
            </a:pPr>
            <a:r>
              <a:rPr lang="en-US">
                <a:solidFill>
                  <a:srgbClr val="002060"/>
                </a:solidFill>
              </a:rPr>
              <a:t>Confidential Resources (not required to internally report).</a:t>
            </a:r>
          </a:p>
          <a:p>
            <a:pPr lvl="1">
              <a:buFont typeface="Wingdings" panose="05000000000000000000" pitchFamily="2" charset="2"/>
              <a:buChar char="§"/>
            </a:pPr>
            <a:r>
              <a:rPr lang="en-US">
                <a:solidFill>
                  <a:srgbClr val="002060"/>
                </a:solidFill>
              </a:rPr>
              <a:t>Encouraged Reporters.  </a:t>
            </a:r>
          </a:p>
          <a:p>
            <a:r>
              <a:rPr lang="en-US">
                <a:solidFill>
                  <a:srgbClr val="002060"/>
                </a:solidFill>
              </a:rPr>
              <a:t>Clarifies that reporting is to Title IX Coordinator.</a:t>
            </a:r>
          </a:p>
          <a:p>
            <a:r>
              <a:rPr lang="en-US">
                <a:solidFill>
                  <a:srgbClr val="002060"/>
                </a:solidFill>
              </a:rPr>
              <a:t>New Information on External Mandatory Reporting.</a:t>
            </a:r>
          </a:p>
        </p:txBody>
      </p:sp>
    </p:spTree>
    <p:extLst>
      <p:ext uri="{BB962C8B-B14F-4D97-AF65-F5344CB8AC3E}">
        <p14:creationId xmlns:p14="http://schemas.microsoft.com/office/powerpoint/2010/main" val="41435656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Investigation and Resolution</a:t>
            </a:r>
          </a:p>
        </p:txBody>
      </p:sp>
      <p:sp>
        <p:nvSpPr>
          <p:cNvPr id="2" name="Content Placeholder 1"/>
          <p:cNvSpPr>
            <a:spLocks noGrp="1"/>
          </p:cNvSpPr>
          <p:nvPr>
            <p:ph idx="1"/>
          </p:nvPr>
        </p:nvSpPr>
        <p:spPr/>
        <p:txBody>
          <a:bodyPr>
            <a:normAutofit/>
          </a:bodyPr>
          <a:lstStyle/>
          <a:p>
            <a:r>
              <a:rPr lang="en-US">
                <a:solidFill>
                  <a:srgbClr val="002060"/>
                </a:solidFill>
              </a:rPr>
              <a:t>Title IX Coordinator. </a:t>
            </a:r>
          </a:p>
          <a:p>
            <a:pPr lvl="1">
              <a:buFont typeface="Wingdings" panose="05000000000000000000" pitchFamily="2" charset="2"/>
              <a:buChar char="§"/>
            </a:pPr>
            <a:r>
              <a:rPr lang="en-US">
                <a:solidFill>
                  <a:srgbClr val="002060"/>
                </a:solidFill>
              </a:rPr>
              <a:t>Discuss options with complainant – supportive measures, referral to law enforcement, filing a formal complaint, pursuing other policy processes (1B1, student conduct, etc.) </a:t>
            </a:r>
          </a:p>
          <a:p>
            <a:pPr lvl="1">
              <a:buFont typeface="Wingdings" panose="05000000000000000000" pitchFamily="2" charset="2"/>
              <a:buChar char="§"/>
            </a:pPr>
            <a:r>
              <a:rPr lang="en-US">
                <a:solidFill>
                  <a:srgbClr val="002060"/>
                </a:solidFill>
              </a:rPr>
              <a:t>If formal complaint.</a:t>
            </a:r>
          </a:p>
          <a:p>
            <a:pPr lvl="2"/>
            <a:r>
              <a:rPr lang="en-US">
                <a:solidFill>
                  <a:srgbClr val="002060"/>
                </a:solidFill>
              </a:rPr>
              <a:t>Determines Jurisdiction.</a:t>
            </a:r>
          </a:p>
          <a:p>
            <a:pPr lvl="2"/>
            <a:r>
              <a:rPr lang="en-US">
                <a:solidFill>
                  <a:srgbClr val="002060"/>
                </a:solidFill>
              </a:rPr>
              <a:t>Conflicts. </a:t>
            </a:r>
          </a:p>
          <a:p>
            <a:pPr lvl="2"/>
            <a:r>
              <a:rPr lang="en-US">
                <a:solidFill>
                  <a:srgbClr val="002060"/>
                </a:solidFill>
              </a:rPr>
              <a:t>Information to complainant and respondent (see form notice of allegations).</a:t>
            </a:r>
          </a:p>
        </p:txBody>
      </p:sp>
    </p:spTree>
    <p:extLst>
      <p:ext uri="{BB962C8B-B14F-4D97-AF65-F5344CB8AC3E}">
        <p14:creationId xmlns:p14="http://schemas.microsoft.com/office/powerpoint/2010/main" val="2485425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Conflict of Interest</a:t>
            </a:r>
          </a:p>
        </p:txBody>
      </p:sp>
      <p:sp>
        <p:nvSpPr>
          <p:cNvPr id="2" name="Content Placeholder 1"/>
          <p:cNvSpPr>
            <a:spLocks noGrp="1"/>
          </p:cNvSpPr>
          <p:nvPr>
            <p:ph idx="1"/>
          </p:nvPr>
        </p:nvSpPr>
        <p:spPr/>
        <p:txBody>
          <a:bodyPr/>
          <a:lstStyle/>
          <a:p>
            <a:r>
              <a:rPr lang="en-US"/>
              <a:t>Title IX Coordinator to identify any real or perceived conflict of interest in proceeding as the Title IX Coordinator, for the decision-maker, and/or for any person designated to facilitate an informal resolution.</a:t>
            </a:r>
          </a:p>
          <a:p>
            <a:r>
              <a:rPr lang="en-US"/>
              <a:t>Assign new person. </a:t>
            </a:r>
          </a:p>
        </p:txBody>
      </p:sp>
    </p:spTree>
    <p:extLst>
      <p:ext uri="{BB962C8B-B14F-4D97-AF65-F5344CB8AC3E}">
        <p14:creationId xmlns:p14="http://schemas.microsoft.com/office/powerpoint/2010/main" val="8555226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Informal Resolution</a:t>
            </a:r>
          </a:p>
        </p:txBody>
      </p:sp>
      <p:sp>
        <p:nvSpPr>
          <p:cNvPr id="2" name="Content Placeholder 1"/>
          <p:cNvSpPr>
            <a:spLocks noGrp="1"/>
          </p:cNvSpPr>
          <p:nvPr>
            <p:ph idx="1"/>
          </p:nvPr>
        </p:nvSpPr>
        <p:spPr/>
        <p:txBody>
          <a:bodyPr>
            <a:normAutofit/>
          </a:bodyPr>
          <a:lstStyle/>
          <a:p>
            <a:r>
              <a:rPr lang="en-US"/>
              <a:t>School may facilitate an informal resolution process at any time before reaching a determination regarding responsibility provided that each party provides their voluntary, written consent to the process.  </a:t>
            </a:r>
          </a:p>
          <a:p>
            <a:r>
              <a:rPr lang="en-US"/>
              <a:t>Any party may withdraw from informal resolution process and return to formal complaint process. </a:t>
            </a:r>
          </a:p>
          <a:p>
            <a:r>
              <a:rPr lang="en-US"/>
              <a:t>Informal resolution shall not be used to resolve allegations that an employee sexually harassed or assaulted a student.  </a:t>
            </a:r>
          </a:p>
        </p:txBody>
      </p:sp>
    </p:spTree>
    <p:extLst>
      <p:ext uri="{BB962C8B-B14F-4D97-AF65-F5344CB8AC3E}">
        <p14:creationId xmlns:p14="http://schemas.microsoft.com/office/powerpoint/2010/main" val="771017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Outline of Today’s Presentation</a:t>
            </a:r>
          </a:p>
        </p:txBody>
      </p:sp>
      <p:sp>
        <p:nvSpPr>
          <p:cNvPr id="2" name="Content Placeholder 1"/>
          <p:cNvSpPr>
            <a:spLocks noGrp="1"/>
          </p:cNvSpPr>
          <p:nvPr>
            <p:ph idx="1"/>
          </p:nvPr>
        </p:nvSpPr>
        <p:spPr>
          <a:xfrm>
            <a:off x="609600" y="1600201"/>
            <a:ext cx="10972800" cy="4326037"/>
          </a:xfrm>
        </p:spPr>
        <p:txBody>
          <a:bodyPr vert="horz" lIns="91440" tIns="45720" rIns="91440" bIns="45720" rtlCol="0" anchor="t">
            <a:normAutofit lnSpcReduction="10000"/>
          </a:bodyPr>
          <a:lstStyle/>
          <a:p>
            <a:r>
              <a:rPr lang="en-US" sz="2600">
                <a:solidFill>
                  <a:srgbClr val="002060"/>
                </a:solidFill>
              </a:rPr>
              <a:t>Review System Procedure 1B.3.1 </a:t>
            </a:r>
          </a:p>
          <a:p>
            <a:r>
              <a:rPr lang="en-US" sz="2600">
                <a:solidFill>
                  <a:srgbClr val="002060"/>
                </a:solidFill>
              </a:rPr>
              <a:t>Laws and Policies</a:t>
            </a:r>
            <a:endParaRPr lang="en-US" sz="2600">
              <a:solidFill>
                <a:srgbClr val="002060"/>
              </a:solidFill>
              <a:cs typeface="Calibri"/>
            </a:endParaRPr>
          </a:p>
          <a:p>
            <a:r>
              <a:rPr lang="en-US" sz="2600">
                <a:solidFill>
                  <a:srgbClr val="002060"/>
                </a:solidFill>
              </a:rPr>
              <a:t>Forms of Discrimination</a:t>
            </a:r>
            <a:endParaRPr lang="en-US" sz="2600">
              <a:solidFill>
                <a:srgbClr val="002060"/>
              </a:solidFill>
              <a:cs typeface="Calibri"/>
            </a:endParaRPr>
          </a:p>
          <a:p>
            <a:r>
              <a:rPr lang="en-US" sz="2600">
                <a:solidFill>
                  <a:srgbClr val="002060"/>
                </a:solidFill>
              </a:rPr>
              <a:t>Sexual Violence Background</a:t>
            </a:r>
            <a:endParaRPr lang="en-US" sz="2600">
              <a:solidFill>
                <a:srgbClr val="002060"/>
              </a:solidFill>
              <a:cs typeface="Calibri"/>
            </a:endParaRPr>
          </a:p>
          <a:p>
            <a:r>
              <a:rPr lang="en-US" sz="2600">
                <a:solidFill>
                  <a:srgbClr val="002060"/>
                </a:solidFill>
              </a:rPr>
              <a:t>Pre-Investigation Planning</a:t>
            </a:r>
            <a:endParaRPr lang="en-US" sz="2600">
              <a:solidFill>
                <a:srgbClr val="002060"/>
              </a:solidFill>
              <a:cs typeface="Calibri"/>
            </a:endParaRPr>
          </a:p>
          <a:p>
            <a:r>
              <a:rPr lang="en-US" sz="2600">
                <a:solidFill>
                  <a:srgbClr val="002060"/>
                </a:solidFill>
              </a:rPr>
              <a:t>Conducting Interviews and Trauma Informed Care</a:t>
            </a:r>
            <a:endParaRPr lang="en-US" sz="2600">
              <a:solidFill>
                <a:srgbClr val="002060"/>
              </a:solidFill>
              <a:cs typeface="Calibri"/>
            </a:endParaRPr>
          </a:p>
          <a:p>
            <a:r>
              <a:rPr lang="en-US" sz="2600">
                <a:solidFill>
                  <a:srgbClr val="002060"/>
                </a:solidFill>
              </a:rPr>
              <a:t>Affirmative Consent, Intoxication verses Incapacitation and Informal Resolution</a:t>
            </a:r>
            <a:endParaRPr lang="en-US" sz="2600">
              <a:solidFill>
                <a:srgbClr val="002060"/>
              </a:solidFill>
              <a:cs typeface="Calibri"/>
            </a:endParaRPr>
          </a:p>
          <a:p>
            <a:r>
              <a:rPr lang="en-US" sz="2600">
                <a:solidFill>
                  <a:srgbClr val="002060"/>
                </a:solidFill>
              </a:rPr>
              <a:t>Resources</a:t>
            </a:r>
            <a:endParaRPr lang="en-US" sz="2600">
              <a:solidFill>
                <a:srgbClr val="002060"/>
              </a:solidFill>
              <a:cs typeface="Calibri"/>
            </a:endParaRPr>
          </a:p>
          <a:p>
            <a:r>
              <a:rPr lang="en-US" sz="2600">
                <a:solidFill>
                  <a:srgbClr val="002060"/>
                </a:solidFill>
              </a:rPr>
              <a:t>Questions/Discussion</a:t>
            </a:r>
            <a:endParaRPr lang="en-US" sz="2600">
              <a:solidFill>
                <a:srgbClr val="002060"/>
              </a:solidFill>
              <a:cs typeface="Calibri"/>
            </a:endParaRPr>
          </a:p>
        </p:txBody>
      </p:sp>
    </p:spTree>
    <p:extLst>
      <p:ext uri="{BB962C8B-B14F-4D97-AF65-F5344CB8AC3E}">
        <p14:creationId xmlns:p14="http://schemas.microsoft.com/office/powerpoint/2010/main" val="810753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Interim Actions</a:t>
            </a:r>
          </a:p>
        </p:txBody>
      </p:sp>
      <p:sp>
        <p:nvSpPr>
          <p:cNvPr id="2" name="Content Placeholder 1"/>
          <p:cNvSpPr>
            <a:spLocks noGrp="1"/>
          </p:cNvSpPr>
          <p:nvPr>
            <p:ph idx="1"/>
          </p:nvPr>
        </p:nvSpPr>
        <p:spPr/>
        <p:txBody>
          <a:bodyPr/>
          <a:lstStyle/>
          <a:p>
            <a:r>
              <a:rPr lang="en-US">
                <a:solidFill>
                  <a:srgbClr val="002060"/>
                </a:solidFill>
              </a:rPr>
              <a:t>Employee reassignment or administrative leave.</a:t>
            </a:r>
          </a:p>
          <a:p>
            <a:pPr lvl="1">
              <a:buFont typeface="Wingdings" panose="05000000000000000000" pitchFamily="2" charset="2"/>
              <a:buChar char="§"/>
            </a:pPr>
            <a:r>
              <a:rPr lang="en-US">
                <a:solidFill>
                  <a:srgbClr val="002060"/>
                </a:solidFill>
              </a:rPr>
              <a:t>Discuss with HR/LR.  </a:t>
            </a:r>
          </a:p>
          <a:p>
            <a:r>
              <a:rPr lang="en-US">
                <a:solidFill>
                  <a:srgbClr val="002060"/>
                </a:solidFill>
              </a:rPr>
              <a:t>Student summary suspension.</a:t>
            </a:r>
          </a:p>
          <a:p>
            <a:r>
              <a:rPr lang="en-US">
                <a:solidFill>
                  <a:srgbClr val="002060"/>
                </a:solidFill>
              </a:rPr>
              <a:t>No real change to prior practice = note that the regulations use the term “emergency removal.”   </a:t>
            </a:r>
          </a:p>
        </p:txBody>
      </p:sp>
    </p:spTree>
    <p:extLst>
      <p:ext uri="{BB962C8B-B14F-4D97-AF65-F5344CB8AC3E}">
        <p14:creationId xmlns:p14="http://schemas.microsoft.com/office/powerpoint/2010/main" val="24394432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800" b="1" i="0" u="none" strike="noStrike" kern="1200" cap="none" spc="0" normalizeH="0" baseline="0" noProof="0">
                <a:ln>
                  <a:noFill/>
                </a:ln>
                <a:solidFill>
                  <a:srgbClr val="002060"/>
                </a:solidFill>
                <a:effectLst/>
                <a:uLnTx/>
                <a:uFillTx/>
                <a:latin typeface="+mn-lt"/>
                <a:ea typeface="+mn-ea"/>
                <a:cs typeface="+mn-cs"/>
              </a:rPr>
              <a:t>No Basis to Proceed Determinations: Title IX Sexual Harassment</a:t>
            </a:r>
          </a:p>
        </p:txBody>
      </p:sp>
      <p:sp>
        <p:nvSpPr>
          <p:cNvPr id="2" name="Content Placeholder 1"/>
          <p:cNvSpPr>
            <a:spLocks noGrp="1"/>
          </p:cNvSpPr>
          <p:nvPr>
            <p:ph idx="1"/>
          </p:nvPr>
        </p:nvSpPr>
        <p:spPr/>
        <p:txBody>
          <a:bodyPr>
            <a:normAutofit fontScale="85000" lnSpcReduction="20000"/>
          </a:bodyPr>
          <a:lstStyle/>
          <a:p>
            <a:r>
              <a:rPr lang="en-US">
                <a:solidFill>
                  <a:srgbClr val="002060"/>
                </a:solidFill>
              </a:rPr>
              <a:t>Must dismiss formal complaint if:</a:t>
            </a:r>
          </a:p>
          <a:p>
            <a:pPr lvl="1">
              <a:buFont typeface="Wingdings" panose="05000000000000000000" pitchFamily="2" charset="2"/>
              <a:buChar char="§"/>
            </a:pPr>
            <a:r>
              <a:rPr lang="en-US">
                <a:solidFill>
                  <a:srgbClr val="002060"/>
                </a:solidFill>
              </a:rPr>
              <a:t>The conduct would not constitute Title IX Sexual Harassment, even if proved;</a:t>
            </a:r>
          </a:p>
          <a:p>
            <a:pPr lvl="1">
              <a:buFont typeface="Wingdings" panose="05000000000000000000" pitchFamily="2" charset="2"/>
              <a:buChar char="§"/>
            </a:pPr>
            <a:r>
              <a:rPr lang="en-US">
                <a:solidFill>
                  <a:srgbClr val="002060"/>
                </a:solidFill>
              </a:rPr>
              <a:t>The conduct alleged did not occur in the college or university’s educational program or activity;</a:t>
            </a:r>
          </a:p>
          <a:p>
            <a:pPr lvl="1">
              <a:buFont typeface="Wingdings" panose="05000000000000000000" pitchFamily="2" charset="2"/>
              <a:buChar char="§"/>
            </a:pPr>
            <a:r>
              <a:rPr lang="en-US">
                <a:solidFill>
                  <a:srgbClr val="002060"/>
                </a:solidFill>
              </a:rPr>
              <a:t>The conduct did not occur against a person in the United States</a:t>
            </a:r>
          </a:p>
          <a:p>
            <a:r>
              <a:rPr lang="en-US">
                <a:solidFill>
                  <a:srgbClr val="002060"/>
                </a:solidFill>
              </a:rPr>
              <a:t>May dismiss formal complaint if:</a:t>
            </a:r>
          </a:p>
          <a:p>
            <a:pPr lvl="1">
              <a:buFont typeface="Wingdings" panose="05000000000000000000" pitchFamily="2" charset="2"/>
              <a:buChar char="§"/>
            </a:pPr>
            <a:r>
              <a:rPr lang="en-US">
                <a:solidFill>
                  <a:srgbClr val="002060"/>
                </a:solidFill>
              </a:rPr>
              <a:t>The complainant, at any time, notifies the Title IX Coordinator that they would like to withdraw the formal complaint;</a:t>
            </a:r>
          </a:p>
          <a:p>
            <a:pPr lvl="1">
              <a:buFont typeface="Wingdings" panose="05000000000000000000" pitchFamily="2" charset="2"/>
              <a:buChar char="§"/>
            </a:pPr>
            <a:r>
              <a:rPr lang="en-US">
                <a:solidFill>
                  <a:srgbClr val="002060"/>
                </a:solidFill>
              </a:rPr>
              <a:t>The respondent is no longer enrolled or employed by the institution; or </a:t>
            </a:r>
          </a:p>
          <a:p>
            <a:pPr lvl="1">
              <a:buFont typeface="Wingdings" panose="05000000000000000000" pitchFamily="2" charset="2"/>
              <a:buChar char="§"/>
            </a:pPr>
            <a:r>
              <a:rPr lang="en-US">
                <a:solidFill>
                  <a:srgbClr val="002060"/>
                </a:solidFill>
              </a:rPr>
              <a:t>Specific circumstances prevent the college or university from gathering evidence sufficient to reach a determination as to the formal complaint or allegations therein.  </a:t>
            </a:r>
          </a:p>
          <a:p>
            <a:r>
              <a:rPr lang="en-US">
                <a:solidFill>
                  <a:srgbClr val="002060"/>
                </a:solidFill>
              </a:rPr>
              <a:t>And Remember  -- At the time of filing a formal complaint of Title IX sexual harassment, a complainant must be participating in or attempting to participate in the education program or activity of the college or university with which the formal complaint is filed.  </a:t>
            </a:r>
          </a:p>
        </p:txBody>
      </p:sp>
    </p:spTree>
    <p:extLst>
      <p:ext uri="{BB962C8B-B14F-4D97-AF65-F5344CB8AC3E}">
        <p14:creationId xmlns:p14="http://schemas.microsoft.com/office/powerpoint/2010/main" val="15347308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Dismissals, continued</a:t>
            </a:r>
          </a:p>
        </p:txBody>
      </p:sp>
      <p:sp>
        <p:nvSpPr>
          <p:cNvPr id="2" name="Content Placeholder 1"/>
          <p:cNvSpPr>
            <a:spLocks noGrp="1"/>
          </p:cNvSpPr>
          <p:nvPr>
            <p:ph idx="1"/>
          </p:nvPr>
        </p:nvSpPr>
        <p:spPr/>
        <p:txBody>
          <a:bodyPr>
            <a:normAutofit/>
          </a:bodyPr>
          <a:lstStyle/>
          <a:p>
            <a:r>
              <a:rPr lang="en-US" sz="2400">
                <a:solidFill>
                  <a:srgbClr val="002060"/>
                </a:solidFill>
              </a:rPr>
              <a:t>Must promptly notify both the complainant and the respondent of any dismissal.</a:t>
            </a:r>
          </a:p>
          <a:p>
            <a:r>
              <a:rPr lang="en-US" sz="2400">
                <a:solidFill>
                  <a:srgbClr val="002060"/>
                </a:solidFill>
              </a:rPr>
              <a:t>May consider other policy avenues (1B.1, student conduct, etc.).  </a:t>
            </a:r>
          </a:p>
        </p:txBody>
      </p:sp>
    </p:spTree>
    <p:extLst>
      <p:ext uri="{BB962C8B-B14F-4D97-AF65-F5344CB8AC3E}">
        <p14:creationId xmlns:p14="http://schemas.microsoft.com/office/powerpoint/2010/main" val="39895732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Investigatory Process</a:t>
            </a:r>
          </a:p>
        </p:txBody>
      </p:sp>
      <p:sp>
        <p:nvSpPr>
          <p:cNvPr id="2" name="Content Placeholder 1"/>
          <p:cNvSpPr>
            <a:spLocks noGrp="1"/>
          </p:cNvSpPr>
          <p:nvPr>
            <p:ph idx="1"/>
          </p:nvPr>
        </p:nvSpPr>
        <p:spPr/>
        <p:txBody>
          <a:bodyPr>
            <a:normAutofit/>
          </a:bodyPr>
          <a:lstStyle/>
          <a:p>
            <a:r>
              <a:rPr lang="en-US">
                <a:solidFill>
                  <a:srgbClr val="002060"/>
                </a:solidFill>
              </a:rPr>
              <a:t>Essentially the same as the 1B.1.1 investigatory process.  </a:t>
            </a:r>
            <a:r>
              <a:rPr lang="en-US" b="1">
                <a:solidFill>
                  <a:srgbClr val="002060"/>
                </a:solidFill>
              </a:rPr>
              <a:t>BUT</a:t>
            </a:r>
          </a:p>
          <a:p>
            <a:pPr lvl="1">
              <a:buFont typeface="Wingdings" panose="05000000000000000000" pitchFamily="2" charset="2"/>
              <a:buChar char="§"/>
            </a:pPr>
            <a:r>
              <a:rPr lang="en-US">
                <a:solidFill>
                  <a:srgbClr val="002060"/>
                </a:solidFill>
              </a:rPr>
              <a:t>Required presumption of innocence notice in notice of allegations (see template).</a:t>
            </a:r>
          </a:p>
          <a:p>
            <a:pPr lvl="1">
              <a:buFont typeface="Wingdings" panose="05000000000000000000" pitchFamily="2" charset="2"/>
              <a:buChar char="§"/>
            </a:pPr>
            <a:r>
              <a:rPr lang="en-US">
                <a:solidFill>
                  <a:srgbClr val="002060"/>
                </a:solidFill>
              </a:rPr>
              <a:t>Consider both inculpatory and exculpatory evidence.</a:t>
            </a:r>
          </a:p>
          <a:p>
            <a:pPr lvl="1">
              <a:buFont typeface="Wingdings" panose="05000000000000000000" pitchFamily="2" charset="2"/>
              <a:buChar char="§"/>
            </a:pPr>
            <a:r>
              <a:rPr lang="en-US">
                <a:solidFill>
                  <a:srgbClr val="002060"/>
                </a:solidFill>
              </a:rPr>
              <a:t>Not use questions or evidence that involve a legally recognized privilege.</a:t>
            </a:r>
          </a:p>
          <a:p>
            <a:pPr lvl="1">
              <a:buFont typeface="Wingdings" panose="05000000000000000000" pitchFamily="2" charset="2"/>
              <a:buChar char="§"/>
            </a:pPr>
            <a:r>
              <a:rPr lang="en-US">
                <a:solidFill>
                  <a:srgbClr val="002060"/>
                </a:solidFill>
              </a:rPr>
              <a:t>Before completing investigation report – send to both the complainant and respondent and their advisors, if any, the evidence subject for inspection and review.  Both parties must have at least 10 calendar days to submit a written response to the evidence, which must be considered before completing the report.</a:t>
            </a:r>
          </a:p>
        </p:txBody>
      </p:sp>
    </p:spTree>
    <p:extLst>
      <p:ext uri="{BB962C8B-B14F-4D97-AF65-F5344CB8AC3E}">
        <p14:creationId xmlns:p14="http://schemas.microsoft.com/office/powerpoint/2010/main" val="13217040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Timely Completion</a:t>
            </a:r>
          </a:p>
        </p:txBody>
      </p:sp>
      <p:sp>
        <p:nvSpPr>
          <p:cNvPr id="2" name="Content Placeholder 1"/>
          <p:cNvSpPr>
            <a:spLocks noGrp="1"/>
          </p:cNvSpPr>
          <p:nvPr>
            <p:ph idx="1"/>
          </p:nvPr>
        </p:nvSpPr>
        <p:spPr/>
        <p:txBody>
          <a:bodyPr/>
          <a:lstStyle/>
          <a:p>
            <a:r>
              <a:rPr lang="en-US"/>
              <a:t>Timely completion after a complaint = no strict timeline.</a:t>
            </a:r>
          </a:p>
          <a:p>
            <a:r>
              <a:rPr lang="en-US"/>
              <a:t>Reasonable cause for delay includes considerations such as</a:t>
            </a:r>
          </a:p>
          <a:p>
            <a:pPr lvl="1"/>
            <a:r>
              <a:rPr lang="en-US"/>
              <a:t>Absence of a party, an advisor, or a witness;</a:t>
            </a:r>
          </a:p>
          <a:p>
            <a:pPr lvl="1"/>
            <a:r>
              <a:rPr lang="en-US"/>
              <a:t>Concurrent law enforcement activity;</a:t>
            </a:r>
          </a:p>
          <a:p>
            <a:pPr lvl="1"/>
            <a:r>
              <a:rPr lang="en-US"/>
              <a:t>The need for language assistance or accommodation of disabilities.</a:t>
            </a:r>
          </a:p>
        </p:txBody>
      </p:sp>
    </p:spTree>
    <p:extLst>
      <p:ext uri="{BB962C8B-B14F-4D97-AF65-F5344CB8AC3E}">
        <p14:creationId xmlns:p14="http://schemas.microsoft.com/office/powerpoint/2010/main" val="13246786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Formal Hearing</a:t>
            </a:r>
          </a:p>
        </p:txBody>
      </p:sp>
      <p:sp>
        <p:nvSpPr>
          <p:cNvPr id="2" name="Content Placeholder 1"/>
          <p:cNvSpPr>
            <a:spLocks noGrp="1"/>
          </p:cNvSpPr>
          <p:nvPr>
            <p:ph idx="1"/>
          </p:nvPr>
        </p:nvSpPr>
        <p:spPr/>
        <p:txBody>
          <a:bodyPr>
            <a:normAutofit fontScale="92500" lnSpcReduction="20000"/>
          </a:bodyPr>
          <a:lstStyle/>
          <a:p>
            <a:r>
              <a:rPr lang="en-US">
                <a:solidFill>
                  <a:srgbClr val="002060"/>
                </a:solidFill>
              </a:rPr>
              <a:t>If complaint not resolved then:</a:t>
            </a:r>
          </a:p>
          <a:p>
            <a:pPr lvl="1">
              <a:buFont typeface="Wingdings" panose="05000000000000000000" pitchFamily="2" charset="2"/>
              <a:buChar char="§"/>
            </a:pPr>
            <a:r>
              <a:rPr lang="en-US">
                <a:solidFill>
                  <a:srgbClr val="002060"/>
                </a:solidFill>
              </a:rPr>
              <a:t>Prepare investigation report; and </a:t>
            </a:r>
          </a:p>
          <a:p>
            <a:pPr lvl="1">
              <a:buFont typeface="Wingdings" panose="05000000000000000000" pitchFamily="2" charset="2"/>
              <a:buChar char="§"/>
            </a:pPr>
            <a:r>
              <a:rPr lang="en-US">
                <a:solidFill>
                  <a:srgbClr val="002060"/>
                </a:solidFill>
              </a:rPr>
              <a:t>Refer the matter for a formal hearing.</a:t>
            </a:r>
          </a:p>
          <a:p>
            <a:pPr lvl="1">
              <a:buFont typeface="Wingdings" panose="05000000000000000000" pitchFamily="2" charset="2"/>
              <a:buChar char="§"/>
            </a:pPr>
            <a:r>
              <a:rPr lang="en-US">
                <a:solidFill>
                  <a:srgbClr val="002060"/>
                </a:solidFill>
              </a:rPr>
              <a:t>At least ten (10) days prior to formal hearing, parties and advisors, receive the investigation report for their review and response (consult AAG as this should be done through the Ch. 14 process).  </a:t>
            </a:r>
          </a:p>
          <a:p>
            <a:r>
              <a:rPr lang="en-US">
                <a:solidFill>
                  <a:srgbClr val="002060"/>
                </a:solidFill>
              </a:rPr>
              <a:t>Formal Hearings for Title IX sexual harassment complaints conducted by the Office of Administrative Hearings.</a:t>
            </a:r>
          </a:p>
          <a:p>
            <a:pPr lvl="1">
              <a:buFont typeface="Wingdings" panose="05000000000000000000" pitchFamily="2" charset="2"/>
              <a:buChar char="§"/>
            </a:pPr>
            <a:r>
              <a:rPr lang="en-US">
                <a:solidFill>
                  <a:srgbClr val="002060"/>
                </a:solidFill>
              </a:rPr>
              <a:t>Notify assigned Assistant Attorney General or OGC that Ch. 14 required.</a:t>
            </a:r>
          </a:p>
          <a:p>
            <a:pPr lvl="1">
              <a:buFont typeface="Wingdings" panose="05000000000000000000" pitchFamily="2" charset="2"/>
              <a:buChar char="§"/>
            </a:pPr>
            <a:r>
              <a:rPr lang="en-US">
                <a:solidFill>
                  <a:srgbClr val="002060"/>
                </a:solidFill>
              </a:rPr>
              <a:t>Assigned Assistant Attorney General will initiate and arrange for the Ch. 14. </a:t>
            </a:r>
          </a:p>
          <a:p>
            <a:pPr lvl="1">
              <a:buFont typeface="Wingdings" panose="05000000000000000000" pitchFamily="2" charset="2"/>
              <a:buChar char="§"/>
            </a:pPr>
            <a:r>
              <a:rPr lang="en-US">
                <a:solidFill>
                  <a:srgbClr val="002060"/>
                </a:solidFill>
              </a:rPr>
              <a:t>See information sheet on Ch. 14 hearings. </a:t>
            </a:r>
          </a:p>
          <a:p>
            <a:pPr lvl="1">
              <a:buFont typeface="Wingdings" panose="05000000000000000000" pitchFamily="2" charset="2"/>
              <a:buChar char="§"/>
            </a:pPr>
            <a:r>
              <a:rPr lang="en-US">
                <a:solidFill>
                  <a:srgbClr val="002060"/>
                </a:solidFill>
              </a:rPr>
              <a:t>Costs. </a:t>
            </a:r>
          </a:p>
        </p:txBody>
      </p:sp>
    </p:spTree>
    <p:extLst>
      <p:ext uri="{BB962C8B-B14F-4D97-AF65-F5344CB8AC3E}">
        <p14:creationId xmlns:p14="http://schemas.microsoft.com/office/powerpoint/2010/main" val="27124886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Standard of Evidence</a:t>
            </a:r>
          </a:p>
        </p:txBody>
      </p:sp>
      <p:sp>
        <p:nvSpPr>
          <p:cNvPr id="2" name="Content Placeholder 1"/>
          <p:cNvSpPr>
            <a:spLocks noGrp="1"/>
          </p:cNvSpPr>
          <p:nvPr>
            <p:ph idx="1"/>
          </p:nvPr>
        </p:nvSpPr>
        <p:spPr/>
        <p:txBody>
          <a:bodyPr>
            <a:normAutofit/>
          </a:bodyPr>
          <a:lstStyle/>
          <a:p>
            <a:r>
              <a:rPr lang="en-US">
                <a:solidFill>
                  <a:srgbClr val="002060"/>
                </a:solidFill>
              </a:rPr>
              <a:t>Remains preponderance of the evidence.  </a:t>
            </a:r>
          </a:p>
        </p:txBody>
      </p:sp>
    </p:spTree>
    <p:extLst>
      <p:ext uri="{BB962C8B-B14F-4D97-AF65-F5344CB8AC3E}">
        <p14:creationId xmlns:p14="http://schemas.microsoft.com/office/powerpoint/2010/main" val="41789920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Decision-maker</a:t>
            </a:r>
          </a:p>
        </p:txBody>
      </p:sp>
      <p:sp>
        <p:nvSpPr>
          <p:cNvPr id="2" name="Content Placeholder 1"/>
          <p:cNvSpPr>
            <a:spLocks noGrp="1"/>
          </p:cNvSpPr>
          <p:nvPr>
            <p:ph idx="1"/>
          </p:nvPr>
        </p:nvSpPr>
        <p:spPr/>
        <p:txBody>
          <a:bodyPr>
            <a:normAutofit fontScale="92500" lnSpcReduction="10000"/>
          </a:bodyPr>
          <a:lstStyle/>
          <a:p>
            <a:r>
              <a:rPr lang="en-US">
                <a:solidFill>
                  <a:srgbClr val="002060"/>
                </a:solidFill>
              </a:rPr>
              <a:t>ALJ prepares report and recommendation.</a:t>
            </a:r>
          </a:p>
          <a:p>
            <a:r>
              <a:rPr lang="en-US">
                <a:solidFill>
                  <a:srgbClr val="002060"/>
                </a:solidFill>
              </a:rPr>
              <a:t>Decision-maker receives report and recommendation and decides</a:t>
            </a:r>
          </a:p>
          <a:p>
            <a:pPr lvl="1">
              <a:buFont typeface="Wingdings" panose="05000000000000000000" pitchFamily="2" charset="2"/>
              <a:buChar char="§"/>
            </a:pPr>
            <a:r>
              <a:rPr lang="en-US">
                <a:solidFill>
                  <a:srgbClr val="002060"/>
                </a:solidFill>
              </a:rPr>
              <a:t>Whether the policy has been violated; and</a:t>
            </a:r>
          </a:p>
          <a:p>
            <a:pPr lvl="1">
              <a:buFont typeface="Wingdings" panose="05000000000000000000" pitchFamily="2" charset="2"/>
              <a:buChar char="§"/>
            </a:pPr>
            <a:r>
              <a:rPr lang="en-US">
                <a:solidFill>
                  <a:srgbClr val="002060"/>
                </a:solidFill>
              </a:rPr>
              <a:t>On appropriate sanctions if the policy has been violated.</a:t>
            </a:r>
          </a:p>
          <a:p>
            <a:pPr lvl="1">
              <a:buFont typeface="Wingdings" panose="05000000000000000000" pitchFamily="2" charset="2"/>
              <a:buChar char="§"/>
            </a:pPr>
            <a:r>
              <a:rPr lang="en-US">
                <a:solidFill>
                  <a:srgbClr val="002060"/>
                </a:solidFill>
              </a:rPr>
              <a:t>Issues a written determination that includes:</a:t>
            </a:r>
          </a:p>
          <a:p>
            <a:pPr lvl="2">
              <a:buFont typeface="Wingdings" panose="05000000000000000000" pitchFamily="2" charset="2"/>
              <a:buChar char="§"/>
            </a:pPr>
            <a:r>
              <a:rPr lang="en-US">
                <a:solidFill>
                  <a:srgbClr val="002060"/>
                </a:solidFill>
              </a:rPr>
              <a:t>Identification of allegations;</a:t>
            </a:r>
          </a:p>
          <a:p>
            <a:pPr lvl="2">
              <a:buFont typeface="Wingdings" panose="05000000000000000000" pitchFamily="2" charset="2"/>
              <a:buChar char="§"/>
            </a:pPr>
            <a:r>
              <a:rPr lang="en-US">
                <a:solidFill>
                  <a:srgbClr val="002060"/>
                </a:solidFill>
              </a:rPr>
              <a:t>Description of procedural steps;</a:t>
            </a:r>
          </a:p>
          <a:p>
            <a:pPr lvl="2">
              <a:buFont typeface="Wingdings" panose="05000000000000000000" pitchFamily="2" charset="2"/>
              <a:buChar char="§"/>
            </a:pPr>
            <a:r>
              <a:rPr lang="en-US">
                <a:solidFill>
                  <a:srgbClr val="002060"/>
                </a:solidFill>
              </a:rPr>
              <a:t>Findings of fact supporting the determination;</a:t>
            </a:r>
          </a:p>
          <a:p>
            <a:pPr lvl="2">
              <a:buFont typeface="Wingdings" panose="05000000000000000000" pitchFamily="2" charset="2"/>
              <a:buChar char="§"/>
            </a:pPr>
            <a:r>
              <a:rPr lang="en-US">
                <a:solidFill>
                  <a:srgbClr val="002060"/>
                </a:solidFill>
              </a:rPr>
              <a:t>Conclusions as to responsibility and any sanctions</a:t>
            </a:r>
          </a:p>
          <a:p>
            <a:pPr lvl="2">
              <a:buFont typeface="Wingdings" panose="05000000000000000000" pitchFamily="2" charset="2"/>
              <a:buChar char="§"/>
            </a:pPr>
            <a:r>
              <a:rPr lang="en-US">
                <a:solidFill>
                  <a:srgbClr val="002060"/>
                </a:solidFill>
              </a:rPr>
              <a:t>Procedures for appeal.</a:t>
            </a:r>
          </a:p>
          <a:p>
            <a:pPr lvl="1">
              <a:buFont typeface="Wingdings" panose="05000000000000000000" pitchFamily="2" charset="2"/>
              <a:buChar char="§"/>
            </a:pPr>
            <a:r>
              <a:rPr lang="en-US">
                <a:solidFill>
                  <a:srgbClr val="002060"/>
                </a:solidFill>
              </a:rPr>
              <a:t>The required elements may be satisfied by adopting all or portions of the report and recommendation.  </a:t>
            </a:r>
          </a:p>
        </p:txBody>
      </p:sp>
    </p:spTree>
    <p:extLst>
      <p:ext uri="{BB962C8B-B14F-4D97-AF65-F5344CB8AC3E}">
        <p14:creationId xmlns:p14="http://schemas.microsoft.com/office/powerpoint/2010/main" val="10650733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Appeals</a:t>
            </a:r>
          </a:p>
        </p:txBody>
      </p:sp>
      <p:sp>
        <p:nvSpPr>
          <p:cNvPr id="2" name="Content Placeholder 1"/>
          <p:cNvSpPr>
            <a:spLocks noGrp="1"/>
          </p:cNvSpPr>
          <p:nvPr>
            <p:ph idx="1"/>
          </p:nvPr>
        </p:nvSpPr>
        <p:spPr/>
        <p:txBody>
          <a:bodyPr/>
          <a:lstStyle/>
          <a:p>
            <a:r>
              <a:rPr lang="en-US">
                <a:solidFill>
                  <a:srgbClr val="002060"/>
                </a:solidFill>
              </a:rPr>
              <a:t>Within ten (10) calendar days.</a:t>
            </a:r>
          </a:p>
          <a:p>
            <a:r>
              <a:rPr lang="en-US">
                <a:solidFill>
                  <a:srgbClr val="002060"/>
                </a:solidFill>
              </a:rPr>
              <a:t>Both parties may appeal final decision and an appeal of a dismissal of a formal complaint.</a:t>
            </a:r>
          </a:p>
          <a:p>
            <a:r>
              <a:rPr lang="en-US">
                <a:solidFill>
                  <a:srgbClr val="002060"/>
                </a:solidFill>
              </a:rPr>
              <a:t>Grounds for appeal</a:t>
            </a:r>
          </a:p>
          <a:p>
            <a:pPr lvl="1"/>
            <a:r>
              <a:rPr lang="en-US">
                <a:solidFill>
                  <a:srgbClr val="002060"/>
                </a:solidFill>
              </a:rPr>
              <a:t>Procedural irregularity;</a:t>
            </a:r>
          </a:p>
          <a:p>
            <a:pPr lvl="1"/>
            <a:r>
              <a:rPr lang="en-US">
                <a:solidFill>
                  <a:srgbClr val="002060"/>
                </a:solidFill>
              </a:rPr>
              <a:t>New evidence;</a:t>
            </a:r>
          </a:p>
          <a:p>
            <a:pPr lvl="1"/>
            <a:r>
              <a:rPr lang="en-US">
                <a:solidFill>
                  <a:srgbClr val="002060"/>
                </a:solidFill>
              </a:rPr>
              <a:t>Conflict of interest. </a:t>
            </a:r>
          </a:p>
        </p:txBody>
      </p:sp>
    </p:spTree>
    <p:extLst>
      <p:ext uri="{BB962C8B-B14F-4D97-AF65-F5344CB8AC3E}">
        <p14:creationId xmlns:p14="http://schemas.microsoft.com/office/powerpoint/2010/main" val="35561340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When Student Discipline Final</a:t>
            </a:r>
          </a:p>
        </p:txBody>
      </p:sp>
      <p:sp>
        <p:nvSpPr>
          <p:cNvPr id="2" name="Content Placeholder 1"/>
          <p:cNvSpPr>
            <a:spLocks noGrp="1"/>
          </p:cNvSpPr>
          <p:nvPr>
            <p:ph idx="1"/>
          </p:nvPr>
        </p:nvSpPr>
        <p:spPr/>
        <p:txBody>
          <a:bodyPr/>
          <a:lstStyle/>
          <a:p>
            <a:r>
              <a:rPr lang="en-US"/>
              <a:t>Either</a:t>
            </a:r>
          </a:p>
          <a:p>
            <a:pPr lvl="1"/>
            <a:r>
              <a:rPr lang="en-US"/>
              <a:t>Date of written determination on appeal; or</a:t>
            </a:r>
          </a:p>
          <a:p>
            <a:pPr lvl="1"/>
            <a:r>
              <a:rPr lang="en-US"/>
              <a:t>If no appeal, the date on which the appeal would no longer be timely.</a:t>
            </a:r>
          </a:p>
        </p:txBody>
      </p:sp>
    </p:spTree>
    <p:extLst>
      <p:ext uri="{BB962C8B-B14F-4D97-AF65-F5344CB8AC3E}">
        <p14:creationId xmlns:p14="http://schemas.microsoft.com/office/powerpoint/2010/main" val="1325500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What Is Title IX?</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Title IX is a federal civil rights law prohibiting sex discrimination in all facets of the educational setting</a:t>
            </a:r>
          </a:p>
          <a:p>
            <a:r>
              <a:rPr lang="en-US">
                <a:solidFill>
                  <a:srgbClr val="002060"/>
                </a:solidFill>
              </a:rPr>
              <a:t>By accepting federal funds, institutions agree not to discriminate on the basis of sex or allow the separation of the sexes in curriculum and extracurricular activities, unless permitted by the statute</a:t>
            </a:r>
            <a:endParaRPr lang="en-US">
              <a:solidFill>
                <a:srgbClr val="002060"/>
              </a:solidFill>
              <a:cs typeface="Calibri"/>
            </a:endParaRPr>
          </a:p>
          <a:p>
            <a:r>
              <a:rPr lang="en-US">
                <a:solidFill>
                  <a:srgbClr val="002060"/>
                </a:solidFill>
              </a:rPr>
              <a:t>Failure to comply may result in liability on the part of the institution</a:t>
            </a:r>
            <a:endParaRPr lang="en-US">
              <a:solidFill>
                <a:srgbClr val="002060"/>
              </a:solidFill>
              <a:cs typeface="Calibri"/>
            </a:endParaRPr>
          </a:p>
          <a:p>
            <a:endParaRPr lang="en-US"/>
          </a:p>
        </p:txBody>
      </p:sp>
    </p:spTree>
    <p:extLst>
      <p:ext uri="{BB962C8B-B14F-4D97-AF65-F5344CB8AC3E}">
        <p14:creationId xmlns:p14="http://schemas.microsoft.com/office/powerpoint/2010/main" val="24261205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Advisors</a:t>
            </a:r>
          </a:p>
        </p:txBody>
      </p:sp>
      <p:sp>
        <p:nvSpPr>
          <p:cNvPr id="2" name="Content Placeholder 1"/>
          <p:cNvSpPr>
            <a:spLocks noGrp="1"/>
          </p:cNvSpPr>
          <p:nvPr>
            <p:ph idx="1"/>
          </p:nvPr>
        </p:nvSpPr>
        <p:spPr/>
        <p:txBody>
          <a:bodyPr>
            <a:normAutofit/>
          </a:bodyPr>
          <a:lstStyle/>
          <a:p>
            <a:r>
              <a:rPr lang="en-US"/>
              <a:t>Process Advisors</a:t>
            </a:r>
          </a:p>
          <a:p>
            <a:pPr lvl="1"/>
            <a:r>
              <a:rPr lang="en-US"/>
              <a:t>Both complainant and respondent may have an advisor of their choice;</a:t>
            </a:r>
          </a:p>
          <a:p>
            <a:pPr lvl="1"/>
            <a:r>
              <a:rPr lang="en-US"/>
              <a:t>Campus will provide if either party does not have their own.</a:t>
            </a:r>
          </a:p>
          <a:p>
            <a:r>
              <a:rPr lang="en-US"/>
              <a:t>Advisors at the Ch. 14 Hearing. </a:t>
            </a:r>
          </a:p>
          <a:p>
            <a:pPr lvl="1"/>
            <a:r>
              <a:rPr lang="en-US"/>
              <a:t>Both complainant and respondent may have an advisor of their choice. </a:t>
            </a:r>
          </a:p>
          <a:p>
            <a:pPr lvl="1"/>
            <a:r>
              <a:rPr lang="en-US"/>
              <a:t>Campus will provide if either party does not have their own.  </a:t>
            </a:r>
          </a:p>
        </p:txBody>
      </p:sp>
    </p:spTree>
    <p:extLst>
      <p:ext uri="{BB962C8B-B14F-4D97-AF65-F5344CB8AC3E}">
        <p14:creationId xmlns:p14="http://schemas.microsoft.com/office/powerpoint/2010/main" val="37914664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Education and Training</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Any materials used to train Title IX Coordinators, investigators, decision-makers, and any person who facilitates an informal resolution process, must be made publicly available on the college or university’s website.  </a:t>
            </a:r>
          </a:p>
          <a:p>
            <a:r>
              <a:rPr lang="en-US">
                <a:solidFill>
                  <a:srgbClr val="002060"/>
                </a:solidFill>
                <a:cs typeface="Calibri"/>
              </a:rPr>
              <a:t>OCR complaints on this issue. </a:t>
            </a:r>
          </a:p>
        </p:txBody>
      </p:sp>
    </p:spTree>
    <p:extLst>
      <p:ext uri="{BB962C8B-B14F-4D97-AF65-F5344CB8AC3E}">
        <p14:creationId xmlns:p14="http://schemas.microsoft.com/office/powerpoint/2010/main" val="11955055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Document Retention</a:t>
            </a:r>
          </a:p>
        </p:txBody>
      </p:sp>
      <p:sp>
        <p:nvSpPr>
          <p:cNvPr id="2" name="Content Placeholder 1"/>
          <p:cNvSpPr>
            <a:spLocks noGrp="1"/>
          </p:cNvSpPr>
          <p:nvPr>
            <p:ph idx="1"/>
          </p:nvPr>
        </p:nvSpPr>
        <p:spPr/>
        <p:txBody>
          <a:bodyPr/>
          <a:lstStyle/>
          <a:p>
            <a:r>
              <a:rPr lang="en-US">
                <a:solidFill>
                  <a:srgbClr val="002060"/>
                </a:solidFill>
              </a:rPr>
              <a:t>7 years. </a:t>
            </a:r>
          </a:p>
        </p:txBody>
      </p:sp>
    </p:spTree>
    <p:extLst>
      <p:ext uri="{BB962C8B-B14F-4D97-AF65-F5344CB8AC3E}">
        <p14:creationId xmlns:p14="http://schemas.microsoft.com/office/powerpoint/2010/main" val="28022556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C68F8-D36E-41BC-8FF6-349BA782B2C4}"/>
              </a:ext>
            </a:extLst>
          </p:cNvPr>
          <p:cNvSpPr>
            <a:spLocks noGrp="1"/>
          </p:cNvSpPr>
          <p:nvPr>
            <p:ph type="title"/>
          </p:nvPr>
        </p:nvSpPr>
        <p:spPr>
          <a:xfrm>
            <a:off x="609599" y="2971800"/>
            <a:ext cx="9615056" cy="1916084"/>
          </a:xfrm>
        </p:spPr>
        <p:txBody>
          <a:bodyPr>
            <a:normAutofit/>
          </a:bodyPr>
          <a:lstStyle/>
          <a:p>
            <a:pPr algn="ctr"/>
            <a:r>
              <a:rPr lang="en-US"/>
              <a:t>Federal and State </a:t>
            </a:r>
            <a:br>
              <a:rPr lang="en-US"/>
            </a:br>
            <a:r>
              <a:rPr lang="en-US"/>
              <a:t>Laws and policies</a:t>
            </a:r>
          </a:p>
        </p:txBody>
      </p:sp>
    </p:spTree>
    <p:extLst>
      <p:ext uri="{BB962C8B-B14F-4D97-AF65-F5344CB8AC3E}">
        <p14:creationId xmlns:p14="http://schemas.microsoft.com/office/powerpoint/2010/main" val="37329144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8E398-FED5-3F47-EC05-F39AF0C3EEC8}"/>
              </a:ext>
            </a:extLst>
          </p:cNvPr>
          <p:cNvSpPr>
            <a:spLocks noGrp="1"/>
          </p:cNvSpPr>
          <p:nvPr>
            <p:ph type="title"/>
          </p:nvPr>
        </p:nvSpPr>
        <p:spPr/>
        <p:txBody>
          <a:bodyPr/>
          <a:lstStyle/>
          <a:p>
            <a:r>
              <a:rPr lang="en-US"/>
              <a:t>Violence Against Women Act</a:t>
            </a:r>
          </a:p>
        </p:txBody>
      </p:sp>
      <p:sp>
        <p:nvSpPr>
          <p:cNvPr id="3" name="Content Placeholder 2">
            <a:extLst>
              <a:ext uri="{FF2B5EF4-FFF2-40B4-BE49-F238E27FC236}">
                <a16:creationId xmlns:a16="http://schemas.microsoft.com/office/drawing/2014/main" id="{0AC0F60B-AA93-C2E6-1CF3-5D40EC43EFF5}"/>
              </a:ext>
            </a:extLst>
          </p:cNvPr>
          <p:cNvSpPr>
            <a:spLocks noGrp="1"/>
          </p:cNvSpPr>
          <p:nvPr>
            <p:ph idx="1"/>
          </p:nvPr>
        </p:nvSpPr>
        <p:spPr>
          <a:xfrm>
            <a:off x="862884" y="1600201"/>
            <a:ext cx="10719515" cy="4343400"/>
          </a:xfrm>
        </p:spPr>
        <p:txBody>
          <a:bodyPr>
            <a:normAutofit fontScale="92500" lnSpcReduction="20000"/>
          </a:bodyPr>
          <a:lstStyle/>
          <a:p>
            <a:pPr marL="0" indent="0">
              <a:buNone/>
            </a:pPr>
            <a:r>
              <a:rPr lang="en-US" b="1">
                <a:solidFill>
                  <a:srgbClr val="009F4D"/>
                </a:solidFill>
              </a:rPr>
              <a:t>Reauthorized and effective Oct. 2014:</a:t>
            </a:r>
          </a:p>
          <a:p>
            <a:r>
              <a:rPr lang="en-US"/>
              <a:t>Prompt, fair, and impartial process: initial investigation to final result</a:t>
            </a:r>
          </a:p>
          <a:p>
            <a:r>
              <a:rPr lang="en-US"/>
              <a:t>Process must be consistent with institution’s policies and transparent to both parties</a:t>
            </a:r>
          </a:p>
          <a:p>
            <a:r>
              <a:rPr lang="en-US"/>
              <a:t>Both parties shall have:</a:t>
            </a:r>
          </a:p>
          <a:p>
            <a:pPr marL="857250" lvl="1" indent="-457200"/>
            <a:r>
              <a:rPr lang="en-US"/>
              <a:t>Equal opportunities to have others present, including advisor of choice</a:t>
            </a:r>
          </a:p>
          <a:p>
            <a:pPr marL="857250" lvl="1" indent="-457200"/>
            <a:r>
              <a:rPr lang="en-US"/>
              <a:t>Timely notice of meetings and who will be present</a:t>
            </a:r>
          </a:p>
          <a:p>
            <a:pPr marL="857250" lvl="1" indent="-457200"/>
            <a:r>
              <a:rPr lang="en-US"/>
              <a:t>Timely and equal access to information used during disciplinary meetings and hearings</a:t>
            </a:r>
          </a:p>
        </p:txBody>
      </p:sp>
    </p:spTree>
    <p:extLst>
      <p:ext uri="{BB962C8B-B14F-4D97-AF65-F5344CB8AC3E}">
        <p14:creationId xmlns:p14="http://schemas.microsoft.com/office/powerpoint/2010/main" val="2222839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B7E40-C625-B42A-6B08-6FEC87E3728A}"/>
              </a:ext>
            </a:extLst>
          </p:cNvPr>
          <p:cNvSpPr>
            <a:spLocks noGrp="1"/>
          </p:cNvSpPr>
          <p:nvPr>
            <p:ph type="title"/>
          </p:nvPr>
        </p:nvSpPr>
        <p:spPr/>
        <p:txBody>
          <a:bodyPr/>
          <a:lstStyle/>
          <a:p>
            <a:r>
              <a:rPr lang="en-US"/>
              <a:t>VAWA, continued</a:t>
            </a:r>
          </a:p>
        </p:txBody>
      </p:sp>
      <p:sp>
        <p:nvSpPr>
          <p:cNvPr id="3" name="Content Placeholder 2">
            <a:extLst>
              <a:ext uri="{FF2B5EF4-FFF2-40B4-BE49-F238E27FC236}">
                <a16:creationId xmlns:a16="http://schemas.microsoft.com/office/drawing/2014/main" id="{CE8A1004-C693-7B1C-83D1-1FB9A6CFCACF}"/>
              </a:ext>
            </a:extLst>
          </p:cNvPr>
          <p:cNvSpPr>
            <a:spLocks noGrp="1"/>
          </p:cNvSpPr>
          <p:nvPr>
            <p:ph idx="1"/>
          </p:nvPr>
        </p:nvSpPr>
        <p:spPr>
          <a:xfrm>
            <a:off x="914399" y="1825625"/>
            <a:ext cx="10019763" cy="4498975"/>
          </a:xfrm>
        </p:spPr>
        <p:txBody>
          <a:bodyPr>
            <a:normAutofit lnSpcReduction="10000"/>
          </a:bodyPr>
          <a:lstStyle/>
          <a:p>
            <a:pPr marL="457200" indent="-457200"/>
            <a:r>
              <a:rPr lang="en-US"/>
              <a:t>Officials shall be </a:t>
            </a:r>
            <a:r>
              <a:rPr lang="en-US" b="1"/>
              <a:t>trained annually</a:t>
            </a:r>
            <a:r>
              <a:rPr lang="en-US"/>
              <a:t>, including having no conflict of interest or bias for or against either party</a:t>
            </a:r>
          </a:p>
          <a:p>
            <a:pPr marL="457200" indent="-457200"/>
            <a:r>
              <a:rPr lang="en-US" b="1"/>
              <a:t>Reasonably prompt timeframe</a:t>
            </a:r>
            <a:r>
              <a:rPr lang="en-US"/>
              <a:t>, which may be extended for good cause with written notice to both parties, stating the delay and the reason</a:t>
            </a:r>
          </a:p>
          <a:p>
            <a:pPr marL="457200" indent="-457200"/>
            <a:r>
              <a:rPr lang="en-US"/>
              <a:t>Both parties shall receive </a:t>
            </a:r>
            <a:r>
              <a:rPr lang="en-US" b="1"/>
              <a:t>simultaneous notification</a:t>
            </a:r>
            <a:r>
              <a:rPr lang="en-US"/>
              <a:t>, in writing, of the result of the proceeding, including rationale, sanctions, available appeal, and any changes to the results, and when the results become final </a:t>
            </a:r>
          </a:p>
        </p:txBody>
      </p:sp>
    </p:spTree>
    <p:extLst>
      <p:ext uri="{BB962C8B-B14F-4D97-AF65-F5344CB8AC3E}">
        <p14:creationId xmlns:p14="http://schemas.microsoft.com/office/powerpoint/2010/main" val="5113465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CEF0C-9F2A-46D3-A84C-22F8BB8A2014}"/>
              </a:ext>
            </a:extLst>
          </p:cNvPr>
          <p:cNvSpPr>
            <a:spLocks noGrp="1"/>
          </p:cNvSpPr>
          <p:nvPr>
            <p:ph type="title"/>
          </p:nvPr>
        </p:nvSpPr>
        <p:spPr/>
        <p:txBody>
          <a:bodyPr/>
          <a:lstStyle/>
          <a:p>
            <a:r>
              <a:rPr lang="en-US"/>
              <a:t>Clery Act, amended</a:t>
            </a:r>
          </a:p>
        </p:txBody>
      </p:sp>
      <p:sp>
        <p:nvSpPr>
          <p:cNvPr id="3" name="Content Placeholder 2">
            <a:extLst>
              <a:ext uri="{FF2B5EF4-FFF2-40B4-BE49-F238E27FC236}">
                <a16:creationId xmlns:a16="http://schemas.microsoft.com/office/drawing/2014/main" id="{BBACF225-F620-4C1A-8F4A-04E979FDA8B1}"/>
              </a:ext>
            </a:extLst>
          </p:cNvPr>
          <p:cNvSpPr>
            <a:spLocks noGrp="1"/>
          </p:cNvSpPr>
          <p:nvPr>
            <p:ph idx="1"/>
          </p:nvPr>
        </p:nvSpPr>
        <p:spPr>
          <a:xfrm>
            <a:off x="746975" y="1825625"/>
            <a:ext cx="10625070" cy="4667248"/>
          </a:xfrm>
        </p:spPr>
        <p:txBody>
          <a:bodyPr>
            <a:normAutofit fontScale="85000" lnSpcReduction="20000"/>
          </a:bodyPr>
          <a:lstStyle/>
          <a:p>
            <a:pPr marL="0" indent="0">
              <a:buNone/>
            </a:pPr>
            <a:r>
              <a:rPr lang="en-US" sz="3400" b="1">
                <a:solidFill>
                  <a:srgbClr val="009F4D"/>
                </a:solidFill>
              </a:rPr>
              <a:t>Amended by VAWA, Campus </a:t>
            </a:r>
            <a:r>
              <a:rPr lang="en-US" sz="3400" b="1" err="1">
                <a:solidFill>
                  <a:srgbClr val="009F4D"/>
                </a:solidFill>
              </a:rPr>
              <a:t>SaVE</a:t>
            </a:r>
            <a:r>
              <a:rPr lang="en-US" sz="3400" b="1">
                <a:solidFill>
                  <a:srgbClr val="009F4D"/>
                </a:solidFill>
              </a:rPr>
              <a:t> Act, effective July 1, 2015</a:t>
            </a:r>
          </a:p>
          <a:p>
            <a:pPr marL="457200" indent="-457200"/>
            <a:r>
              <a:rPr lang="en-US"/>
              <a:t>Inclusion in crime report of the following: sexual assault, domestic violence, dating violence, and stalking</a:t>
            </a:r>
          </a:p>
          <a:p>
            <a:pPr marL="1143000" lvl="1" indent="-457200"/>
            <a:r>
              <a:rPr lang="en-US"/>
              <a:t>Required updates to policy and procedure</a:t>
            </a:r>
          </a:p>
          <a:p>
            <a:pPr marL="1143000" lvl="1" indent="-457200"/>
            <a:r>
              <a:rPr lang="en-US"/>
              <a:t>Required documentation maintenance of these matters</a:t>
            </a:r>
          </a:p>
          <a:p>
            <a:pPr marL="457200" indent="-457200"/>
            <a:r>
              <a:rPr lang="en-US"/>
              <a:t>Requires reporting of crime stats: daily crime log, annual security report</a:t>
            </a:r>
          </a:p>
          <a:p>
            <a:pPr marL="457200" indent="-457200"/>
            <a:r>
              <a:rPr lang="en-US"/>
              <a:t>Includes a duty to warn/timely warnings</a:t>
            </a:r>
          </a:p>
          <a:p>
            <a:pPr marL="457200" indent="-457200"/>
            <a:r>
              <a:rPr lang="en-US"/>
              <a:t>Primary prevention and awareness programs for all incoming students and new employees</a:t>
            </a:r>
          </a:p>
          <a:p>
            <a:pPr marL="457200" indent="-457200"/>
            <a:r>
              <a:rPr lang="en-US"/>
              <a:t>Campus brochure (VAWA § 304): info for victims, shared with mandated reporters and OWAs</a:t>
            </a:r>
          </a:p>
        </p:txBody>
      </p:sp>
    </p:spTree>
    <p:extLst>
      <p:ext uri="{BB962C8B-B14F-4D97-AF65-F5344CB8AC3E}">
        <p14:creationId xmlns:p14="http://schemas.microsoft.com/office/powerpoint/2010/main" val="30201270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4942B-B548-43B0-B838-4F0E5BA23DFD}"/>
              </a:ext>
            </a:extLst>
          </p:cNvPr>
          <p:cNvSpPr>
            <a:spLocks noGrp="1"/>
          </p:cNvSpPr>
          <p:nvPr>
            <p:ph type="title"/>
          </p:nvPr>
        </p:nvSpPr>
        <p:spPr/>
        <p:txBody>
          <a:bodyPr/>
          <a:lstStyle/>
          <a:p>
            <a:r>
              <a:rPr lang="en-US"/>
              <a:t>VAWA, 2022</a:t>
            </a:r>
          </a:p>
        </p:txBody>
      </p:sp>
      <p:sp>
        <p:nvSpPr>
          <p:cNvPr id="3" name="Content Placeholder 2">
            <a:extLst>
              <a:ext uri="{FF2B5EF4-FFF2-40B4-BE49-F238E27FC236}">
                <a16:creationId xmlns:a16="http://schemas.microsoft.com/office/drawing/2014/main" id="{07368E01-F57F-47D6-81BC-9A215AF80488}"/>
              </a:ext>
            </a:extLst>
          </p:cNvPr>
          <p:cNvSpPr>
            <a:spLocks noGrp="1"/>
          </p:cNvSpPr>
          <p:nvPr>
            <p:ph idx="1"/>
          </p:nvPr>
        </p:nvSpPr>
        <p:spPr>
          <a:xfrm>
            <a:off x="785611" y="1825625"/>
            <a:ext cx="10380372" cy="4498975"/>
          </a:xfrm>
        </p:spPr>
        <p:txBody>
          <a:bodyPr>
            <a:normAutofit fontScale="92500" lnSpcReduction="10000"/>
          </a:bodyPr>
          <a:lstStyle/>
          <a:p>
            <a:pPr marL="0" indent="0">
              <a:buNone/>
            </a:pPr>
            <a:r>
              <a:rPr lang="en-US" b="1">
                <a:solidFill>
                  <a:srgbClr val="009F4D"/>
                </a:solidFill>
              </a:rPr>
              <a:t>Reauthorized and effective Oct. 2022</a:t>
            </a:r>
          </a:p>
          <a:p>
            <a:pPr marL="457200" indent="-457200"/>
            <a:r>
              <a:rPr lang="en-US"/>
              <a:t>Revised and expanded definitions, including domestic violence</a:t>
            </a:r>
          </a:p>
          <a:p>
            <a:pPr marL="457200" indent="-457200"/>
            <a:r>
              <a:rPr lang="en-US"/>
              <a:t>Funding for increased services and support for survivors from underserved and marginalized communities, including LGBTQIA+ survivors</a:t>
            </a:r>
          </a:p>
          <a:p>
            <a:pPr marL="457200" indent="-457200"/>
            <a:r>
              <a:rPr lang="en-US"/>
              <a:t>Funding for pilot program: Sexual violence restorative practices</a:t>
            </a:r>
          </a:p>
          <a:p>
            <a:pPr marL="457200" indent="-457200"/>
            <a:r>
              <a:rPr lang="en-US"/>
              <a:t>Task Force on Sexual Violence in Education</a:t>
            </a:r>
          </a:p>
          <a:p>
            <a:pPr marL="457200" indent="-457200"/>
            <a:r>
              <a:rPr lang="en-US"/>
              <a:t>Mandated interpersonal violence campus climate survey</a:t>
            </a:r>
          </a:p>
          <a:p>
            <a:pPr marL="457200" indent="-457200"/>
            <a:r>
              <a:rPr lang="en-US"/>
              <a:t>Examination of student loan issues</a:t>
            </a:r>
          </a:p>
        </p:txBody>
      </p:sp>
    </p:spTree>
    <p:extLst>
      <p:ext uri="{BB962C8B-B14F-4D97-AF65-F5344CB8AC3E}">
        <p14:creationId xmlns:p14="http://schemas.microsoft.com/office/powerpoint/2010/main" val="29175651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CCE09-FB6F-4330-88FA-AC3D5BC9FA5F}"/>
              </a:ext>
            </a:extLst>
          </p:cNvPr>
          <p:cNvSpPr>
            <a:spLocks noGrp="1"/>
          </p:cNvSpPr>
          <p:nvPr>
            <p:ph type="title"/>
          </p:nvPr>
        </p:nvSpPr>
        <p:spPr>
          <a:xfrm>
            <a:off x="2152650" y="365128"/>
            <a:ext cx="8134350" cy="1325563"/>
          </a:xfrm>
        </p:spPr>
        <p:txBody>
          <a:bodyPr>
            <a:normAutofit/>
          </a:bodyPr>
          <a:lstStyle/>
          <a:p>
            <a:r>
              <a:rPr lang="en-US" sz="4100"/>
              <a:t>Sexual Harassment &amp; Violence Policy</a:t>
            </a:r>
          </a:p>
        </p:txBody>
      </p:sp>
      <p:sp>
        <p:nvSpPr>
          <p:cNvPr id="3" name="Content Placeholder 2">
            <a:extLst>
              <a:ext uri="{FF2B5EF4-FFF2-40B4-BE49-F238E27FC236}">
                <a16:creationId xmlns:a16="http://schemas.microsoft.com/office/drawing/2014/main" id="{9B79734D-3CF2-4AB5-B391-B9F182BC42CD}"/>
              </a:ext>
            </a:extLst>
          </p:cNvPr>
          <p:cNvSpPr>
            <a:spLocks noGrp="1"/>
          </p:cNvSpPr>
          <p:nvPr>
            <p:ph idx="1"/>
          </p:nvPr>
        </p:nvSpPr>
        <p:spPr>
          <a:xfrm>
            <a:off x="772732" y="1825625"/>
            <a:ext cx="10908406" cy="4667249"/>
          </a:xfrm>
        </p:spPr>
        <p:txBody>
          <a:bodyPr>
            <a:normAutofit/>
          </a:bodyPr>
          <a:lstStyle/>
          <a:p>
            <a:pPr marL="0" indent="0">
              <a:buNone/>
            </a:pPr>
            <a:r>
              <a:rPr lang="en-US" sz="2600" b="1">
                <a:solidFill>
                  <a:srgbClr val="009F4D"/>
                </a:solidFill>
              </a:rPr>
              <a:t>Minnesota State Statute 135A.15</a:t>
            </a:r>
          </a:p>
          <a:p>
            <a:pPr marL="457200" indent="-457200"/>
            <a:r>
              <a:rPr lang="en-US"/>
              <a:t>Required policy, including sexual assault definition, victims’ rights, and uniform amnesty</a:t>
            </a:r>
          </a:p>
          <a:p>
            <a:pPr marL="457200" indent="-457200"/>
            <a:r>
              <a:rPr lang="en-US"/>
              <a:t>Coordination with local law enforcement</a:t>
            </a:r>
          </a:p>
          <a:p>
            <a:pPr marL="457200" indent="-457200"/>
            <a:r>
              <a:rPr lang="en-US"/>
              <a:t>Online reporting system, including anonymous reports</a:t>
            </a:r>
          </a:p>
          <a:p>
            <a:pPr marL="457200" indent="-457200"/>
            <a:r>
              <a:rPr lang="en-US"/>
              <a:t>Data collection and reporting to OHE (due Oct 1)</a:t>
            </a:r>
          </a:p>
        </p:txBody>
      </p:sp>
    </p:spTree>
    <p:extLst>
      <p:ext uri="{BB962C8B-B14F-4D97-AF65-F5344CB8AC3E}">
        <p14:creationId xmlns:p14="http://schemas.microsoft.com/office/powerpoint/2010/main" val="4259088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Minnesota Policy 135A.15, continued</a:t>
            </a:r>
          </a:p>
        </p:txBody>
      </p:sp>
      <p:sp>
        <p:nvSpPr>
          <p:cNvPr id="3" name="Content Placeholder 2"/>
          <p:cNvSpPr>
            <a:spLocks noGrp="1"/>
          </p:cNvSpPr>
          <p:nvPr>
            <p:ph idx="1"/>
          </p:nvPr>
        </p:nvSpPr>
        <p:spPr/>
        <p:txBody>
          <a:bodyPr>
            <a:normAutofit/>
          </a:bodyPr>
          <a:lstStyle/>
          <a:p>
            <a:pPr marL="457200" indent="-457200"/>
            <a:r>
              <a:rPr lang="en-US"/>
              <a:t>Comprehensive training</a:t>
            </a:r>
          </a:p>
          <a:p>
            <a:pPr marL="857250" lvl="1" indent="-457200"/>
            <a:r>
              <a:rPr lang="en-US"/>
              <a:t>For new, incoming students: 10-day deadline</a:t>
            </a:r>
          </a:p>
          <a:p>
            <a:pPr marL="857250" lvl="1" indent="-457200"/>
            <a:r>
              <a:rPr lang="en-US"/>
              <a:t>Requires </a:t>
            </a:r>
            <a:r>
              <a:rPr lang="en-US" b="1"/>
              <a:t>annual training </a:t>
            </a:r>
            <a:r>
              <a:rPr lang="en-US"/>
              <a:t>for campus administrators responsible for investigating or adjudicating complaints on sexual assault or persons responsible for responding to reports of sexual assault—including investigators and decisionmakers</a:t>
            </a:r>
          </a:p>
          <a:p>
            <a:pPr marL="857250" lvl="1" indent="-457200"/>
            <a:r>
              <a:rPr lang="en-US"/>
              <a:t>Individuals responding to reports of sexual assault</a:t>
            </a:r>
          </a:p>
          <a:p>
            <a:r>
              <a:rPr lang="en-US"/>
              <a:t>Student health services screening; counseling designated staff</a:t>
            </a:r>
          </a:p>
        </p:txBody>
      </p:sp>
    </p:spTree>
    <p:extLst>
      <p:ext uri="{BB962C8B-B14F-4D97-AF65-F5344CB8AC3E}">
        <p14:creationId xmlns:p14="http://schemas.microsoft.com/office/powerpoint/2010/main" val="540416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Title IX</a:t>
            </a:r>
          </a:p>
        </p:txBody>
      </p:sp>
      <p:sp>
        <p:nvSpPr>
          <p:cNvPr id="2" name="Content Placeholder 1"/>
          <p:cNvSpPr>
            <a:spLocks noGrp="1"/>
          </p:cNvSpPr>
          <p:nvPr>
            <p:ph idx="1"/>
          </p:nvPr>
        </p:nvSpPr>
        <p:spPr/>
        <p:txBody>
          <a:bodyPr/>
          <a:lstStyle/>
          <a:p>
            <a:r>
              <a:rPr lang="en-US">
                <a:solidFill>
                  <a:srgbClr val="002060"/>
                </a:solidFill>
              </a:rPr>
              <a:t>No person in the United States shall, on the basis of sex, be excluded from participation in, be denied the benefits of, or be subjected to discrimination under any education program or activity receiving federal financial assistance.</a:t>
            </a:r>
          </a:p>
          <a:p>
            <a:pPr lvl="4">
              <a:buFont typeface="Wingdings" panose="05000000000000000000" pitchFamily="2" charset="2"/>
              <a:buChar char="§"/>
            </a:pPr>
            <a:r>
              <a:rPr lang="en-US" i="1">
                <a:solidFill>
                  <a:srgbClr val="002060"/>
                </a:solidFill>
              </a:rPr>
              <a:t>20 U.S.C. §1681 (1972)</a:t>
            </a:r>
            <a:endParaRPr lang="en-US">
              <a:solidFill>
                <a:srgbClr val="002060"/>
              </a:solidFill>
            </a:endParaRPr>
          </a:p>
        </p:txBody>
      </p:sp>
    </p:spTree>
    <p:extLst>
      <p:ext uri="{BB962C8B-B14F-4D97-AF65-F5344CB8AC3E}">
        <p14:creationId xmlns:p14="http://schemas.microsoft.com/office/powerpoint/2010/main" val="22242360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Minnesota State</a:t>
            </a:r>
          </a:p>
        </p:txBody>
      </p:sp>
      <p:sp>
        <p:nvSpPr>
          <p:cNvPr id="2" name="Content Placeholder 1"/>
          <p:cNvSpPr>
            <a:spLocks noGrp="1"/>
          </p:cNvSpPr>
          <p:nvPr>
            <p:ph idx="1"/>
          </p:nvPr>
        </p:nvSpPr>
        <p:spPr/>
        <p:txBody>
          <a:bodyPr>
            <a:normAutofit/>
          </a:bodyPr>
          <a:lstStyle/>
          <a:p>
            <a:pPr marL="457200" indent="-457200"/>
            <a:r>
              <a:rPr lang="en-US"/>
              <a:t>Board Policy 1B.1 Equal Opportunity and Nondiscrimination in Employment and Education</a:t>
            </a:r>
          </a:p>
          <a:p>
            <a:pPr marL="457200" indent="-457200"/>
            <a:r>
              <a:rPr lang="en-US"/>
              <a:t>Board Policy 1B.3 Sexual Violence </a:t>
            </a:r>
          </a:p>
          <a:p>
            <a:pPr marL="457200" indent="-457200"/>
            <a:r>
              <a:rPr lang="en-US"/>
              <a:t>System Procedure 1B.1.1 Investigation and Resolution</a:t>
            </a:r>
          </a:p>
          <a:p>
            <a:pPr marL="457200" indent="-457200"/>
            <a:r>
              <a:rPr lang="en-US"/>
              <a:t>System Procedure 1B.3.1 Response to Sexual Violence and Title IX Harassment</a:t>
            </a:r>
          </a:p>
        </p:txBody>
      </p:sp>
    </p:spTree>
    <p:extLst>
      <p:ext uri="{BB962C8B-B14F-4D97-AF65-F5344CB8AC3E}">
        <p14:creationId xmlns:p14="http://schemas.microsoft.com/office/powerpoint/2010/main" val="3061977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Minnesota State Board Policy 1B.1</a:t>
            </a:r>
          </a:p>
        </p:txBody>
      </p:sp>
      <p:sp>
        <p:nvSpPr>
          <p:cNvPr id="3" name="Content Placeholder 2"/>
          <p:cNvSpPr>
            <a:spLocks noGrp="1"/>
          </p:cNvSpPr>
          <p:nvPr>
            <p:ph idx="1"/>
          </p:nvPr>
        </p:nvSpPr>
        <p:spPr/>
        <p:txBody>
          <a:bodyPr>
            <a:normAutofit lnSpcReduction="10000"/>
          </a:bodyPr>
          <a:lstStyle/>
          <a:p>
            <a:pPr marL="0" indent="0">
              <a:buNone/>
            </a:pPr>
            <a:r>
              <a:rPr lang="en-US"/>
              <a:t>The </a:t>
            </a:r>
            <a:r>
              <a:rPr lang="en-US" u="sng"/>
              <a:t>Equal Opportunity &amp; Nondiscrimination in Employment &amp; Education Policy</a:t>
            </a:r>
            <a:r>
              <a:rPr lang="en-US" b="1" u="sng"/>
              <a:t> </a:t>
            </a:r>
            <a:r>
              <a:rPr lang="en-US"/>
              <a:t>addresses:</a:t>
            </a:r>
          </a:p>
          <a:p>
            <a:r>
              <a:rPr lang="en-US"/>
              <a:t>Equal opportunity for students and staff</a:t>
            </a:r>
          </a:p>
          <a:p>
            <a:r>
              <a:rPr lang="en-US"/>
              <a:t>Nondiscrimination</a:t>
            </a:r>
          </a:p>
          <a:p>
            <a:r>
              <a:rPr lang="en-US"/>
              <a:t>Harassment</a:t>
            </a:r>
          </a:p>
          <a:p>
            <a:r>
              <a:rPr lang="en-US"/>
              <a:t>Discrimination</a:t>
            </a:r>
          </a:p>
          <a:p>
            <a:r>
              <a:rPr lang="en-US"/>
              <a:t>Protected Class</a:t>
            </a:r>
          </a:p>
          <a:p>
            <a:r>
              <a:rPr lang="en-US"/>
              <a:t>Sexual harassment </a:t>
            </a:r>
          </a:p>
          <a:p>
            <a:r>
              <a:rPr lang="en-US"/>
              <a:t>Retaliation</a:t>
            </a:r>
          </a:p>
        </p:txBody>
      </p:sp>
    </p:spTree>
    <p:extLst>
      <p:ext uri="{BB962C8B-B14F-4D97-AF65-F5344CB8AC3E}">
        <p14:creationId xmlns:p14="http://schemas.microsoft.com/office/powerpoint/2010/main" val="13948379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4C21639-875C-2B22-02AB-B01E3382E4E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Sexual harassment, per 1B.1</a:t>
            </a:r>
          </a:p>
        </p:txBody>
      </p:sp>
      <p:sp>
        <p:nvSpPr>
          <p:cNvPr id="2" name="Content Placeholder 1">
            <a:extLst>
              <a:ext uri="{FF2B5EF4-FFF2-40B4-BE49-F238E27FC236}">
                <a16:creationId xmlns:a16="http://schemas.microsoft.com/office/drawing/2014/main" id="{21A89A23-21AF-99DD-4562-5B2940C9DBDB}"/>
              </a:ext>
            </a:extLst>
          </p:cNvPr>
          <p:cNvSpPr>
            <a:spLocks noGrp="1"/>
          </p:cNvSpPr>
          <p:nvPr>
            <p:ph idx="1"/>
          </p:nvPr>
        </p:nvSpPr>
        <p:spPr/>
        <p:txBody>
          <a:bodyPr/>
          <a:lstStyle/>
          <a:p>
            <a:pPr>
              <a:buSzPct val="85000"/>
            </a:pPr>
            <a:r>
              <a:rPr lang="en-US" altLang="en-US"/>
              <a:t>Unwelcome sexual advances, requests for sexual favors, sexually motivated physical conduct, and other verbal or physical conduct of a sexual nature </a:t>
            </a:r>
            <a:r>
              <a:rPr lang="en-US" altLang="en-US" b="1" u="sng"/>
              <a:t>and</a:t>
            </a:r>
            <a:r>
              <a:rPr lang="en-US" altLang="en-US"/>
              <a:t>;</a:t>
            </a:r>
          </a:p>
          <a:p>
            <a:pPr>
              <a:buSzPct val="85000"/>
            </a:pPr>
            <a:r>
              <a:rPr lang="en-US" altLang="en-US"/>
              <a:t>The conduct has a </a:t>
            </a:r>
            <a:r>
              <a:rPr lang="en-US" altLang="en-US" b="1" u="sng"/>
              <a:t>negative</a:t>
            </a:r>
            <a:r>
              <a:rPr lang="en-US" altLang="en-US"/>
              <a:t> </a:t>
            </a:r>
            <a:r>
              <a:rPr lang="en-US" altLang="en-US" b="1"/>
              <a:t>or</a:t>
            </a:r>
            <a:r>
              <a:rPr lang="en-US" altLang="en-US"/>
              <a:t> </a:t>
            </a:r>
            <a:r>
              <a:rPr lang="en-US" altLang="en-US" b="1" u="sng"/>
              <a:t>is likely to have a negative effect </a:t>
            </a:r>
            <a:r>
              <a:rPr lang="en-US" altLang="en-US"/>
              <a:t>on the complainant or the workplace or the educational environment. </a:t>
            </a:r>
            <a:endParaRPr lang="en-US"/>
          </a:p>
        </p:txBody>
      </p:sp>
    </p:spTree>
    <p:extLst>
      <p:ext uri="{BB962C8B-B14F-4D97-AF65-F5344CB8AC3E}">
        <p14:creationId xmlns:p14="http://schemas.microsoft.com/office/powerpoint/2010/main" val="8358386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Sexual Harassment </a:t>
            </a:r>
          </a:p>
        </p:txBody>
      </p:sp>
      <p:sp>
        <p:nvSpPr>
          <p:cNvPr id="2" name="Content Placeholder 1"/>
          <p:cNvSpPr>
            <a:spLocks noGrp="1"/>
          </p:cNvSpPr>
          <p:nvPr>
            <p:ph idx="1"/>
          </p:nvPr>
        </p:nvSpPr>
        <p:spPr/>
        <p:txBody>
          <a:bodyPr/>
          <a:lstStyle/>
          <a:p>
            <a:pPr marL="0" indent="0">
              <a:buNone/>
            </a:pPr>
            <a:r>
              <a:rPr lang="en-US" b="1"/>
              <a:t>TO CONSTITUTE SEXUAL HARASSMENT, THE CONDUCT:</a:t>
            </a:r>
            <a:endParaRPr lang="en-US"/>
          </a:p>
          <a:p>
            <a:r>
              <a:rPr lang="en-US"/>
              <a:t>DOES NOT have to include an intent to harm</a:t>
            </a:r>
          </a:p>
          <a:p>
            <a:r>
              <a:rPr lang="en-US"/>
              <a:t>DOES NOT need to involve repeated incidents</a:t>
            </a:r>
          </a:p>
          <a:p>
            <a:r>
              <a:rPr lang="en-US"/>
              <a:t>DOES NOT need to be directed at a specific target</a:t>
            </a:r>
          </a:p>
          <a:p>
            <a:r>
              <a:rPr lang="en-US"/>
              <a:t>DOES NOT have to be by a member of the opposite sex </a:t>
            </a:r>
          </a:p>
          <a:p>
            <a:endParaRPr lang="en-US"/>
          </a:p>
        </p:txBody>
      </p:sp>
    </p:spTree>
    <p:extLst>
      <p:ext uri="{BB962C8B-B14F-4D97-AF65-F5344CB8AC3E}">
        <p14:creationId xmlns:p14="http://schemas.microsoft.com/office/powerpoint/2010/main" val="2734012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Minnesota State Board Policy 1B.3</a:t>
            </a:r>
          </a:p>
        </p:txBody>
      </p:sp>
      <p:sp>
        <p:nvSpPr>
          <p:cNvPr id="3" name="Content Placeholder 2"/>
          <p:cNvSpPr>
            <a:spLocks noGrp="1"/>
          </p:cNvSpPr>
          <p:nvPr>
            <p:ph idx="1"/>
          </p:nvPr>
        </p:nvSpPr>
        <p:spPr/>
        <p:txBody>
          <a:bodyPr vert="horz" lIns="91440" tIns="45720" rIns="91440" bIns="45720" rtlCol="0" anchor="t">
            <a:normAutofit/>
          </a:bodyPr>
          <a:lstStyle/>
          <a:p>
            <a:pPr marL="0" indent="0">
              <a:buNone/>
            </a:pPr>
            <a:r>
              <a:rPr lang="en-US">
                <a:ea typeface="+mn-lt"/>
                <a:cs typeface="+mn-lt"/>
              </a:rPr>
              <a:t>The </a:t>
            </a:r>
            <a:r>
              <a:rPr lang="en-US" u="sng">
                <a:ea typeface="+mn-lt"/>
                <a:cs typeface="+mn-lt"/>
              </a:rPr>
              <a:t>Sexual Violence Policy </a:t>
            </a:r>
            <a:r>
              <a:rPr lang="en-US">
                <a:ea typeface="+mn-lt"/>
                <a:cs typeface="+mn-lt"/>
              </a:rPr>
              <a:t>addresses:</a:t>
            </a:r>
          </a:p>
          <a:p>
            <a:pPr>
              <a:buFont typeface="Arial"/>
              <a:buChar char="•"/>
            </a:pPr>
            <a:r>
              <a:rPr lang="en-US">
                <a:ea typeface="+mn-lt"/>
                <a:cs typeface="+mn-lt"/>
              </a:rPr>
              <a:t>Affirmative Consent</a:t>
            </a:r>
          </a:p>
          <a:p>
            <a:pPr>
              <a:buFont typeface="Arial"/>
              <a:buChar char="•"/>
            </a:pPr>
            <a:r>
              <a:rPr lang="en-US">
                <a:ea typeface="+mn-lt"/>
                <a:cs typeface="+mn-lt"/>
              </a:rPr>
              <a:t>Sexual Violence</a:t>
            </a:r>
          </a:p>
          <a:p>
            <a:pPr marL="1028700" lvl="1">
              <a:buFont typeface="Arial"/>
              <a:buChar char="–"/>
            </a:pPr>
            <a:r>
              <a:rPr lang="en-US">
                <a:ea typeface="+mn-lt"/>
                <a:cs typeface="+mn-lt"/>
              </a:rPr>
              <a:t>Dating, intimate partner, and relationship violence</a:t>
            </a:r>
          </a:p>
          <a:p>
            <a:pPr marL="1028700" lvl="1">
              <a:buFont typeface="Arial"/>
              <a:buChar char="–"/>
            </a:pPr>
            <a:r>
              <a:rPr lang="en-US">
                <a:ea typeface="+mn-lt"/>
                <a:cs typeface="+mn-lt"/>
              </a:rPr>
              <a:t>Non-forcible sex acts</a:t>
            </a:r>
          </a:p>
          <a:p>
            <a:pPr marL="1028700" lvl="1">
              <a:buFont typeface="Arial"/>
              <a:buChar char="–"/>
            </a:pPr>
            <a:r>
              <a:rPr lang="en-US">
                <a:ea typeface="+mn-lt"/>
                <a:cs typeface="+mn-lt"/>
              </a:rPr>
              <a:t>Sexual Assault</a:t>
            </a:r>
          </a:p>
          <a:p>
            <a:pPr marL="1028700" lvl="1">
              <a:buFont typeface="Arial"/>
              <a:buChar char="–"/>
            </a:pPr>
            <a:r>
              <a:rPr lang="en-US">
                <a:ea typeface="+mn-lt"/>
                <a:cs typeface="+mn-lt"/>
              </a:rPr>
              <a:t>Stalking </a:t>
            </a:r>
            <a:endParaRPr lang="en-US"/>
          </a:p>
        </p:txBody>
      </p:sp>
    </p:spTree>
    <p:extLst>
      <p:ext uri="{BB962C8B-B14F-4D97-AF65-F5344CB8AC3E}">
        <p14:creationId xmlns:p14="http://schemas.microsoft.com/office/powerpoint/2010/main" val="6215009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Title IX Sexual Harassment</a:t>
            </a:r>
          </a:p>
        </p:txBody>
      </p:sp>
      <p:sp>
        <p:nvSpPr>
          <p:cNvPr id="2" name="Content Placeholder 1"/>
          <p:cNvSpPr>
            <a:spLocks noGrp="1"/>
          </p:cNvSpPr>
          <p:nvPr>
            <p:ph idx="1"/>
          </p:nvPr>
        </p:nvSpPr>
        <p:spPr>
          <a:xfrm>
            <a:off x="609600" y="1600201"/>
            <a:ext cx="10972800" cy="4543022"/>
          </a:xfrm>
        </p:spPr>
        <p:txBody>
          <a:bodyPr>
            <a:normAutofit/>
          </a:bodyPr>
          <a:lstStyle/>
          <a:p>
            <a:pPr marL="457200" indent="-457200">
              <a:buFont typeface="Arial" panose="020B0604020202020204" pitchFamily="34" charset="0"/>
              <a:buChar char="•"/>
            </a:pPr>
            <a:r>
              <a:rPr lang="en-US"/>
              <a:t>Conduct on the basis of sex</a:t>
            </a:r>
          </a:p>
          <a:p>
            <a:pPr marL="1143000" lvl="1" indent="-457200"/>
            <a:r>
              <a:rPr lang="en-US"/>
              <a:t>Employee conditioning the provision of an aid, benefit, or service of the institution on an individual's participation in unwelcome sexual conduct [</a:t>
            </a:r>
            <a:r>
              <a:rPr lang="en-US" i="1"/>
              <a:t>Quid pro quo</a:t>
            </a:r>
            <a:r>
              <a:rPr lang="en-US"/>
              <a:t>]</a:t>
            </a:r>
            <a:r>
              <a:rPr lang="en-US" i="1"/>
              <a:t> </a:t>
            </a:r>
            <a:endParaRPr lang="en-US"/>
          </a:p>
          <a:p>
            <a:pPr marL="1143000" lvl="1" indent="-457200"/>
            <a:r>
              <a:rPr lang="en-US"/>
              <a:t>Unwelcome conduct determined by a reasonable person to be so severe, pervasive, and objectively offensive that it effectively denies a person equal access to the institution's education program or activity [Hostile environment] </a:t>
            </a:r>
          </a:p>
          <a:p>
            <a:pPr marL="1143000" lvl="1" indent="-457200"/>
            <a:r>
              <a:rPr lang="en-US"/>
              <a:t>Sexual assault; dating, intimate partner, and relationship violence; and stalking [1B.3 conduct, Clery crimes]</a:t>
            </a:r>
          </a:p>
          <a:p>
            <a:endParaRPr lang="en-US"/>
          </a:p>
        </p:txBody>
      </p:sp>
    </p:spTree>
    <p:extLst>
      <p:ext uri="{BB962C8B-B14F-4D97-AF65-F5344CB8AC3E}">
        <p14:creationId xmlns:p14="http://schemas.microsoft.com/office/powerpoint/2010/main" val="10165729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1" u="none" strike="noStrike" kern="1200" cap="none" spc="0" normalizeH="0" baseline="0" noProof="0">
                <a:ln>
                  <a:noFill/>
                </a:ln>
                <a:solidFill>
                  <a:schemeClr val="tx2"/>
                </a:solidFill>
                <a:effectLst/>
                <a:uLnTx/>
                <a:uFillTx/>
                <a:latin typeface="+mn-lt"/>
                <a:ea typeface="+mn-ea"/>
                <a:cs typeface="+mn-cs"/>
              </a:rPr>
              <a:t>Quid Pro Quo</a:t>
            </a:r>
          </a:p>
        </p:txBody>
      </p:sp>
      <p:sp>
        <p:nvSpPr>
          <p:cNvPr id="2" name="Content Placeholder 1"/>
          <p:cNvSpPr>
            <a:spLocks noGrp="1"/>
          </p:cNvSpPr>
          <p:nvPr>
            <p:ph idx="1"/>
          </p:nvPr>
        </p:nvSpPr>
        <p:spPr/>
        <p:txBody>
          <a:bodyPr>
            <a:normAutofit/>
          </a:bodyPr>
          <a:lstStyle/>
          <a:p>
            <a:r>
              <a:rPr lang="en-US"/>
              <a:t>Accused harasser or Respondent: must be an employee (e.g. an instructor, administrator, or staff member)</a:t>
            </a:r>
          </a:p>
          <a:p>
            <a:pPr marL="457200" lvl="1" indent="0">
              <a:buNone/>
            </a:pPr>
            <a:endParaRPr lang="en-US"/>
          </a:p>
          <a:p>
            <a:r>
              <a:rPr lang="en-US" b="1"/>
              <a:t>Evaluating elements</a:t>
            </a:r>
            <a:r>
              <a:rPr lang="en-US"/>
              <a:t>:</a:t>
            </a:r>
          </a:p>
          <a:p>
            <a:pPr marL="914400" lvl="1" indent="-457200">
              <a:buFont typeface="+mj-lt"/>
              <a:buAutoNum type="arabicPeriod"/>
            </a:pPr>
            <a:r>
              <a:rPr lang="en-US"/>
              <a:t>Explicitly or implicitly conditioning the provision of an aid, benefit, or service of the college or university</a:t>
            </a:r>
          </a:p>
          <a:p>
            <a:pPr marL="914400" lvl="1" indent="-457200">
              <a:buFont typeface="+mj-lt"/>
              <a:buAutoNum type="arabicPeriod"/>
            </a:pPr>
            <a:r>
              <a:rPr lang="en-US"/>
              <a:t>Upon the Complainant’s submission to, or rejection of, unwelcome sexual advances, requests for sexual favors, or other verbal or physical sexual conduct</a:t>
            </a:r>
          </a:p>
        </p:txBody>
      </p:sp>
    </p:spTree>
    <p:extLst>
      <p:ext uri="{BB962C8B-B14F-4D97-AF65-F5344CB8AC3E}">
        <p14:creationId xmlns:p14="http://schemas.microsoft.com/office/powerpoint/2010/main" val="20744043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876300" y="381000"/>
            <a:ext cx="106045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Sexual Harassment: Hostile Environment</a:t>
            </a:r>
          </a:p>
        </p:txBody>
      </p:sp>
      <p:sp>
        <p:nvSpPr>
          <p:cNvPr id="2" name="Content Placeholder 1"/>
          <p:cNvSpPr>
            <a:spLocks noGrp="1"/>
          </p:cNvSpPr>
          <p:nvPr>
            <p:ph idx="1"/>
          </p:nvPr>
        </p:nvSpPr>
        <p:spPr>
          <a:xfrm>
            <a:off x="875762" y="1600201"/>
            <a:ext cx="10706638" cy="4343400"/>
          </a:xfrm>
        </p:spPr>
        <p:txBody>
          <a:bodyPr>
            <a:normAutofit/>
          </a:bodyPr>
          <a:lstStyle/>
          <a:p>
            <a:r>
              <a:rPr lang="en-US"/>
              <a:t>Occurs when harassment is sufficiently severe, pervasive, and objectionably offensive that it effectively denies a person equal access to the college’s or university’s education program or activity</a:t>
            </a:r>
          </a:p>
          <a:p>
            <a:r>
              <a:rPr lang="en-US"/>
              <a:t>Can be created by instructors/faculty, administrators, staff members, other students</a:t>
            </a:r>
          </a:p>
          <a:p>
            <a:r>
              <a:rPr lang="en-US"/>
              <a:t>Verbal conduct or behavior</a:t>
            </a:r>
          </a:p>
          <a:p>
            <a:r>
              <a:rPr lang="en-US"/>
              <a:t>Under 1B.3.1: must occur within programs or activities, in the US</a:t>
            </a:r>
          </a:p>
          <a:p>
            <a:endParaRPr lang="en-US"/>
          </a:p>
        </p:txBody>
      </p:sp>
    </p:spTree>
    <p:extLst>
      <p:ext uri="{BB962C8B-B14F-4D97-AF65-F5344CB8AC3E}">
        <p14:creationId xmlns:p14="http://schemas.microsoft.com/office/powerpoint/2010/main" val="17563792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927100" y="381000"/>
            <a:ext cx="105537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Sexual Assault</a:t>
            </a:r>
          </a:p>
        </p:txBody>
      </p:sp>
      <p:sp>
        <p:nvSpPr>
          <p:cNvPr id="2" name="Content Placeholder 1"/>
          <p:cNvSpPr>
            <a:spLocks noGrp="1"/>
          </p:cNvSpPr>
          <p:nvPr>
            <p:ph idx="1"/>
          </p:nvPr>
        </p:nvSpPr>
        <p:spPr>
          <a:xfrm>
            <a:off x="927279" y="1600200"/>
            <a:ext cx="10200067" cy="4646053"/>
          </a:xfrm>
        </p:spPr>
        <p:txBody>
          <a:bodyPr>
            <a:noAutofit/>
          </a:bodyPr>
          <a:lstStyle/>
          <a:p>
            <a:r>
              <a:rPr lang="en-US"/>
              <a:t>An actual, attempted, or threatened sexual act with another person without that person’s affirmative consent. </a:t>
            </a:r>
          </a:p>
          <a:p>
            <a:r>
              <a:rPr lang="en-US"/>
              <a:t>Sexual assault includes but is not limited to:</a:t>
            </a:r>
          </a:p>
          <a:p>
            <a:pPr lvl="1">
              <a:buFont typeface="+mj-lt"/>
              <a:buAutoNum type="arabicPeriod"/>
            </a:pPr>
            <a:r>
              <a:rPr lang="en-US" sz="2200"/>
              <a:t>Involvement without consent in any sexual act in which there is force, expressed or implied, or use of duress or deception upon the victim. </a:t>
            </a:r>
          </a:p>
          <a:p>
            <a:pPr lvl="1">
              <a:buFont typeface="+mj-lt"/>
              <a:buAutoNum type="arabicPeriod"/>
            </a:pPr>
            <a:r>
              <a:rPr lang="en-US" sz="2200"/>
              <a:t>Involvement in any sexual act when the victim is unable to give consent.</a:t>
            </a:r>
          </a:p>
          <a:p>
            <a:pPr lvl="1">
              <a:buFont typeface="+mj-lt"/>
              <a:buAutoNum type="arabicPeriod"/>
            </a:pPr>
            <a:r>
              <a:rPr lang="en-US" sz="2200"/>
              <a:t>Intentional and unwelcome touching of a person’s intimate parts (defined as primary genital area, groin, inner thigh, buttocks, or breast); or coercing, forcing, or attempting to coerce or force another to touch a person’s intimate parts.</a:t>
            </a:r>
          </a:p>
          <a:p>
            <a:pPr lvl="1">
              <a:buFont typeface="+mj-lt"/>
              <a:buAutoNum type="arabicPeriod"/>
            </a:pPr>
            <a:r>
              <a:rPr lang="en-US" sz="2200"/>
              <a:t>Offensive sexual behavior directed at another, such as indecent exposure or voyeurism.</a:t>
            </a:r>
          </a:p>
        </p:txBody>
      </p:sp>
    </p:spTree>
    <p:extLst>
      <p:ext uri="{BB962C8B-B14F-4D97-AF65-F5344CB8AC3E}">
        <p14:creationId xmlns:p14="http://schemas.microsoft.com/office/powerpoint/2010/main" val="374830594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88641" y="274638"/>
            <a:ext cx="9160793" cy="1143000"/>
          </a:xfrm>
        </p:spPr>
        <p:txBody>
          <a:bodyPr>
            <a:normAutofit/>
          </a:bodyPr>
          <a:lstStyle/>
          <a:p>
            <a:pPr algn="l"/>
            <a:r>
              <a:rPr lang="en-US" sz="3600" dirty="0"/>
              <a:t>Affirmative Consent</a:t>
            </a:r>
            <a:endParaRPr lang="en-US" sz="3600" b="0" dirty="0"/>
          </a:p>
        </p:txBody>
      </p:sp>
      <p:sp>
        <p:nvSpPr>
          <p:cNvPr id="4" name="Content Placeholder 3"/>
          <p:cNvSpPr>
            <a:spLocks noGrp="1"/>
          </p:cNvSpPr>
          <p:nvPr>
            <p:ph idx="1"/>
          </p:nvPr>
        </p:nvSpPr>
        <p:spPr>
          <a:xfrm>
            <a:off x="888642" y="1775013"/>
            <a:ext cx="10238704" cy="4679575"/>
          </a:xfrm>
        </p:spPr>
        <p:txBody>
          <a:bodyPr>
            <a:normAutofit fontScale="85000" lnSpcReduction="10000"/>
          </a:bodyPr>
          <a:lstStyle/>
          <a:p>
            <a:pPr marL="0" indent="0">
              <a:buNone/>
            </a:pPr>
            <a:r>
              <a:rPr lang="en-US" sz="2800"/>
              <a:t>Consent is </a:t>
            </a:r>
            <a:r>
              <a:rPr lang="en-US" sz="2800" b="1"/>
              <a:t>informed</a:t>
            </a:r>
            <a:r>
              <a:rPr lang="en-US" sz="2800"/>
              <a:t>, </a:t>
            </a:r>
            <a:r>
              <a:rPr lang="en-US" sz="2800" b="1"/>
              <a:t>freely given</a:t>
            </a:r>
            <a:r>
              <a:rPr lang="en-US" sz="2800"/>
              <a:t>, and </a:t>
            </a:r>
            <a:r>
              <a:rPr lang="en-US" sz="2800" b="1"/>
              <a:t>mutually understood </a:t>
            </a:r>
            <a:r>
              <a:rPr lang="en-US" sz="2800"/>
              <a:t>willingness to participate in sexual activity that is expressed by </a:t>
            </a:r>
            <a:r>
              <a:rPr lang="en-US" sz="2800" b="1"/>
              <a:t>clear</a:t>
            </a:r>
            <a:r>
              <a:rPr lang="en-US" sz="2800"/>
              <a:t>, </a:t>
            </a:r>
            <a:r>
              <a:rPr lang="en-US" sz="2800" b="1"/>
              <a:t>unambiguous</a:t>
            </a:r>
            <a:r>
              <a:rPr lang="en-US" sz="2800"/>
              <a:t>, and </a:t>
            </a:r>
            <a:r>
              <a:rPr lang="en-US" sz="2800" b="1"/>
              <a:t>affirmative words or actions</a:t>
            </a:r>
            <a:r>
              <a:rPr lang="en-US" sz="2800"/>
              <a:t>. </a:t>
            </a:r>
          </a:p>
          <a:p>
            <a:pPr marL="0" indent="0">
              <a:buNone/>
            </a:pPr>
            <a:r>
              <a:rPr lang="en-US" sz="2800"/>
              <a:t>It is the responsibility of the person who wants to engage in sexual activity to ensure that the other person has consented to engage in the sexual activity. </a:t>
            </a:r>
          </a:p>
          <a:p>
            <a:pPr marL="0" indent="0">
              <a:buNone/>
            </a:pPr>
            <a:r>
              <a:rPr lang="en-US" sz="2800"/>
              <a:t>Consent must be present throughout the entire sexual activity and can be revoked at any time. </a:t>
            </a:r>
          </a:p>
          <a:p>
            <a:pPr marL="0" indent="0">
              <a:buNone/>
            </a:pPr>
            <a:r>
              <a:rPr lang="en-US" sz="2800"/>
              <a:t>If coercion, intimidation, threats, and/or physical force are used, there is no consent. </a:t>
            </a:r>
          </a:p>
          <a:p>
            <a:pPr marL="0" indent="0">
              <a:buNone/>
            </a:pPr>
            <a:r>
              <a:rPr lang="en-US" sz="2800"/>
              <a:t>If the complainant is mentally or physically incapacitated or impaired so that the complainant cannot understand the fact, nature, or extent of the sexual situation, there is no consent; this includes conditions due to alcohol or drug consumption, or being asleep or unconscious. </a:t>
            </a:r>
          </a:p>
        </p:txBody>
      </p:sp>
    </p:spTree>
    <p:extLst>
      <p:ext uri="{BB962C8B-B14F-4D97-AF65-F5344CB8AC3E}">
        <p14:creationId xmlns:p14="http://schemas.microsoft.com/office/powerpoint/2010/main" val="2391347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Timeline</a:t>
            </a:r>
          </a:p>
        </p:txBody>
      </p:sp>
      <p:sp>
        <p:nvSpPr>
          <p:cNvPr id="2" name="Content Placeholder 1"/>
          <p:cNvSpPr>
            <a:spLocks noGrp="1"/>
          </p:cNvSpPr>
          <p:nvPr>
            <p:ph idx="1"/>
          </p:nvPr>
        </p:nvSpPr>
        <p:spPr/>
        <p:txBody>
          <a:bodyPr vert="horz" lIns="91440" tIns="45720" rIns="91440" bIns="45720" rtlCol="0" anchor="t">
            <a:normAutofit fontScale="92500"/>
          </a:bodyPr>
          <a:lstStyle/>
          <a:p>
            <a:r>
              <a:rPr lang="en-US">
                <a:solidFill>
                  <a:srgbClr val="002060"/>
                </a:solidFill>
              </a:rPr>
              <a:t>November 16, 2018 US Department Of Education (DOE) Notice of Proposed Rule-making.</a:t>
            </a:r>
            <a:endParaRPr lang="en-US">
              <a:solidFill>
                <a:srgbClr val="002060"/>
              </a:solidFill>
              <a:cs typeface="Calibri"/>
            </a:endParaRPr>
          </a:p>
          <a:p>
            <a:r>
              <a:rPr lang="en-US">
                <a:solidFill>
                  <a:srgbClr val="002060"/>
                </a:solidFill>
              </a:rPr>
              <a:t>Final Rule published on May 6, 2020 -- effective on August 14, 2020.</a:t>
            </a:r>
            <a:endParaRPr lang="en-US">
              <a:solidFill>
                <a:srgbClr val="002060"/>
              </a:solidFill>
              <a:cs typeface="Calibri"/>
            </a:endParaRPr>
          </a:p>
          <a:p>
            <a:r>
              <a:rPr lang="en-US">
                <a:solidFill>
                  <a:srgbClr val="002060"/>
                </a:solidFill>
              </a:rPr>
              <a:t>Revised System Procedure 1B.3.1 finalized on August 14, 2020.</a:t>
            </a:r>
            <a:endParaRPr lang="en-US">
              <a:solidFill>
                <a:srgbClr val="002060"/>
              </a:solidFill>
              <a:cs typeface="Calibri"/>
            </a:endParaRPr>
          </a:p>
          <a:p>
            <a:r>
              <a:rPr lang="en-US">
                <a:solidFill>
                  <a:srgbClr val="002060"/>
                </a:solidFill>
                <a:cs typeface="Calibri"/>
              </a:rPr>
              <a:t>Biden administration releases proposed new regulations on June 23, 2022.</a:t>
            </a:r>
            <a:endParaRPr lang="en-US">
              <a:solidFill>
                <a:srgbClr val="002060"/>
              </a:solidFill>
            </a:endParaRPr>
          </a:p>
          <a:p>
            <a:r>
              <a:rPr lang="en-US">
                <a:solidFill>
                  <a:srgbClr val="002060"/>
                </a:solidFill>
                <a:cs typeface="Calibri"/>
              </a:rPr>
              <a:t>Comment period closed on September 12, 2022 (approximately 240,000 comments).  </a:t>
            </a:r>
            <a:endParaRPr lang="en-US">
              <a:solidFill>
                <a:srgbClr val="002060"/>
              </a:solidFill>
            </a:endParaRPr>
          </a:p>
          <a:p>
            <a:r>
              <a:rPr lang="en-US">
                <a:solidFill>
                  <a:srgbClr val="002060"/>
                </a:solidFill>
                <a:cs typeface="Calibri"/>
              </a:rPr>
              <a:t>Revised regulations released on April 29, 2024 – effective August 1, 2024.  Task force readied necessary revisions.  BUT – litigation and injunctions.  </a:t>
            </a:r>
          </a:p>
          <a:p>
            <a:pPr marL="0" indent="0">
              <a:buNone/>
            </a:pPr>
            <a:endParaRPr lang="en-US">
              <a:solidFill>
                <a:srgbClr val="002060"/>
              </a:solidFill>
              <a:cs typeface="Calibri"/>
            </a:endParaRPr>
          </a:p>
          <a:p>
            <a:endParaRPr lang="en-US">
              <a:solidFill>
                <a:srgbClr val="002060"/>
              </a:solidFill>
              <a:cs typeface="Calibri"/>
            </a:endParaRPr>
          </a:p>
        </p:txBody>
      </p:sp>
    </p:spTree>
    <p:extLst>
      <p:ext uri="{BB962C8B-B14F-4D97-AF65-F5344CB8AC3E}">
        <p14:creationId xmlns:p14="http://schemas.microsoft.com/office/powerpoint/2010/main" val="332754487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9AE7D-AC92-D911-9120-94E6BF1704A7}"/>
              </a:ext>
            </a:extLst>
          </p:cNvPr>
          <p:cNvSpPr>
            <a:spLocks noGrp="1"/>
          </p:cNvSpPr>
          <p:nvPr>
            <p:ph type="title"/>
          </p:nvPr>
        </p:nvSpPr>
        <p:spPr/>
        <p:txBody>
          <a:bodyPr/>
          <a:lstStyle/>
          <a:p>
            <a:pPr algn="l"/>
            <a:r>
              <a:rPr lang="en-US" dirty="0"/>
              <a:t>Affirmative Consent, cont.</a:t>
            </a:r>
          </a:p>
        </p:txBody>
      </p:sp>
      <p:sp>
        <p:nvSpPr>
          <p:cNvPr id="3" name="Content Placeholder 2">
            <a:extLst>
              <a:ext uri="{FF2B5EF4-FFF2-40B4-BE49-F238E27FC236}">
                <a16:creationId xmlns:a16="http://schemas.microsoft.com/office/drawing/2014/main" id="{B48299A6-DA93-0070-E383-3E460098461D}"/>
              </a:ext>
            </a:extLst>
          </p:cNvPr>
          <p:cNvSpPr>
            <a:spLocks noGrp="1"/>
          </p:cNvSpPr>
          <p:nvPr>
            <p:ph idx="1"/>
          </p:nvPr>
        </p:nvSpPr>
        <p:spPr/>
        <p:txBody>
          <a:bodyPr>
            <a:normAutofit lnSpcReduction="10000"/>
          </a:bodyPr>
          <a:lstStyle/>
          <a:p>
            <a:pPr marL="0" indent="0">
              <a:buNone/>
            </a:pPr>
            <a:r>
              <a:rPr lang="en-US" sz="3200" dirty="0"/>
              <a:t>A lack of protest, absence of resistance, or silence alone does not constitute consent, and past consent to sexual activities does not imply ongoing future consent. The existence of a dating relationship between the people involved or the existence of a past sexual relationship does not prove the presence of, or otherwise provide the basis for, an assumption of consent. </a:t>
            </a:r>
          </a:p>
          <a:p>
            <a:pPr marL="0" indent="0">
              <a:buNone/>
            </a:pPr>
            <a:r>
              <a:rPr lang="en-US" sz="3200" dirty="0"/>
              <a:t>Whether the respondent has taken advantage of a position of influence over the complainant may be a factor in determining consent.</a:t>
            </a:r>
            <a:endParaRPr lang="en-US" dirty="0"/>
          </a:p>
        </p:txBody>
      </p:sp>
    </p:spTree>
    <p:extLst>
      <p:ext uri="{BB962C8B-B14F-4D97-AF65-F5344CB8AC3E}">
        <p14:creationId xmlns:p14="http://schemas.microsoft.com/office/powerpoint/2010/main" val="42705259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952500" y="381000"/>
            <a:ext cx="10186988" cy="15827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Dating, intimate partner, and relationship violence</a:t>
            </a:r>
          </a:p>
        </p:txBody>
      </p:sp>
      <p:sp>
        <p:nvSpPr>
          <p:cNvPr id="2" name="Content Placeholder 1"/>
          <p:cNvSpPr>
            <a:spLocks noGrp="1"/>
          </p:cNvSpPr>
          <p:nvPr>
            <p:ph idx="1"/>
          </p:nvPr>
        </p:nvSpPr>
        <p:spPr>
          <a:xfrm>
            <a:off x="837127" y="1963710"/>
            <a:ext cx="9373673" cy="3979891"/>
          </a:xfrm>
        </p:spPr>
        <p:txBody>
          <a:bodyPr/>
          <a:lstStyle/>
          <a:p>
            <a:r>
              <a:rPr lang="en-US"/>
              <a:t>Physical harm or abuse</a:t>
            </a:r>
          </a:p>
          <a:p>
            <a:r>
              <a:rPr lang="en-US"/>
              <a:t>Threats of physical harm or abuse</a:t>
            </a:r>
          </a:p>
          <a:p>
            <a:r>
              <a:rPr lang="en-US"/>
              <a:t>Arising out of a personal intimate relationship</a:t>
            </a:r>
          </a:p>
        </p:txBody>
      </p:sp>
    </p:spTree>
    <p:extLst>
      <p:ext uri="{BB962C8B-B14F-4D97-AF65-F5344CB8AC3E}">
        <p14:creationId xmlns:p14="http://schemas.microsoft.com/office/powerpoint/2010/main" val="327537092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849313" y="381000"/>
            <a:ext cx="10631487"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Stalking</a:t>
            </a:r>
          </a:p>
        </p:txBody>
      </p:sp>
      <p:sp>
        <p:nvSpPr>
          <p:cNvPr id="2" name="Content Placeholder 1"/>
          <p:cNvSpPr>
            <a:spLocks noGrp="1"/>
          </p:cNvSpPr>
          <p:nvPr>
            <p:ph idx="1"/>
          </p:nvPr>
        </p:nvSpPr>
        <p:spPr>
          <a:xfrm>
            <a:off x="850006" y="1600201"/>
            <a:ext cx="4546242" cy="4680678"/>
          </a:xfrm>
        </p:spPr>
        <p:txBody>
          <a:bodyPr>
            <a:normAutofit/>
          </a:bodyPr>
          <a:lstStyle/>
          <a:p>
            <a:pPr marL="0" indent="0">
              <a:buNone/>
            </a:pPr>
            <a:r>
              <a:rPr lang="en-US" sz="2400">
                <a:solidFill>
                  <a:schemeClr val="tx1"/>
                </a:solidFill>
              </a:rPr>
              <a:t>Conduct directed at a specific person based on sex that is unwanted, unwelcome, or unreciprocated and that would cause reasonable people to fear for their safety or the safety of others or to suffer substantial emotional distress</a:t>
            </a:r>
          </a:p>
          <a:p>
            <a:pPr marL="0" indent="0">
              <a:buNone/>
            </a:pPr>
            <a:endParaRPr lang="en-US"/>
          </a:p>
        </p:txBody>
      </p:sp>
      <p:sp>
        <p:nvSpPr>
          <p:cNvPr id="4" name="Content Placeholder 1">
            <a:extLst>
              <a:ext uri="{FF2B5EF4-FFF2-40B4-BE49-F238E27FC236}">
                <a16:creationId xmlns:a16="http://schemas.microsoft.com/office/drawing/2014/main" id="{9233FA04-73AB-2A85-9C08-22FCA1BCFF9D}"/>
              </a:ext>
            </a:extLst>
          </p:cNvPr>
          <p:cNvSpPr txBox="1">
            <a:spLocks/>
          </p:cNvSpPr>
          <p:nvPr/>
        </p:nvSpPr>
        <p:spPr>
          <a:xfrm>
            <a:off x="6057900" y="1600201"/>
            <a:ext cx="4114800" cy="468067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009F4D"/>
              </a:buClr>
              <a:buFont typeface="Arial" panose="020B0604020202020204" pitchFamily="34" charset="0"/>
              <a:buChar char="•"/>
              <a:defRPr sz="21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1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165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1543050" indent="-171450" algn="l" defTabSz="914400" rtl="0" eaLnBrk="1" latinLnBrk="0" hangingPunct="1">
              <a:spcBef>
                <a:spcPct val="20000"/>
              </a:spcBef>
              <a:buClr>
                <a:srgbClr val="009F4D"/>
              </a:buClr>
              <a:buFont typeface="Courier New" panose="02070309020205020404" pitchFamily="49" charset="0"/>
              <a:buChar char="o"/>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400"/>
              <a:t>Some examples: </a:t>
            </a:r>
          </a:p>
          <a:p>
            <a:r>
              <a:rPr lang="en-US" sz="2400"/>
              <a:t>Unwanted Phone Calls</a:t>
            </a:r>
          </a:p>
          <a:p>
            <a:r>
              <a:rPr lang="en-US" sz="2400"/>
              <a:t>Unwanted Voicemails</a:t>
            </a:r>
          </a:p>
          <a:p>
            <a:r>
              <a:rPr lang="en-US" sz="2400"/>
              <a:t>Unwanted Text Messages</a:t>
            </a:r>
          </a:p>
          <a:p>
            <a:r>
              <a:rPr lang="en-US" sz="2400"/>
              <a:t>Spying</a:t>
            </a:r>
          </a:p>
          <a:p>
            <a:r>
              <a:rPr lang="en-US" sz="2400"/>
              <a:t>Sending unwanted gifts</a:t>
            </a:r>
          </a:p>
          <a:p>
            <a:r>
              <a:rPr lang="en-US" sz="2400"/>
              <a:t>Letters </a:t>
            </a:r>
          </a:p>
          <a:p>
            <a:r>
              <a:rPr lang="en-US" sz="2400"/>
              <a:t>E-mails </a:t>
            </a:r>
          </a:p>
          <a:p>
            <a:r>
              <a:rPr lang="en-US" sz="2400"/>
              <a:t>Social media use</a:t>
            </a:r>
          </a:p>
          <a:p>
            <a:r>
              <a:rPr lang="en-US" sz="2400"/>
              <a:t>Showing up at a location</a:t>
            </a:r>
          </a:p>
          <a:p>
            <a:endParaRPr lang="en-US"/>
          </a:p>
        </p:txBody>
      </p:sp>
    </p:spTree>
    <p:extLst>
      <p:ext uri="{BB962C8B-B14F-4D97-AF65-F5344CB8AC3E}">
        <p14:creationId xmlns:p14="http://schemas.microsoft.com/office/powerpoint/2010/main" val="17491752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1017588" y="533400"/>
            <a:ext cx="8431212" cy="8445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Retaliation</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1043188" y="1600201"/>
            <a:ext cx="10539211" cy="4343400"/>
          </a:xfrm>
        </p:spPr>
        <p:txBody>
          <a:bodyPr>
            <a:normAutofit/>
          </a:bodyPr>
          <a:lstStyle/>
          <a:p>
            <a:pPr marL="0" indent="0">
              <a:buNone/>
            </a:pPr>
            <a:r>
              <a:rPr lang="en-US" altLang="en-US" b="1">
                <a:solidFill>
                  <a:srgbClr val="009F4D"/>
                </a:solidFill>
              </a:rPr>
              <a:t>Retaliation is prohibited at Minnesota State. </a:t>
            </a:r>
          </a:p>
          <a:p>
            <a:pPr marL="0" indent="0">
              <a:buNone/>
            </a:pPr>
            <a:r>
              <a:rPr lang="en-US" altLang="en-US"/>
              <a:t>Actions by a student or employee intended as retaliation, reprisal, or intimidation against an individual for making a complaint or participating in any way in a report or investigation under the 1B.3 policy</a:t>
            </a:r>
            <a:endParaRPr lang="en-US"/>
          </a:p>
        </p:txBody>
      </p:sp>
    </p:spTree>
    <p:extLst>
      <p:ext uri="{BB962C8B-B14F-4D97-AF65-F5344CB8AC3E}">
        <p14:creationId xmlns:p14="http://schemas.microsoft.com/office/powerpoint/2010/main" val="302303237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Know the Policies and Procedures</a:t>
            </a:r>
          </a:p>
        </p:txBody>
      </p:sp>
      <p:sp>
        <p:nvSpPr>
          <p:cNvPr id="2" name="Content Placeholder 1"/>
          <p:cNvSpPr>
            <a:spLocks noGrp="1"/>
          </p:cNvSpPr>
          <p:nvPr>
            <p:ph idx="1"/>
          </p:nvPr>
        </p:nvSpPr>
        <p:spPr/>
        <p:txBody>
          <a:bodyPr>
            <a:normAutofit fontScale="92500"/>
          </a:bodyPr>
          <a:lstStyle/>
          <a:p>
            <a:pPr marL="0" indent="0">
              <a:buNone/>
            </a:pPr>
            <a:r>
              <a:rPr lang="en-US"/>
              <a:t>-It helps you determine if an investigation is appropriate </a:t>
            </a:r>
          </a:p>
          <a:p>
            <a:pPr marL="0" indent="0">
              <a:buNone/>
            </a:pPr>
            <a:r>
              <a:rPr lang="en-US"/>
              <a:t>	*Who does the policy apply to?</a:t>
            </a:r>
          </a:p>
          <a:p>
            <a:pPr marL="0" indent="0">
              <a:buNone/>
            </a:pPr>
            <a:r>
              <a:rPr lang="en-US"/>
              <a:t>	*What do the terms refer to? </a:t>
            </a:r>
          </a:p>
          <a:p>
            <a:pPr marL="0" indent="0">
              <a:buNone/>
            </a:pPr>
            <a:r>
              <a:rPr lang="en-US"/>
              <a:t>-It helps you frame the ultimate investigative questions in issue</a:t>
            </a:r>
          </a:p>
          <a:p>
            <a:pPr marL="0" indent="0">
              <a:buNone/>
            </a:pPr>
            <a:r>
              <a:rPr lang="en-US"/>
              <a:t>-You understand the elements of a claim</a:t>
            </a:r>
          </a:p>
          <a:p>
            <a:pPr marL="0" indent="0">
              <a:buNone/>
            </a:pPr>
            <a:r>
              <a:rPr lang="en-US"/>
              <a:t>-You have time to seek guidance, if needed</a:t>
            </a:r>
          </a:p>
          <a:p>
            <a:pPr marL="0" indent="0">
              <a:buNone/>
            </a:pPr>
            <a:r>
              <a:rPr lang="en-US"/>
              <a:t>-You prepare for and conduct thorough interviews and minimize any unnecessary re-interviews</a:t>
            </a:r>
          </a:p>
          <a:p>
            <a:pPr marL="0" indent="0">
              <a:buNone/>
            </a:pPr>
            <a:r>
              <a:rPr lang="en-US"/>
              <a:t>-You provide the decisionmaker with necessary information to make a decision</a:t>
            </a:r>
          </a:p>
        </p:txBody>
      </p:sp>
    </p:spTree>
    <p:extLst>
      <p:ext uri="{BB962C8B-B14F-4D97-AF65-F5344CB8AC3E}">
        <p14:creationId xmlns:p14="http://schemas.microsoft.com/office/powerpoint/2010/main" val="378387463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971800"/>
            <a:ext cx="10629900" cy="1447800"/>
          </a:xfrm>
        </p:spPr>
        <p:txBody>
          <a:bodyPr>
            <a:normAutofit/>
          </a:bodyPr>
          <a:lstStyle/>
          <a:p>
            <a:r>
              <a:rPr lang="en-US" i="0">
                <a:solidFill>
                  <a:srgbClr val="000000"/>
                </a:solidFill>
                <a:effectLst/>
                <a:latin typeface="Calibri" panose="020F0502020204030204" pitchFamily="34" charset="0"/>
              </a:rPr>
              <a:t>neurobiological responses to trauma</a:t>
            </a:r>
            <a:endParaRPr lang="en-US" sz="7200"/>
          </a:p>
        </p:txBody>
      </p:sp>
    </p:spTree>
    <p:extLst>
      <p:ext uri="{BB962C8B-B14F-4D97-AF65-F5344CB8AC3E}">
        <p14:creationId xmlns:p14="http://schemas.microsoft.com/office/powerpoint/2010/main" val="415960927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Neuroscience – The Limbic System</a:t>
            </a:r>
          </a:p>
        </p:txBody>
      </p:sp>
      <p:pic>
        <p:nvPicPr>
          <p:cNvPr id="4104" name="Picture 8" descr="Diagram of the brain structure by Peter Yeung showing the limbic system, which is our defense system. The diagram specifically shows the locations of the amygdala (where early warnings are sent from) and the hippocampus (where we determine what is safety and what is danger)."/>
          <p:cNvPicPr>
            <a:picLocks noGrp="1" noChangeAspect="1" noChangeArrowheads="1"/>
          </p:cNvPicPr>
          <p:nvPr>
            <p:ph type="pic" idx="1"/>
          </p:nvPr>
        </p:nvPicPr>
        <p:blipFill>
          <a:blip r:embed="rId3">
            <a:extLst>
              <a:ext uri="{28A0092B-C50C-407E-A947-70E740481C1C}">
                <a14:useLocalDpi xmlns:a14="http://schemas.microsoft.com/office/drawing/2010/main" val="0"/>
              </a:ext>
            </a:extLst>
          </a:blip>
          <a:stretch>
            <a:fillRect/>
          </a:stretch>
        </p:blipFill>
        <p:spPr bwMode="auto">
          <a:xfrm>
            <a:off x="3886200" y="1600200"/>
            <a:ext cx="4495800" cy="4495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108499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30989-5B28-5D8B-AC7A-83B69BF8DE4C}"/>
              </a:ext>
            </a:extLst>
          </p:cNvPr>
          <p:cNvSpPr>
            <a:spLocks noGrp="1"/>
          </p:cNvSpPr>
          <p:nvPr>
            <p:ph type="title"/>
          </p:nvPr>
        </p:nvSpPr>
        <p:spPr>
          <a:xfrm>
            <a:off x="652887" y="617921"/>
            <a:ext cx="3482041" cy="3988585"/>
          </a:xfrm>
        </p:spPr>
        <p:txBody>
          <a:bodyPr vert="horz" lIns="91440" tIns="45720" rIns="91440" bIns="45720" rtlCol="0" anchor="ctr">
            <a:normAutofit/>
          </a:bodyPr>
          <a:lstStyle/>
          <a:p>
            <a:r>
              <a:rPr kumimoji="0" lang="en-US" altLang="en-US" b="1" i="0" u="none" strike="noStrike" kern="1200" cap="none" spc="0" normalizeH="0" baseline="0" noProof="0" dirty="0">
                <a:ln>
                  <a:noFill/>
                </a:ln>
                <a:solidFill>
                  <a:schemeClr val="tx1"/>
                </a:solidFill>
                <a:effectLst/>
                <a:uLnTx/>
                <a:uFillTx/>
                <a:latin typeface="+mj-lt"/>
                <a:ea typeface="+mj-ea"/>
                <a:cs typeface="+mj-cs"/>
              </a:rPr>
              <a:t>Responses of the Brain &amp; Body During Trauma</a:t>
            </a:r>
            <a:endParaRPr lang="en-US" kern="1200" dirty="0">
              <a:solidFill>
                <a:schemeClr val="tx1"/>
              </a:solidFill>
              <a:latin typeface="+mj-lt"/>
              <a:ea typeface="+mj-ea"/>
              <a:cs typeface="+mj-cs"/>
            </a:endParaRPr>
          </a:p>
        </p:txBody>
      </p:sp>
      <p:pic>
        <p:nvPicPr>
          <p:cNvPr id="4" name="Picture 2" descr="Trauma responses outlined in 5 sections (clockwise): fight, flight, fawn, flop, and freeze. Image from Reflectio">
            <a:extLst>
              <a:ext uri="{FF2B5EF4-FFF2-40B4-BE49-F238E27FC236}">
                <a16:creationId xmlns:a16="http://schemas.microsoft.com/office/drawing/2014/main" id="{86536398-111A-E320-9589-48F1DD26BD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0683" y="262711"/>
            <a:ext cx="6691717" cy="6332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00614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none" spc="0" normalizeH="0" baseline="0" noProof="0">
                <a:ln>
                  <a:noFill/>
                </a:ln>
                <a:solidFill>
                  <a:schemeClr val="tx2"/>
                </a:solidFill>
                <a:effectLst/>
                <a:uLnTx/>
                <a:uFillTx/>
                <a:latin typeface="+mn-lt"/>
                <a:ea typeface="ＭＳ Ｐゴシック" panose="020B0600070205080204" pitchFamily="34" charset="-128"/>
                <a:cs typeface="+mn-cs"/>
              </a:rPr>
              <a:t>Memory Fragmentation</a:t>
            </a:r>
            <a:endParaRPr kumimoji="0" lang="en-US" sz="3600" b="1"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pPr>
              <a:buFont typeface="Wingdings 2" charset="2"/>
              <a:buChar char=""/>
              <a:defRPr/>
            </a:pPr>
            <a:r>
              <a:rPr lang="en-US"/>
              <a:t>Memory recall can be very slow and difficult (or not possible)</a:t>
            </a:r>
          </a:p>
          <a:p>
            <a:pPr lvl="1">
              <a:buFont typeface="Wingdings 2" charset="2"/>
              <a:buChar char=""/>
              <a:defRPr/>
            </a:pPr>
            <a:r>
              <a:rPr lang="en-US"/>
              <a:t>Memories are “fragmented” – they come only in bits and pieces (often do not follow a timeline)</a:t>
            </a:r>
          </a:p>
          <a:p>
            <a:pPr lvl="1">
              <a:buFont typeface="Wingdings 2" charset="2"/>
              <a:buChar char=""/>
              <a:defRPr/>
            </a:pPr>
            <a:r>
              <a:rPr lang="en-US"/>
              <a:t>Process can be very frazzling and frustrating for victims </a:t>
            </a:r>
          </a:p>
          <a:p>
            <a:endParaRPr lang="en-US"/>
          </a:p>
        </p:txBody>
      </p:sp>
    </p:spTree>
    <p:extLst>
      <p:ext uri="{BB962C8B-B14F-4D97-AF65-F5344CB8AC3E}">
        <p14:creationId xmlns:p14="http://schemas.microsoft.com/office/powerpoint/2010/main" val="207020071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none" spc="0" normalizeH="0" baseline="0" noProof="0">
                <a:ln>
                  <a:noFill/>
                </a:ln>
                <a:solidFill>
                  <a:schemeClr val="tx2"/>
                </a:solidFill>
                <a:effectLst/>
                <a:uLnTx/>
                <a:uFillTx/>
                <a:latin typeface="+mn-lt"/>
                <a:ea typeface="ＭＳ Ｐゴシック" panose="020B0600070205080204" pitchFamily="34" charset="-128"/>
                <a:cs typeface="+mn-cs"/>
              </a:rPr>
              <a:t>Traumatic responses can alter…</a:t>
            </a:r>
            <a:endParaRPr kumimoji="0" lang="en-US" sz="3600" b="1"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ltLang="en-US">
                <a:ea typeface="ＭＳ Ｐゴシック" panose="020B0600070205080204" pitchFamily="34" charset="-128"/>
              </a:rPr>
              <a:t>Physiology</a:t>
            </a:r>
          </a:p>
          <a:p>
            <a:pPr lvl="1"/>
            <a:r>
              <a:rPr lang="en-US" altLang="en-US">
                <a:ea typeface="ＭＳ Ｐゴシック" panose="020B0600070205080204" pitchFamily="34" charset="-128"/>
              </a:rPr>
              <a:t>Heart rate, respirations, dilated pupils, dry mouth, knot in the stomach </a:t>
            </a:r>
          </a:p>
          <a:p>
            <a:r>
              <a:rPr lang="en-US" altLang="en-US">
                <a:ea typeface="ＭＳ Ｐゴシック" panose="020B0600070205080204" pitchFamily="34" charset="-128"/>
              </a:rPr>
              <a:t>Affective (mood and emotion) responses</a:t>
            </a:r>
          </a:p>
          <a:p>
            <a:pPr lvl="1"/>
            <a:r>
              <a:rPr lang="en-US" altLang="en-US">
                <a:ea typeface="ＭＳ Ｐゴシック" panose="020B0600070205080204" pitchFamily="34" charset="-128"/>
              </a:rPr>
              <a:t>Fear, helplessness, horror</a:t>
            </a:r>
          </a:p>
          <a:p>
            <a:r>
              <a:rPr lang="en-US" altLang="en-US">
                <a:ea typeface="ＭＳ Ｐゴシック" panose="020B0600070205080204" pitchFamily="34" charset="-128"/>
              </a:rPr>
              <a:t>Cognitive (thought) processing</a:t>
            </a:r>
          </a:p>
          <a:p>
            <a:pPr lvl="1"/>
            <a:r>
              <a:rPr lang="en-US" altLang="en-US">
                <a:ea typeface="ＭＳ Ｐゴシック" panose="020B0600070205080204" pitchFamily="34" charset="-128"/>
              </a:rPr>
              <a:t>Memory – fragmented, out of sequence</a:t>
            </a:r>
          </a:p>
          <a:p>
            <a:pPr lvl="1"/>
            <a:r>
              <a:rPr lang="en-US" altLang="en-US">
                <a:ea typeface="ＭＳ Ｐゴシック" panose="020B0600070205080204" pitchFamily="34" charset="-128"/>
              </a:rPr>
              <a:t>Time distortion</a:t>
            </a:r>
          </a:p>
          <a:p>
            <a:pPr lvl="1"/>
            <a:r>
              <a:rPr lang="en-US" altLang="en-US">
                <a:ea typeface="ＭＳ Ｐゴシック" panose="020B0600070205080204" pitchFamily="34" charset="-128"/>
              </a:rPr>
              <a:t>Increased confabulation</a:t>
            </a:r>
          </a:p>
          <a:p>
            <a:pPr lvl="1"/>
            <a:r>
              <a:rPr lang="en-US" altLang="en-US">
                <a:ea typeface="ＭＳ Ｐゴシック" panose="020B0600070205080204" pitchFamily="34" charset="-128"/>
              </a:rPr>
              <a:t>Trauma memory and recall</a:t>
            </a:r>
          </a:p>
          <a:p>
            <a:endParaRPr lang="en-US"/>
          </a:p>
        </p:txBody>
      </p:sp>
    </p:spTree>
    <p:extLst>
      <p:ext uri="{BB962C8B-B14F-4D97-AF65-F5344CB8AC3E}">
        <p14:creationId xmlns:p14="http://schemas.microsoft.com/office/powerpoint/2010/main" val="2372573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Overall Process Map</a:t>
            </a:r>
          </a:p>
        </p:txBody>
      </p:sp>
      <p:sp>
        <p:nvSpPr>
          <p:cNvPr id="2" name="Content Placeholder 1"/>
          <p:cNvSpPr>
            <a:spLocks noGrp="1"/>
          </p:cNvSpPr>
          <p:nvPr>
            <p:ph idx="1"/>
          </p:nvPr>
        </p:nvSpPr>
        <p:spPr/>
        <p:txBody>
          <a:bodyPr>
            <a:normAutofit/>
          </a:bodyPr>
          <a:lstStyle/>
          <a:p>
            <a:r>
              <a:rPr lang="en-US">
                <a:solidFill>
                  <a:srgbClr val="002060"/>
                </a:solidFill>
              </a:rPr>
              <a:t>Former 1B.3.1 Procedure </a:t>
            </a:r>
          </a:p>
          <a:p>
            <a:pPr lvl="1">
              <a:buFont typeface="Wingdings" panose="05000000000000000000" pitchFamily="2" charset="2"/>
              <a:buChar char="§"/>
            </a:pPr>
            <a:r>
              <a:rPr lang="en-US">
                <a:solidFill>
                  <a:srgbClr val="002060"/>
                </a:solidFill>
              </a:rPr>
              <a:t>Complaint, Investigation, Decision-maker, internal appeal, Ch. 14 if serious student sanction.</a:t>
            </a:r>
          </a:p>
          <a:p>
            <a:r>
              <a:rPr lang="en-US">
                <a:solidFill>
                  <a:srgbClr val="002060"/>
                </a:solidFill>
              </a:rPr>
              <a:t>Current 1B.3.1 Procedure</a:t>
            </a:r>
          </a:p>
          <a:p>
            <a:pPr lvl="1"/>
            <a:r>
              <a:rPr lang="en-US">
                <a:solidFill>
                  <a:srgbClr val="002060"/>
                </a:solidFill>
              </a:rPr>
              <a:t>Formal Complaint, Investigation (with enhanced requirements), Ch. 14 hearing, Decision-maker, internal appeal. </a:t>
            </a:r>
          </a:p>
          <a:p>
            <a:r>
              <a:rPr lang="en-US">
                <a:solidFill>
                  <a:srgbClr val="002060"/>
                </a:solidFill>
              </a:rPr>
              <a:t>Also consider Policy 1B.1 and student conduct processes for non-Title IX sexual harassment and jurisdiction. </a:t>
            </a:r>
          </a:p>
          <a:p>
            <a:r>
              <a:rPr lang="en-US">
                <a:solidFill>
                  <a:srgbClr val="002060"/>
                </a:solidFill>
              </a:rPr>
              <a:t>Basic legal responsibility = deliberately indifferent standard. </a:t>
            </a:r>
          </a:p>
        </p:txBody>
      </p:sp>
    </p:spTree>
    <p:extLst>
      <p:ext uri="{BB962C8B-B14F-4D97-AF65-F5344CB8AC3E}">
        <p14:creationId xmlns:p14="http://schemas.microsoft.com/office/powerpoint/2010/main" val="9564348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ＭＳ Ｐゴシック" charset="0"/>
                <a:cs typeface="ＭＳ Ｐゴシック" charset="0"/>
              </a:rPr>
              <a:t>Trauma and Memory</a:t>
            </a:r>
            <a:endParaRPr kumimoji="0" lang="en-US" sz="3600" b="1"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t>The body and brain react to and record trauma in a different way than we believed traditionally</a:t>
            </a:r>
          </a:p>
          <a:p>
            <a:r>
              <a:rPr lang="en-US"/>
              <a:t>Many professionals were trained to believe that even when a person experiences a traumatic event, the pre-frontal cortex records the vast majority of the event including: Who, What, When, Where, Why, and How</a:t>
            </a:r>
          </a:p>
          <a:p>
            <a:pPr marL="0" indent="0">
              <a:buNone/>
            </a:pPr>
            <a:endParaRPr lang="en-US"/>
          </a:p>
          <a:p>
            <a:endParaRPr lang="en-US"/>
          </a:p>
          <a:p>
            <a:pPr marL="0" indent="0">
              <a:buNone/>
            </a:pPr>
            <a:r>
              <a:rPr lang="en-US" sz="1200" u="sng"/>
              <a:t>The Forensic Experiential Trauma Interview</a:t>
            </a:r>
            <a:r>
              <a:rPr lang="en-US" sz="1200"/>
              <a:t>, Strand &amp; Heitman</a:t>
            </a:r>
          </a:p>
        </p:txBody>
      </p:sp>
    </p:spTree>
    <p:extLst>
      <p:ext uri="{BB962C8B-B14F-4D97-AF65-F5344CB8AC3E}">
        <p14:creationId xmlns:p14="http://schemas.microsoft.com/office/powerpoint/2010/main" val="325426528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eaLnBrk="1" hangingPunct="1">
              <a:defRPr/>
            </a:pPr>
            <a:r>
              <a:rPr lang="en-US">
                <a:ea typeface="ＭＳ Ｐゴシック" charset="0"/>
                <a:cs typeface="ＭＳ Ｐゴシック" charset="0"/>
              </a:rPr>
              <a:t>Memory phenomenon in traumatic situations</a:t>
            </a:r>
          </a:p>
        </p:txBody>
      </p:sp>
      <p:graphicFrame>
        <p:nvGraphicFramePr>
          <p:cNvPr id="7" name="Diagram 6" descr="Arching arrow, starting from the bottom left, rising to the middle, and then pointing to the right. In the bottom right, during trauma incident: sensory overload, fixation on particular aspect, miss other things. Next is Immediately after: &quot;post incident amnesia&quot;--failure to remember most of what was observed. Further up and to the right: after a healthy night's sleep: &quot;memory recovery&quot;--result in remembering majority of what occurred; probably most 'pure' recollection. To the top right: Within 72 hours: final and most complete memory-- but at least partially reconstructed after normal process of integrating other sources of information. The source of this image is Grossman and Siddle, August 2001"/>
          <p:cNvGraphicFramePr/>
          <p:nvPr>
            <p:extLst>
              <p:ext uri="{D42A27DB-BD31-4B8C-83A1-F6EECF244321}">
                <p14:modId xmlns:p14="http://schemas.microsoft.com/office/powerpoint/2010/main" val="3821815720"/>
              </p:ext>
            </p:extLst>
          </p:nvPr>
        </p:nvGraphicFramePr>
        <p:xfrm>
          <a:off x="2057400" y="381000"/>
          <a:ext cx="8305800" cy="533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6802" name="Content Placeholder 2"/>
          <p:cNvSpPr>
            <a:spLocks noGrp="1"/>
          </p:cNvSpPr>
          <p:nvPr>
            <p:ph sz="quarter" idx="1"/>
          </p:nvPr>
        </p:nvSpPr>
        <p:spPr>
          <a:xfrm>
            <a:off x="4724400" y="5410200"/>
            <a:ext cx="5562600" cy="1143000"/>
          </a:xfrm>
        </p:spPr>
        <p:txBody>
          <a:bodyPr/>
          <a:lstStyle/>
          <a:p>
            <a:pPr lvl="1" algn="r" eaLnBrk="1" hangingPunct="1">
              <a:buFont typeface="Wingdings 2" panose="05020102010507070707" pitchFamily="18" charset="2"/>
              <a:buNone/>
            </a:pPr>
            <a:endParaRPr lang="en-US" altLang="en-US" sz="1000">
              <a:ea typeface="ＭＳ Ｐゴシック" panose="020B0600070205080204" pitchFamily="34" charset="-128"/>
            </a:endParaRPr>
          </a:p>
          <a:p>
            <a:pPr algn="r" eaLnBrk="1" hangingPunct="1">
              <a:buFont typeface="Wingdings 2" panose="05020102010507070707" pitchFamily="18" charset="2"/>
              <a:buNone/>
            </a:pPr>
            <a:r>
              <a:rPr lang="en-US" altLang="en-US" sz="1000">
                <a:ea typeface="ＭＳ Ｐゴシック" panose="020B0600070205080204" pitchFamily="34" charset="-128"/>
              </a:rPr>
              <a:t>By Lt. Col. Dave Grossman &amp; Bruce K. </a:t>
            </a:r>
            <a:r>
              <a:rPr lang="en-US" altLang="en-US" sz="1000" err="1">
                <a:ea typeface="ＭＳ Ｐゴシック" panose="020B0600070205080204" pitchFamily="34" charset="-128"/>
              </a:rPr>
              <a:t>Siddle</a:t>
            </a:r>
            <a:br>
              <a:rPr lang="en-US" altLang="en-US" sz="1000">
                <a:ea typeface="ＭＳ Ｐゴシック" panose="020B0600070205080204" pitchFamily="34" charset="-128"/>
              </a:rPr>
            </a:br>
            <a:r>
              <a:rPr lang="en-US" altLang="en-US" sz="1000" i="1">
                <a:ea typeface="ＭＳ Ｐゴシック" panose="020B0600070205080204" pitchFamily="34" charset="-128"/>
              </a:rPr>
              <a:t>The Firearms Instructor: The Official Journal of the International Association of Law Enforcement Firearms Instructors</a:t>
            </a:r>
            <a:br>
              <a:rPr lang="en-US" altLang="en-US" sz="1000">
                <a:ea typeface="ＭＳ Ｐゴシック" panose="020B0600070205080204" pitchFamily="34" charset="-128"/>
              </a:rPr>
            </a:br>
            <a:r>
              <a:rPr lang="en-US" altLang="en-US" sz="1000">
                <a:ea typeface="ＭＳ Ｐゴシック" panose="020B0600070205080204" pitchFamily="34" charset="-128"/>
              </a:rPr>
              <a:t>Issue 31 / Aug 2001</a:t>
            </a:r>
          </a:p>
          <a:p>
            <a:pPr eaLnBrk="1" hangingPunct="1">
              <a:buFont typeface="Wingdings 2" panose="05020102010507070707" pitchFamily="18" charset="2"/>
              <a:buNone/>
            </a:pPr>
            <a:endParaRPr lang="en-US" altLang="en-US" sz="1400">
              <a:ea typeface="ＭＳ Ｐゴシック" panose="020B0600070205080204" pitchFamily="34" charset="-128"/>
            </a:endParaRPr>
          </a:p>
        </p:txBody>
      </p:sp>
    </p:spTree>
    <p:extLst>
      <p:ext uri="{BB962C8B-B14F-4D97-AF65-F5344CB8AC3E}">
        <p14:creationId xmlns:p14="http://schemas.microsoft.com/office/powerpoint/2010/main" val="371567770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The Impact of Trauma on Victim/Survivor Behavior</a:t>
            </a:r>
          </a:p>
        </p:txBody>
      </p:sp>
      <p:sp>
        <p:nvSpPr>
          <p:cNvPr id="2" name="Content Placeholder 1"/>
          <p:cNvSpPr>
            <a:spLocks noGrp="1"/>
          </p:cNvSpPr>
          <p:nvPr>
            <p:ph idx="1"/>
          </p:nvPr>
        </p:nvSpPr>
        <p:spPr/>
        <p:txBody>
          <a:bodyPr/>
          <a:lstStyle/>
          <a:p>
            <a:r>
              <a:rPr lang="en-US"/>
              <a:t>The effects of trauma can influence behavior of a victim/survivor during an interview</a:t>
            </a:r>
          </a:p>
          <a:p>
            <a:r>
              <a:rPr lang="en-US"/>
              <a:t>People are often reluctant to recall experiences that evoke negative feelings and emotions such as anger, fear, humiliation, or sadness</a:t>
            </a:r>
          </a:p>
          <a:p>
            <a:endParaRPr lang="en-US"/>
          </a:p>
          <a:p>
            <a:pPr marL="0" indent="0">
              <a:buNone/>
            </a:pPr>
            <a:r>
              <a:rPr lang="en-US"/>
              <a:t>				</a:t>
            </a:r>
            <a:r>
              <a:rPr lang="en-US" sz="1800"/>
              <a:t>--Strand, 2013</a:t>
            </a:r>
          </a:p>
          <a:p>
            <a:pPr marL="0" indent="0">
              <a:buNone/>
            </a:pPr>
            <a:endParaRPr lang="en-US"/>
          </a:p>
        </p:txBody>
      </p:sp>
    </p:spTree>
    <p:extLst>
      <p:ext uri="{BB962C8B-B14F-4D97-AF65-F5344CB8AC3E}">
        <p14:creationId xmlns:p14="http://schemas.microsoft.com/office/powerpoint/2010/main" val="277558793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Trauma Informed Interviewing</a:t>
            </a:r>
          </a:p>
        </p:txBody>
      </p:sp>
      <p:sp>
        <p:nvSpPr>
          <p:cNvPr id="2" name="Content Placeholder 1"/>
          <p:cNvSpPr>
            <a:spLocks noGrp="1"/>
          </p:cNvSpPr>
          <p:nvPr>
            <p:ph idx="1"/>
          </p:nvPr>
        </p:nvSpPr>
        <p:spPr/>
        <p:txBody>
          <a:bodyPr>
            <a:normAutofit fontScale="92500"/>
          </a:bodyPr>
          <a:lstStyle/>
          <a:p>
            <a:r>
              <a:rPr lang="en-US" altLang="en-US">
                <a:ea typeface="ＭＳ Ｐゴシック" panose="020B0600070205080204" pitchFamily="34" charset="-128"/>
              </a:rPr>
              <a:t>Most investigators and decisionmakers believe when a victim/survivor experiences trauma, the brain records most of the event including the “</a:t>
            </a:r>
            <a:r>
              <a:rPr lang="en-US" altLang="en-US" u="sng">
                <a:ea typeface="ＭＳ Ｐゴシック" panose="020B0600070205080204" pitchFamily="34" charset="-128"/>
              </a:rPr>
              <a:t>Who</a:t>
            </a:r>
            <a:r>
              <a:rPr lang="en-US" altLang="en-US">
                <a:ea typeface="ＭＳ Ｐゴシック" panose="020B0600070205080204" pitchFamily="34" charset="-128"/>
              </a:rPr>
              <a:t>, </a:t>
            </a:r>
            <a:r>
              <a:rPr lang="en-US" altLang="en-US" u="sng">
                <a:ea typeface="ＭＳ Ｐゴシック" panose="020B0600070205080204" pitchFamily="34" charset="-128"/>
              </a:rPr>
              <a:t>What</a:t>
            </a:r>
            <a:r>
              <a:rPr lang="en-US" altLang="en-US">
                <a:ea typeface="ＭＳ Ｐゴシック" panose="020B0600070205080204" pitchFamily="34" charset="-128"/>
              </a:rPr>
              <a:t>, </a:t>
            </a:r>
            <a:r>
              <a:rPr lang="en-US" altLang="en-US" u="sng">
                <a:ea typeface="ＭＳ Ｐゴシック" panose="020B0600070205080204" pitchFamily="34" charset="-128"/>
              </a:rPr>
              <a:t>Where</a:t>
            </a:r>
            <a:r>
              <a:rPr lang="en-US" altLang="en-US">
                <a:ea typeface="ＭＳ Ｐゴシック" panose="020B0600070205080204" pitchFamily="34" charset="-128"/>
              </a:rPr>
              <a:t>, </a:t>
            </a:r>
            <a:r>
              <a:rPr lang="en-US" altLang="en-US" u="sng">
                <a:ea typeface="ＭＳ Ｐゴシック" panose="020B0600070205080204" pitchFamily="34" charset="-128"/>
              </a:rPr>
              <a:t>Why</a:t>
            </a:r>
            <a:r>
              <a:rPr lang="en-US" altLang="en-US">
                <a:ea typeface="ＭＳ Ｐゴシック" panose="020B0600070205080204" pitchFamily="34" charset="-128"/>
              </a:rPr>
              <a:t>, </a:t>
            </a:r>
            <a:r>
              <a:rPr lang="en-US" altLang="en-US" u="sng">
                <a:ea typeface="ＭＳ Ｐゴシック" panose="020B0600070205080204" pitchFamily="34" charset="-128"/>
              </a:rPr>
              <a:t>When</a:t>
            </a:r>
            <a:r>
              <a:rPr lang="en-US" altLang="en-US">
                <a:ea typeface="ＭＳ Ｐゴシック" panose="020B0600070205080204" pitchFamily="34" charset="-128"/>
              </a:rPr>
              <a:t> and </a:t>
            </a:r>
            <a:r>
              <a:rPr lang="en-US" altLang="en-US" u="sng">
                <a:ea typeface="ＭＳ Ｐゴシック" panose="020B0600070205080204" pitchFamily="34" charset="-128"/>
              </a:rPr>
              <a:t>How</a:t>
            </a:r>
            <a:r>
              <a:rPr lang="en-US" altLang="en-US">
                <a:ea typeface="ＭＳ Ｐゴシック" panose="020B0600070205080204" pitchFamily="34" charset="-128"/>
              </a:rPr>
              <a:t>," as well as other details of the event</a:t>
            </a:r>
          </a:p>
          <a:p>
            <a:r>
              <a:rPr lang="en-US" altLang="en-US">
                <a:ea typeface="ＭＳ Ｐゴシック" panose="020B0600070205080204" pitchFamily="34" charset="-128"/>
              </a:rPr>
              <a:t>Most investigators are trained to obtain this type of information in interviews with victim/survivors</a:t>
            </a:r>
          </a:p>
          <a:p>
            <a:r>
              <a:rPr lang="en-US" altLang="en-US">
                <a:ea typeface="ＭＳ Ｐゴシック" panose="020B0600070205080204" pitchFamily="34" charset="-128"/>
              </a:rPr>
              <a:t>High-stress situations can result in a trauma response on the part of the victim</a:t>
            </a:r>
          </a:p>
          <a:p>
            <a:endParaRPr lang="en-US"/>
          </a:p>
          <a:p>
            <a:endParaRPr lang="en-US"/>
          </a:p>
          <a:p>
            <a:pPr marL="0" indent="0">
              <a:buNone/>
            </a:pPr>
            <a:r>
              <a:rPr lang="en-US" sz="1100">
                <a:latin typeface="Arial" charset="0"/>
                <a:ea typeface="ＭＳ Ｐゴシック" charset="-128"/>
              </a:rPr>
              <a:t>Source: http://www.army.mil/article/72055/Army_expert_receives_national_recognition_for_combating_sexual_assault</a:t>
            </a:r>
            <a:endParaRPr lang="en-US" sz="1100"/>
          </a:p>
        </p:txBody>
      </p:sp>
    </p:spTree>
    <p:extLst>
      <p:ext uri="{BB962C8B-B14F-4D97-AF65-F5344CB8AC3E}">
        <p14:creationId xmlns:p14="http://schemas.microsoft.com/office/powerpoint/2010/main" val="397468868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F295D18-A9ED-E825-25A9-38AE0B50045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Trauma-informed Approach</a:t>
            </a:r>
          </a:p>
        </p:txBody>
      </p:sp>
      <p:sp>
        <p:nvSpPr>
          <p:cNvPr id="2" name="Content Placeholder 1">
            <a:extLst>
              <a:ext uri="{FF2B5EF4-FFF2-40B4-BE49-F238E27FC236}">
                <a16:creationId xmlns:a16="http://schemas.microsoft.com/office/drawing/2014/main" id="{BE2F047F-2451-0EC7-816D-30F5550A5EC7}"/>
              </a:ext>
            </a:extLst>
          </p:cNvPr>
          <p:cNvSpPr>
            <a:spLocks noGrp="1"/>
          </p:cNvSpPr>
          <p:nvPr>
            <p:ph idx="1"/>
          </p:nvPr>
        </p:nvSpPr>
        <p:spPr>
          <a:xfrm>
            <a:off x="609600" y="1600200"/>
            <a:ext cx="10972800" cy="4574457"/>
          </a:xfrm>
        </p:spPr>
        <p:txBody>
          <a:bodyPr>
            <a:normAutofit/>
          </a:bodyPr>
          <a:lstStyle/>
          <a:p>
            <a:r>
              <a:rPr lang="en-US" dirty="0"/>
              <a:t>Framing and phrasing meeting invitations, email communications</a:t>
            </a:r>
          </a:p>
          <a:p>
            <a:r>
              <a:rPr lang="en-US" dirty="0"/>
              <a:t>Pre-interview framing: “it’s okay if you don’t remember something today,” “sometimes it takes time to remember, which is okay”</a:t>
            </a:r>
          </a:p>
          <a:p>
            <a:r>
              <a:rPr lang="en-US" dirty="0"/>
              <a:t>Let Complainant talk uninterrupted and ask clarifying questions afterwards</a:t>
            </a:r>
          </a:p>
          <a:p>
            <a:r>
              <a:rPr lang="en-US" dirty="0"/>
              <a:t>Consider asking questions about the other senses</a:t>
            </a:r>
          </a:p>
          <a:p>
            <a:r>
              <a:rPr lang="en-US" dirty="0"/>
              <a:t>Do not insist in chronological order retelling; gather the information and organize it</a:t>
            </a:r>
          </a:p>
        </p:txBody>
      </p:sp>
    </p:spTree>
    <p:extLst>
      <p:ext uri="{BB962C8B-B14F-4D97-AF65-F5344CB8AC3E}">
        <p14:creationId xmlns:p14="http://schemas.microsoft.com/office/powerpoint/2010/main" val="46547899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a:t>Prevalence of Sexual Violence</a:t>
            </a:r>
          </a:p>
        </p:txBody>
      </p:sp>
    </p:spTree>
    <p:extLst>
      <p:ext uri="{BB962C8B-B14F-4D97-AF65-F5344CB8AC3E}">
        <p14:creationId xmlns:p14="http://schemas.microsoft.com/office/powerpoint/2010/main" val="151794574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Arial" charset="0"/>
              </a:rPr>
              <a:t>Rape Myth Acceptance</a:t>
            </a:r>
            <a:endParaRPr kumimoji="0" lang="en-US" sz="3600" b="1" i="0" u="none" strike="noStrike" kern="1200" cap="none" spc="0" normalizeH="0" baseline="0" noProof="0">
              <a:ln>
                <a:noFill/>
              </a:ln>
              <a:solidFill>
                <a:srgbClr val="002060"/>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solidFill>
                  <a:srgbClr val="0D0D0D"/>
                </a:solidFill>
                <a:effectLst>
                  <a:outerShdw blurRad="38100" dist="38100" dir="2700000" algn="tl">
                    <a:srgbClr val="FFFFFF"/>
                  </a:outerShdw>
                </a:effectLst>
                <a:latin typeface="Calibri" pitchFamily="34" charset="0"/>
              </a:rPr>
              <a:t>Many studies have found that the higher the rape myth acceptance (stereotypical beliefs about rape), the more responsibility is attributed to the victim/survivor. </a:t>
            </a:r>
          </a:p>
          <a:p>
            <a:pPr lvl="1"/>
            <a:r>
              <a:rPr lang="en-US">
                <a:solidFill>
                  <a:srgbClr val="0D0D0D"/>
                </a:solidFill>
                <a:effectLst>
                  <a:outerShdw blurRad="38100" dist="38100" dir="2700000" algn="tl">
                    <a:srgbClr val="FFFFFF"/>
                  </a:outerShdw>
                </a:effectLst>
                <a:latin typeface="Calibri" pitchFamily="34" charset="0"/>
              </a:rPr>
              <a:t>The victim/survivor wanted it</a:t>
            </a:r>
          </a:p>
          <a:p>
            <a:pPr lvl="1"/>
            <a:r>
              <a:rPr lang="en-US">
                <a:solidFill>
                  <a:srgbClr val="0D0D0D"/>
                </a:solidFill>
                <a:effectLst>
                  <a:outerShdw blurRad="38100" dist="38100" dir="2700000" algn="tl">
                    <a:srgbClr val="FFFFFF"/>
                  </a:outerShdw>
                </a:effectLst>
                <a:latin typeface="Calibri" pitchFamily="34" charset="0"/>
              </a:rPr>
              <a:t>The person causing the harm didn't</a:t>
            </a:r>
            <a:r>
              <a:rPr lang="en-US" altLang="ja-JP">
                <a:solidFill>
                  <a:srgbClr val="0D0D0D"/>
                </a:solidFill>
                <a:effectLst>
                  <a:outerShdw blurRad="38100" dist="38100" dir="2700000" algn="tl">
                    <a:srgbClr val="FFFFFF"/>
                  </a:outerShdw>
                </a:effectLst>
                <a:latin typeface="Calibri" pitchFamily="34" charset="0"/>
                <a:ea typeface="ヒラギノ丸ゴ Pro W4" charset="-128"/>
              </a:rPr>
              <a:t> mean to</a:t>
            </a:r>
          </a:p>
          <a:p>
            <a:pPr lvl="1"/>
            <a:r>
              <a:rPr lang="en-US">
                <a:solidFill>
                  <a:srgbClr val="0D0D0D"/>
                </a:solidFill>
                <a:effectLst>
                  <a:outerShdw blurRad="38100" dist="38100" dir="2700000" algn="tl">
                    <a:srgbClr val="FFFFFF"/>
                  </a:outerShdw>
                </a:effectLst>
                <a:latin typeface="Calibri" pitchFamily="34" charset="0"/>
              </a:rPr>
              <a:t>Clothing</a:t>
            </a:r>
          </a:p>
          <a:p>
            <a:pPr lvl="1"/>
            <a:r>
              <a:rPr lang="en-US">
                <a:solidFill>
                  <a:srgbClr val="0D0D0D"/>
                </a:solidFill>
                <a:effectLst>
                  <a:outerShdw blurRad="38100" dist="38100" dir="2700000" algn="tl">
                    <a:srgbClr val="FFFFFF"/>
                  </a:outerShdw>
                </a:effectLst>
                <a:latin typeface="Calibri" pitchFamily="34" charset="0"/>
              </a:rPr>
              <a:t>Alcohol</a:t>
            </a:r>
          </a:p>
          <a:p>
            <a:pPr marL="0" indent="0">
              <a:buNone/>
            </a:pPr>
            <a:endParaRPr lang="en-US"/>
          </a:p>
        </p:txBody>
      </p:sp>
    </p:spTree>
    <p:extLst>
      <p:ext uri="{BB962C8B-B14F-4D97-AF65-F5344CB8AC3E}">
        <p14:creationId xmlns:p14="http://schemas.microsoft.com/office/powerpoint/2010/main" val="258480564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Common Behavior for Victims of Rape</a:t>
            </a:r>
          </a:p>
        </p:txBody>
      </p:sp>
      <p:sp>
        <p:nvSpPr>
          <p:cNvPr id="76801" name="Content Placeholder 2"/>
          <p:cNvSpPr>
            <a:spLocks noGrp="1"/>
          </p:cNvSpPr>
          <p:nvPr>
            <p:ph idx="1"/>
          </p:nvPr>
        </p:nvSpPr>
        <p:spPr/>
        <p:txBody>
          <a:bodyPr wrap="square" numCol="1" anchor="t" anchorCtr="0" compatLnSpc="1">
            <a:prstTxWarp prst="textNoShape">
              <a:avLst/>
            </a:prstTxWarp>
          </a:bodyPr>
          <a:lstStyle/>
          <a:p>
            <a:pPr eaLnBrk="1" hangingPunct="1"/>
            <a:r>
              <a:rPr lang="en-US">
                <a:solidFill>
                  <a:srgbClr val="0D0D0D"/>
                </a:solidFill>
                <a:effectLst>
                  <a:outerShdw blurRad="38100" dist="38100" dir="2700000" algn="tl">
                    <a:srgbClr val="FFFFFF"/>
                  </a:outerShdw>
                </a:effectLst>
                <a:latin typeface="Calibri" pitchFamily="34" charset="0"/>
              </a:rPr>
              <a:t>Delay in reporting</a:t>
            </a:r>
          </a:p>
          <a:p>
            <a:pPr eaLnBrk="1" hangingPunct="1"/>
            <a:r>
              <a:rPr lang="en-US">
                <a:solidFill>
                  <a:srgbClr val="0D0D0D"/>
                </a:solidFill>
                <a:effectLst>
                  <a:outerShdw blurRad="38100" dist="38100" dir="2700000" algn="tl">
                    <a:srgbClr val="FFFFFF"/>
                  </a:outerShdw>
                </a:effectLst>
                <a:latin typeface="Calibri" pitchFamily="34" charset="0"/>
              </a:rPr>
              <a:t>Change in account of what happened</a:t>
            </a:r>
          </a:p>
          <a:p>
            <a:pPr eaLnBrk="1" hangingPunct="1"/>
            <a:r>
              <a:rPr lang="en-US">
                <a:solidFill>
                  <a:srgbClr val="0D0D0D"/>
                </a:solidFill>
                <a:effectLst>
                  <a:outerShdw blurRad="38100" dist="38100" dir="2700000" algn="tl">
                    <a:srgbClr val="FFFFFF"/>
                  </a:outerShdw>
                </a:effectLst>
                <a:latin typeface="Calibri" pitchFamily="34" charset="0"/>
              </a:rPr>
              <a:t>Unexpected demeanor/disposition</a:t>
            </a:r>
          </a:p>
          <a:p>
            <a:pPr eaLnBrk="1" hangingPunct="1"/>
            <a:r>
              <a:rPr lang="en-US">
                <a:solidFill>
                  <a:srgbClr val="0D0D0D"/>
                </a:solidFill>
                <a:effectLst>
                  <a:outerShdw blurRad="38100" dist="38100" dir="2700000" algn="tl">
                    <a:srgbClr val="FFFFFF"/>
                  </a:outerShdw>
                </a:effectLst>
                <a:latin typeface="Calibri" pitchFamily="34" charset="0"/>
              </a:rPr>
              <a:t>Unexpected behavior</a:t>
            </a:r>
          </a:p>
          <a:p>
            <a:pPr lvl="1" eaLnBrk="1" hangingPunct="1"/>
            <a:r>
              <a:rPr lang="en-US">
                <a:solidFill>
                  <a:srgbClr val="0D0D0D"/>
                </a:solidFill>
                <a:effectLst>
                  <a:outerShdw blurRad="38100" dist="38100" dir="2700000" algn="tl">
                    <a:srgbClr val="FFFFFF"/>
                  </a:outerShdw>
                </a:effectLst>
                <a:latin typeface="Calibri" pitchFamily="34" charset="0"/>
              </a:rPr>
              <a:t>Contact with person who caused the harm</a:t>
            </a:r>
          </a:p>
          <a:p>
            <a:pPr lvl="1" eaLnBrk="1" hangingPunct="1"/>
            <a:r>
              <a:rPr lang="en-US">
                <a:solidFill>
                  <a:srgbClr val="0D0D0D"/>
                </a:solidFill>
                <a:effectLst>
                  <a:outerShdw blurRad="38100" dist="38100" dir="2700000" algn="tl">
                    <a:srgbClr val="FFFFFF"/>
                  </a:outerShdw>
                </a:effectLst>
                <a:latin typeface="Calibri" pitchFamily="34" charset="0"/>
              </a:rPr>
              <a:t>Desire to resume “normal” routine</a:t>
            </a:r>
          </a:p>
          <a:p>
            <a:pPr lvl="1" eaLnBrk="1" hangingPunct="1"/>
            <a:r>
              <a:rPr lang="en-US">
                <a:solidFill>
                  <a:srgbClr val="0D0D0D"/>
                </a:solidFill>
                <a:effectLst>
                  <a:outerShdw blurRad="38100" dist="38100" dir="2700000" algn="tl">
                    <a:srgbClr val="FFFFFF"/>
                  </a:outerShdw>
                </a:effectLst>
                <a:latin typeface="Calibri" pitchFamily="34" charset="0"/>
              </a:rPr>
              <a:t>Subsequent sexual activity (sometimes with the person who caused the harm)</a:t>
            </a:r>
          </a:p>
          <a:p>
            <a:pPr marL="0" indent="0">
              <a:buNone/>
            </a:pPr>
            <a:endParaRPr lang="en-US">
              <a:solidFill>
                <a:srgbClr val="0D0D0D"/>
              </a:solidFill>
              <a:effectLst>
                <a:outerShdw blurRad="38100" dist="38100" dir="2700000" algn="tl">
                  <a:srgbClr val="FFFFFF"/>
                </a:outerShdw>
              </a:effectLst>
              <a:latin typeface="Calibri" pitchFamily="34" charset="0"/>
            </a:endParaRPr>
          </a:p>
        </p:txBody>
      </p:sp>
    </p:spTree>
    <p:extLst>
      <p:ext uri="{BB962C8B-B14F-4D97-AF65-F5344CB8AC3E}">
        <p14:creationId xmlns:p14="http://schemas.microsoft.com/office/powerpoint/2010/main" val="320532873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none" spc="0" normalizeH="0" baseline="0" noProof="0">
                <a:ln>
                  <a:noFill/>
                </a:ln>
                <a:solidFill>
                  <a:schemeClr val="tx2"/>
                </a:solidFill>
                <a:effectLst/>
                <a:uLnTx/>
                <a:uFillTx/>
                <a:latin typeface="+mn-lt"/>
                <a:ea typeface="ＭＳ Ｐゴシック" panose="020B0600070205080204" pitchFamily="34" charset="-128"/>
                <a:cs typeface="+mn-cs"/>
              </a:rPr>
              <a:t>Significant Time Between Incident And Report</a:t>
            </a:r>
            <a:endParaRPr kumimoji="0" lang="en-US" sz="3600" b="1"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10000"/>
          </a:bodyPr>
          <a:lstStyle/>
          <a:p>
            <a:r>
              <a:rPr lang="en-US" altLang="en-US">
                <a:ea typeface="ＭＳ Ｐゴシック" panose="020B0600070205080204" pitchFamily="34" charset="-128"/>
              </a:rPr>
              <a:t>The norm when the person causing the harm was not a stranger</a:t>
            </a:r>
          </a:p>
          <a:p>
            <a:r>
              <a:rPr lang="en-US" altLang="en-US">
                <a:ea typeface="ＭＳ Ｐゴシック" panose="020B0600070205080204" pitchFamily="34" charset="-128"/>
              </a:rPr>
              <a:t>Many victim/survivors are able to report only after they receive the necessary support to do so</a:t>
            </a:r>
          </a:p>
          <a:p>
            <a:r>
              <a:rPr lang="en-US" altLang="en-US">
                <a:ea typeface="ＭＳ Ｐゴシック" panose="020B0600070205080204" pitchFamily="34" charset="-128"/>
              </a:rPr>
              <a:t>Why do they wait? For many of the same reasons they later recant</a:t>
            </a:r>
          </a:p>
          <a:p>
            <a:pPr lvl="1"/>
            <a:r>
              <a:rPr lang="en-US" altLang="en-US" sz="2800">
                <a:ea typeface="ＭＳ Ｐゴシック" panose="020B0600070205080204" pitchFamily="34" charset="-128"/>
              </a:rPr>
              <a:t>They fear repercussions</a:t>
            </a:r>
          </a:p>
          <a:p>
            <a:pPr lvl="1"/>
            <a:r>
              <a:rPr lang="en-US" altLang="en-US" sz="2800">
                <a:ea typeface="ＭＳ Ｐゴシック" panose="020B0600070205080204" pitchFamily="34" charset="-128"/>
              </a:rPr>
              <a:t>They are pressured by others not to report</a:t>
            </a:r>
          </a:p>
          <a:p>
            <a:pPr lvl="1"/>
            <a:r>
              <a:rPr lang="en-US" altLang="en-US" sz="2800">
                <a:ea typeface="ＭＳ Ｐゴシック" panose="020B0600070205080204" pitchFamily="34" charset="-128"/>
              </a:rPr>
              <a:t>They feel shame, embarrassment</a:t>
            </a:r>
          </a:p>
          <a:p>
            <a:pPr lvl="1"/>
            <a:r>
              <a:rPr lang="en-US" altLang="en-US" sz="2800">
                <a:ea typeface="ＭＳ Ｐゴシック" panose="020B0600070205080204" pitchFamily="34" charset="-128"/>
              </a:rPr>
              <a:t>They are afraid of the person who caused the harm</a:t>
            </a:r>
          </a:p>
          <a:p>
            <a:pPr lvl="1"/>
            <a:r>
              <a:rPr lang="en-US" altLang="en-US" sz="2800">
                <a:ea typeface="ＭＳ Ｐゴシック" panose="020B0600070205080204" pitchFamily="34" charset="-128"/>
              </a:rPr>
              <a:t>They are afraid of not being believed</a:t>
            </a:r>
          </a:p>
          <a:p>
            <a:pPr lvl="1"/>
            <a:r>
              <a:rPr lang="en-US" altLang="en-US" sz="2800">
                <a:ea typeface="ＭＳ Ｐゴシック" panose="020B0600070205080204" pitchFamily="34" charset="-128"/>
              </a:rPr>
              <a:t>Fear that nothing will be done about it</a:t>
            </a:r>
          </a:p>
          <a:p>
            <a:endParaRPr lang="en-US"/>
          </a:p>
        </p:txBody>
      </p:sp>
    </p:spTree>
    <p:extLst>
      <p:ext uri="{BB962C8B-B14F-4D97-AF65-F5344CB8AC3E}">
        <p14:creationId xmlns:p14="http://schemas.microsoft.com/office/powerpoint/2010/main" val="298258689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Bias in Sexual Violence Investigations</a:t>
            </a:r>
          </a:p>
        </p:txBody>
      </p:sp>
      <p:sp>
        <p:nvSpPr>
          <p:cNvPr id="2" name="Content Placeholder 1"/>
          <p:cNvSpPr>
            <a:spLocks noGrp="1"/>
          </p:cNvSpPr>
          <p:nvPr>
            <p:ph idx="1"/>
          </p:nvPr>
        </p:nvSpPr>
        <p:spPr/>
        <p:txBody>
          <a:bodyPr/>
          <a:lstStyle/>
          <a:p>
            <a:pPr marL="0" indent="0" algn="ctr">
              <a:buNone/>
            </a:pPr>
            <a:endParaRPr lang="en-US"/>
          </a:p>
          <a:p>
            <a:pPr marL="0" indent="0" algn="ctr">
              <a:buNone/>
            </a:pPr>
            <a:r>
              <a:rPr lang="en-US"/>
              <a:t>Title IX requires a college or university to conduct a “prompt, thorough and impartial inquiry.” </a:t>
            </a:r>
          </a:p>
          <a:p>
            <a:pPr marL="0" indent="0" algn="ctr">
              <a:buNone/>
            </a:pPr>
            <a:endParaRPr lang="en-US"/>
          </a:p>
          <a:p>
            <a:pPr marL="0" indent="0" algn="ctr">
              <a:buNone/>
            </a:pPr>
            <a:r>
              <a:rPr lang="en-US"/>
              <a:t>Bias is defined as “to feel or show inclination or prejudice for or against someone or something.”</a:t>
            </a:r>
          </a:p>
          <a:p>
            <a:pPr marL="0" indent="0">
              <a:buNone/>
            </a:pPr>
            <a:endParaRPr lang="en-US"/>
          </a:p>
          <a:p>
            <a:pPr marL="0" indent="0">
              <a:buNone/>
            </a:pPr>
            <a:endParaRPr lang="en-US"/>
          </a:p>
        </p:txBody>
      </p:sp>
    </p:spTree>
    <p:extLst>
      <p:ext uri="{BB962C8B-B14F-4D97-AF65-F5344CB8AC3E}">
        <p14:creationId xmlns:p14="http://schemas.microsoft.com/office/powerpoint/2010/main" val="4179199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a:spcBef>
                <a:spcPct val="20000"/>
              </a:spcBef>
              <a:buClr>
                <a:srgbClr val="009F4D"/>
              </a:buClr>
              <a:defRPr/>
            </a:pPr>
            <a:r>
              <a:rPr kumimoji="0" lang="en-US" sz="3600" b="1" i="0" u="none" strike="noStrike" kern="1200" cap="none" spc="0" normalizeH="0" baseline="0" noProof="0">
                <a:ln>
                  <a:noFill/>
                </a:ln>
                <a:solidFill>
                  <a:schemeClr val="tx2"/>
                </a:solidFill>
                <a:effectLst/>
                <a:uLnTx/>
                <a:uFillTx/>
                <a:latin typeface="+mn-lt"/>
                <a:ea typeface="+mn-ea"/>
                <a:cs typeface="+mn-cs"/>
              </a:rPr>
              <a:t>Three </a:t>
            </a:r>
            <a:r>
              <a:rPr lang="en-US" sz="3600">
                <a:solidFill>
                  <a:schemeClr val="tx2"/>
                </a:solidFill>
                <a:latin typeface="+mn-lt"/>
                <a:ea typeface="+mn-ea"/>
                <a:cs typeface="+mn-cs"/>
              </a:rPr>
              <a:t>Basic Deliverables </a:t>
            </a:r>
            <a:endParaRPr kumimoji="0" lang="en-US" sz="3600" b="1"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t>Update your web-sites and information to the new System Procedure 1B.3.1.</a:t>
            </a:r>
          </a:p>
          <a:p>
            <a:r>
              <a:rPr lang="en-US"/>
              <a:t>Notice of Title IX Coordinator.</a:t>
            </a:r>
          </a:p>
          <a:p>
            <a:r>
              <a:rPr lang="en-US"/>
              <a:t>Notice of Non-Discrimination.  </a:t>
            </a:r>
          </a:p>
        </p:txBody>
      </p:sp>
    </p:spTree>
    <p:extLst>
      <p:ext uri="{BB962C8B-B14F-4D97-AF65-F5344CB8AC3E}">
        <p14:creationId xmlns:p14="http://schemas.microsoft.com/office/powerpoint/2010/main" val="117953628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Sexual Violence Case Specific Biases</a:t>
            </a:r>
          </a:p>
        </p:txBody>
      </p:sp>
      <p:sp>
        <p:nvSpPr>
          <p:cNvPr id="3" name="Content Placeholder 2"/>
          <p:cNvSpPr>
            <a:spLocks noGrp="1"/>
          </p:cNvSpPr>
          <p:nvPr>
            <p:ph idx="1"/>
          </p:nvPr>
        </p:nvSpPr>
        <p:spPr/>
        <p:txBody>
          <a:bodyPr>
            <a:normAutofit lnSpcReduction="10000"/>
          </a:bodyPr>
          <a:lstStyle/>
          <a:p>
            <a:r>
              <a:rPr lang="en-US"/>
              <a:t>The subject matter of these cases is often personal and very intimate</a:t>
            </a:r>
          </a:p>
          <a:p>
            <a:r>
              <a:rPr lang="en-US"/>
              <a:t>Most of us hold our own conscious beliefs and practices when it comes to this content area so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Tree>
    <p:extLst>
      <p:ext uri="{BB962C8B-B14F-4D97-AF65-F5344CB8AC3E}">
        <p14:creationId xmlns:p14="http://schemas.microsoft.com/office/powerpoint/2010/main" val="77204393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Alcohol and Drug Use Biases</a:t>
            </a:r>
          </a:p>
        </p:txBody>
      </p:sp>
      <p:sp>
        <p:nvSpPr>
          <p:cNvPr id="3" name="Content Placeholder 2"/>
          <p:cNvSpPr>
            <a:spLocks noGrp="1"/>
          </p:cNvSpPr>
          <p:nvPr>
            <p:ph idx="1"/>
          </p:nvPr>
        </p:nvSpPr>
        <p:spPr/>
        <p:txBody>
          <a:bodyPr/>
          <a:lstStyle/>
          <a:p>
            <a:r>
              <a:rPr lang="en-US"/>
              <a:t>You may have your own views on and experiences with:</a:t>
            </a:r>
          </a:p>
          <a:p>
            <a:pPr lvl="1"/>
            <a:r>
              <a:rPr lang="en-US"/>
              <a:t> Alcohol use </a:t>
            </a:r>
          </a:p>
          <a:p>
            <a:pPr lvl="1"/>
            <a:r>
              <a:rPr lang="en-US"/>
              <a:t>Drug use</a:t>
            </a:r>
          </a:p>
          <a:p>
            <a:r>
              <a:rPr lang="en-US"/>
              <a:t>These things may have impacted your life	</a:t>
            </a:r>
          </a:p>
        </p:txBody>
      </p:sp>
    </p:spTree>
    <p:extLst>
      <p:ext uri="{BB962C8B-B14F-4D97-AF65-F5344CB8AC3E}">
        <p14:creationId xmlns:p14="http://schemas.microsoft.com/office/powerpoint/2010/main" val="84841740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Investigator-Specific Biases</a:t>
            </a:r>
          </a:p>
        </p:txBody>
      </p:sp>
      <p:sp>
        <p:nvSpPr>
          <p:cNvPr id="2" name="Content Placeholder 1"/>
          <p:cNvSpPr>
            <a:spLocks noGrp="1"/>
          </p:cNvSpPr>
          <p:nvPr>
            <p:ph idx="1"/>
          </p:nvPr>
        </p:nvSpPr>
        <p:spPr/>
        <p:txBody>
          <a:bodyPr/>
          <a:lstStyle/>
          <a:p>
            <a:r>
              <a:rPr lang="en-US"/>
              <a:t>Complainant/Respondent is likeable/sympathetic</a:t>
            </a:r>
          </a:p>
          <a:p>
            <a:r>
              <a:rPr lang="en-US"/>
              <a:t>Complainant/Respondent is not likeable/sympathetic</a:t>
            </a:r>
          </a:p>
          <a:p>
            <a:r>
              <a:rPr lang="en-US"/>
              <a:t>Repeat Complainant/Respondent</a:t>
            </a:r>
          </a:p>
          <a:p>
            <a:r>
              <a:rPr lang="en-US"/>
              <a:t>Fact pattern similar to a prior, unrelated investigation</a:t>
            </a:r>
          </a:p>
          <a:p>
            <a:r>
              <a:rPr lang="en-US"/>
              <a:t>Complainant/Respondent behavior patterns</a:t>
            </a:r>
          </a:p>
        </p:txBody>
      </p:sp>
    </p:spTree>
    <p:extLst>
      <p:ext uri="{BB962C8B-B14F-4D97-AF65-F5344CB8AC3E}">
        <p14:creationId xmlns:p14="http://schemas.microsoft.com/office/powerpoint/2010/main" val="163258917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Cultural Considerations</a:t>
            </a:r>
          </a:p>
        </p:txBody>
      </p:sp>
      <p:sp>
        <p:nvSpPr>
          <p:cNvPr id="3" name="Content Placeholder 2"/>
          <p:cNvSpPr>
            <a:spLocks noGrp="1"/>
          </p:cNvSpPr>
          <p:nvPr>
            <p:ph idx="1"/>
          </p:nvPr>
        </p:nvSpPr>
        <p:spPr/>
        <p:txBody>
          <a:bodyPr>
            <a:normAutofit/>
          </a:bodyPr>
          <a:lstStyle/>
          <a:p>
            <a:r>
              <a:rPr lang="en-US"/>
              <a:t>Communication styles</a:t>
            </a:r>
          </a:p>
          <a:p>
            <a:r>
              <a:rPr lang="en-US"/>
              <a:t>Attitudes toward conflict</a:t>
            </a:r>
          </a:p>
          <a:p>
            <a:r>
              <a:rPr lang="en-US"/>
              <a:t>Approaches toward completing tasks</a:t>
            </a:r>
          </a:p>
          <a:p>
            <a:r>
              <a:rPr lang="en-US"/>
              <a:t>Decision-making styles</a:t>
            </a:r>
          </a:p>
          <a:p>
            <a:r>
              <a:rPr lang="en-US"/>
              <a:t>Approaches to knowing</a:t>
            </a:r>
          </a:p>
          <a:p>
            <a:r>
              <a:rPr lang="en-US"/>
              <a:t>Attitudes toward disclosure</a:t>
            </a:r>
          </a:p>
          <a:p>
            <a:pPr lvl="1"/>
            <a:r>
              <a:rPr lang="en-US"/>
              <a:t>Appropriate to share emotions, reasons for conflict</a:t>
            </a:r>
          </a:p>
          <a:p>
            <a:pPr marL="3657600" lvl="8" indent="0">
              <a:buNone/>
            </a:pPr>
            <a:r>
              <a:rPr lang="en-US" sz="1300"/>
              <a:t>	--Sue Ann Van Dermyden, 2017</a:t>
            </a:r>
          </a:p>
          <a:p>
            <a:endParaRPr lang="en-US"/>
          </a:p>
        </p:txBody>
      </p:sp>
    </p:spTree>
    <p:extLst>
      <p:ext uri="{BB962C8B-B14F-4D97-AF65-F5344CB8AC3E}">
        <p14:creationId xmlns:p14="http://schemas.microsoft.com/office/powerpoint/2010/main" val="383904775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Investigation Impact</a:t>
            </a:r>
          </a:p>
        </p:txBody>
      </p:sp>
      <p:sp>
        <p:nvSpPr>
          <p:cNvPr id="3" name="Content Placeholder 2"/>
          <p:cNvSpPr>
            <a:spLocks noGrp="1"/>
          </p:cNvSpPr>
          <p:nvPr>
            <p:ph idx="1"/>
          </p:nvPr>
        </p:nvSpPr>
        <p:spPr/>
        <p:txBody>
          <a:bodyPr>
            <a:normAutofit/>
          </a:bodyPr>
          <a:lstStyle/>
          <a:p>
            <a:r>
              <a:rPr lang="en-US"/>
              <a:t>Establishing rapport</a:t>
            </a:r>
          </a:p>
          <a:p>
            <a:r>
              <a:rPr lang="en-US"/>
              <a:t>Language may need to be altered</a:t>
            </a:r>
          </a:p>
          <a:p>
            <a:r>
              <a:rPr lang="en-US"/>
              <a:t>Storytelling style may need to be accommodated</a:t>
            </a:r>
          </a:p>
          <a:p>
            <a:pPr lvl="1"/>
            <a:r>
              <a:rPr lang="en-US"/>
              <a:t>Linear versus circular styles</a:t>
            </a:r>
          </a:p>
          <a:p>
            <a:r>
              <a:rPr lang="en-US"/>
              <a:t>Recognize ethnocentric behaviors</a:t>
            </a:r>
          </a:p>
          <a:p>
            <a:pPr lvl="1"/>
            <a:r>
              <a:rPr lang="en-US"/>
              <a:t>Assumption that own culture is “right” while others are “wrong”</a:t>
            </a:r>
          </a:p>
          <a:p>
            <a:r>
              <a:rPr lang="en-US"/>
              <a:t>Avoid stereotyping and assumptions</a:t>
            </a:r>
          </a:p>
          <a:p>
            <a:pPr marL="2286000" lvl="5" indent="0">
              <a:buNone/>
            </a:pPr>
            <a:r>
              <a:rPr lang="en-US"/>
              <a:t>			</a:t>
            </a:r>
            <a:r>
              <a:rPr lang="en-US" sz="1500"/>
              <a:t>--Sue Ann Van </a:t>
            </a:r>
            <a:r>
              <a:rPr lang="en-US" sz="1500" err="1"/>
              <a:t>Dermyden</a:t>
            </a:r>
            <a:r>
              <a:rPr lang="en-US" sz="1500"/>
              <a:t>, 2017</a:t>
            </a:r>
          </a:p>
          <a:p>
            <a:pPr marL="2286000" lvl="5" indent="0">
              <a:buNone/>
            </a:pPr>
            <a:endParaRPr lang="en-US"/>
          </a:p>
        </p:txBody>
      </p:sp>
    </p:spTree>
    <p:extLst>
      <p:ext uri="{BB962C8B-B14F-4D97-AF65-F5344CB8AC3E}">
        <p14:creationId xmlns:p14="http://schemas.microsoft.com/office/powerpoint/2010/main" val="302996638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a:t>What other role might bias play in an Investigation?</a:t>
            </a:r>
          </a:p>
        </p:txBody>
      </p:sp>
      <p:sp>
        <p:nvSpPr>
          <p:cNvPr id="3" name="Content Placeholder 2"/>
          <p:cNvSpPr>
            <a:spLocks noGrp="1"/>
          </p:cNvSpPr>
          <p:nvPr>
            <p:ph idx="1"/>
          </p:nvPr>
        </p:nvSpPr>
        <p:spPr/>
        <p:txBody>
          <a:bodyPr>
            <a:normAutofit/>
          </a:bodyPr>
          <a:lstStyle/>
          <a:p>
            <a:r>
              <a:rPr lang="en-US" dirty="0"/>
              <a:t>Priming – Your pre-investigation or mid-investigation thoughts about the case</a:t>
            </a:r>
          </a:p>
          <a:p>
            <a:r>
              <a:rPr lang="en-US" dirty="0"/>
              <a:t>Phrasing – The way you ask a question can influence the answer – The misinformation effect</a:t>
            </a:r>
          </a:p>
        </p:txBody>
      </p:sp>
    </p:spTree>
    <p:extLst>
      <p:ext uri="{BB962C8B-B14F-4D97-AF65-F5344CB8AC3E}">
        <p14:creationId xmlns:p14="http://schemas.microsoft.com/office/powerpoint/2010/main" val="209125604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CF4613B-C793-4EC9-AFFB-30554C1F9773}"/>
              </a:ext>
            </a:extLst>
          </p:cNvPr>
          <p:cNvSpPr>
            <a:spLocks noGrp="1"/>
          </p:cNvSpPr>
          <p:nvPr>
            <p:ph type="title"/>
          </p:nvPr>
        </p:nvSpPr>
        <p:spPr>
          <a:xfrm>
            <a:off x="2016912" y="3429000"/>
            <a:ext cx="7248144" cy="1447800"/>
          </a:xfrm>
        </p:spPr>
        <p:txBody>
          <a:bodyPr>
            <a:normAutofit fontScale="90000"/>
          </a:bodyPr>
          <a:lstStyle/>
          <a:p>
            <a:r>
              <a:rPr lang="en-US"/>
              <a:t>Pre-Investigation Steps</a:t>
            </a:r>
            <a:br>
              <a:rPr lang="en-US" i="1"/>
            </a:br>
            <a:br>
              <a:rPr lang="en-US" i="1"/>
            </a:br>
            <a:r>
              <a:rPr lang="en-US" sz="2800" i="1"/>
              <a:t>Title IX Coordinator Role</a:t>
            </a:r>
            <a:endParaRPr lang="en-US" i="1"/>
          </a:p>
        </p:txBody>
      </p:sp>
    </p:spTree>
    <p:extLst>
      <p:ext uri="{BB962C8B-B14F-4D97-AF65-F5344CB8AC3E}">
        <p14:creationId xmlns:p14="http://schemas.microsoft.com/office/powerpoint/2010/main" val="302992370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CBB99ED-5AF6-15A3-6194-1A372464A735}"/>
              </a:ext>
            </a:extLst>
          </p:cNvPr>
          <p:cNvSpPr>
            <a:spLocks noGrp="1"/>
          </p:cNvSpPr>
          <p:nvPr>
            <p:ph type="title" idx="4294967295"/>
          </p:nvPr>
        </p:nvSpPr>
        <p:spPr>
          <a:xfrm>
            <a:off x="1139687" y="445477"/>
            <a:ext cx="9071113" cy="1143000"/>
          </a:xfrm>
        </p:spPr>
        <p:txBody>
          <a:bodyPr>
            <a:normAutofit/>
          </a:bodyPr>
          <a:lstStyle/>
          <a:p>
            <a:pPr algn="l"/>
            <a:r>
              <a:rPr lang="en-US">
                <a:solidFill>
                  <a:srgbClr val="009F4D"/>
                </a:solidFill>
              </a:rPr>
              <a:t>Prior to investigation</a:t>
            </a:r>
            <a:endParaRPr lang="en-US"/>
          </a:p>
        </p:txBody>
      </p:sp>
      <p:sp>
        <p:nvSpPr>
          <p:cNvPr id="2" name="Content Placeholder 1">
            <a:extLst>
              <a:ext uri="{FF2B5EF4-FFF2-40B4-BE49-F238E27FC236}">
                <a16:creationId xmlns:a16="http://schemas.microsoft.com/office/drawing/2014/main" id="{9A96F995-C965-46C8-9729-238038CB083D}"/>
              </a:ext>
            </a:extLst>
          </p:cNvPr>
          <p:cNvSpPr>
            <a:spLocks noGrp="1"/>
          </p:cNvSpPr>
          <p:nvPr>
            <p:ph idx="1"/>
          </p:nvPr>
        </p:nvSpPr>
        <p:spPr>
          <a:xfrm>
            <a:off x="1139687" y="1600201"/>
            <a:ext cx="9289774" cy="4812322"/>
          </a:xfrm>
        </p:spPr>
        <p:txBody>
          <a:bodyPr>
            <a:normAutofit/>
          </a:bodyPr>
          <a:lstStyle/>
          <a:p>
            <a:r>
              <a:rPr lang="en-US"/>
              <a:t>Review of report, complaint</a:t>
            </a:r>
          </a:p>
          <a:p>
            <a:r>
              <a:rPr lang="en-US"/>
              <a:t>Evaluate based on elements of policy (resolution options)</a:t>
            </a:r>
          </a:p>
          <a:p>
            <a:r>
              <a:rPr lang="en-US"/>
              <a:t>Assess immediate needs and safety concerns</a:t>
            </a:r>
          </a:p>
          <a:p>
            <a:r>
              <a:rPr lang="en-US"/>
              <a:t>Notice of options and rights to Complainant (Title IX)</a:t>
            </a:r>
          </a:p>
          <a:p>
            <a:pPr lvl="1"/>
            <a:r>
              <a:rPr lang="en-US"/>
              <a:t>Medical assistance and preservation of evidence</a:t>
            </a:r>
          </a:p>
          <a:p>
            <a:pPr lvl="1"/>
            <a:r>
              <a:rPr lang="en-US"/>
              <a:t>Reporting assistance to law enforcement</a:t>
            </a:r>
          </a:p>
          <a:p>
            <a:pPr lvl="1"/>
            <a:r>
              <a:rPr lang="en-US"/>
              <a:t>Referrals to on- and off- campus resources</a:t>
            </a:r>
          </a:p>
          <a:p>
            <a:pPr lvl="1"/>
            <a:endParaRPr lang="en-US"/>
          </a:p>
          <a:p>
            <a:endParaRPr lang="en-US"/>
          </a:p>
          <a:p>
            <a:endParaRPr lang="en-US"/>
          </a:p>
        </p:txBody>
      </p:sp>
    </p:spTree>
    <p:extLst>
      <p:ext uri="{BB962C8B-B14F-4D97-AF65-F5344CB8AC3E}">
        <p14:creationId xmlns:p14="http://schemas.microsoft.com/office/powerpoint/2010/main" val="45493834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5A6E2EF-E202-A394-82D4-260630D2A8B0}"/>
              </a:ext>
            </a:extLst>
          </p:cNvPr>
          <p:cNvSpPr>
            <a:spLocks noGrp="1"/>
          </p:cNvSpPr>
          <p:nvPr>
            <p:ph type="title" idx="4294967295"/>
          </p:nvPr>
        </p:nvSpPr>
        <p:spPr>
          <a:xfrm>
            <a:off x="901148" y="263652"/>
            <a:ext cx="8229600" cy="1143000"/>
          </a:xfrm>
        </p:spPr>
        <p:txBody>
          <a:bodyPr vert="horz" lIns="91440" tIns="45720" rIns="91440" bIns="45720" rtlCol="0" anchor="ctr">
            <a:normAutofit/>
          </a:bodyPr>
          <a:lstStyle/>
          <a:p>
            <a:r>
              <a:rPr lang="en-US"/>
              <a:t>Outline specific for Complainant</a:t>
            </a:r>
          </a:p>
        </p:txBody>
      </p:sp>
      <p:sp>
        <p:nvSpPr>
          <p:cNvPr id="2" name="Content Placeholder 1">
            <a:extLst>
              <a:ext uri="{FF2B5EF4-FFF2-40B4-BE49-F238E27FC236}">
                <a16:creationId xmlns:a16="http://schemas.microsoft.com/office/drawing/2014/main" id="{9A9B9987-82CD-6845-ED12-0F83B51A6C65}"/>
              </a:ext>
            </a:extLst>
          </p:cNvPr>
          <p:cNvSpPr>
            <a:spLocks noGrp="1"/>
          </p:cNvSpPr>
          <p:nvPr>
            <p:ph idx="1"/>
          </p:nvPr>
        </p:nvSpPr>
        <p:spPr>
          <a:xfrm>
            <a:off x="901148" y="1600201"/>
            <a:ext cx="9309652" cy="4422647"/>
          </a:xfrm>
        </p:spPr>
        <p:txBody>
          <a:bodyPr/>
          <a:lstStyle/>
          <a:p>
            <a:pPr>
              <a:spcBef>
                <a:spcPts val="625"/>
              </a:spcBef>
            </a:pPr>
            <a:r>
              <a:rPr lang="en-US"/>
              <a:t>Intake with Complainant</a:t>
            </a:r>
          </a:p>
          <a:p>
            <a:pPr marL="742950" lvl="2" indent="-342900">
              <a:spcBef>
                <a:spcPts val="625"/>
              </a:spcBef>
            </a:pPr>
            <a:r>
              <a:rPr lang="en-US" sz="2600"/>
              <a:t>Policy and procedure information</a:t>
            </a:r>
          </a:p>
          <a:p>
            <a:pPr marL="742950" lvl="2" indent="-342900">
              <a:spcBef>
                <a:spcPts val="625"/>
              </a:spcBef>
            </a:pPr>
            <a:r>
              <a:rPr lang="en-US" sz="2600"/>
              <a:t>Data privacy and confidentiality</a:t>
            </a:r>
          </a:p>
          <a:p>
            <a:pPr marL="742950" lvl="2" indent="-342900">
              <a:spcBef>
                <a:spcPts val="625"/>
              </a:spcBef>
            </a:pPr>
            <a:r>
              <a:rPr lang="en-US" sz="2600"/>
              <a:t>Policy elements, effect/impact</a:t>
            </a:r>
          </a:p>
          <a:p>
            <a:pPr marL="742950" lvl="2" indent="-342900">
              <a:spcBef>
                <a:spcPts val="625"/>
              </a:spcBef>
            </a:pPr>
            <a:r>
              <a:rPr lang="en-US" sz="2600"/>
              <a:t>Nonretaliation expectation and protection</a:t>
            </a:r>
          </a:p>
          <a:p>
            <a:pPr marL="742950" lvl="2" indent="-342900">
              <a:spcBef>
                <a:spcPts val="625"/>
              </a:spcBef>
            </a:pPr>
            <a:r>
              <a:rPr lang="en-US" sz="2600"/>
              <a:t>Offer and provide supportive and interim measures</a:t>
            </a:r>
          </a:p>
          <a:p>
            <a:pPr marL="742950" lvl="2" indent="-342900">
              <a:spcBef>
                <a:spcPts val="625"/>
              </a:spcBef>
            </a:pPr>
            <a:r>
              <a:rPr lang="en-US" sz="2600"/>
              <a:t>Rights to advisor of choice</a:t>
            </a:r>
          </a:p>
          <a:p>
            <a:pPr marL="742950" lvl="2" indent="-342900">
              <a:spcBef>
                <a:spcPts val="625"/>
              </a:spcBef>
            </a:pPr>
            <a:r>
              <a:rPr lang="en-US" sz="2600"/>
              <a:t>Discuss resolution options: Informal and Formal</a:t>
            </a:r>
          </a:p>
          <a:p>
            <a:pPr marL="742950" lvl="2" indent="-342900">
              <a:spcBef>
                <a:spcPts val="625"/>
              </a:spcBef>
            </a:pPr>
            <a:r>
              <a:rPr lang="en-US" sz="2600"/>
              <a:t>Discuss hesitations, reluctance if any</a:t>
            </a:r>
          </a:p>
        </p:txBody>
      </p:sp>
    </p:spTree>
    <p:extLst>
      <p:ext uri="{BB962C8B-B14F-4D97-AF65-F5344CB8AC3E}">
        <p14:creationId xmlns:p14="http://schemas.microsoft.com/office/powerpoint/2010/main" val="421462157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12B6379-FCF9-CABB-AC21-F18CD400031E}"/>
              </a:ext>
            </a:extLst>
          </p:cNvPr>
          <p:cNvSpPr>
            <a:spLocks noGrp="1"/>
          </p:cNvSpPr>
          <p:nvPr>
            <p:ph type="title" idx="4294967295"/>
          </p:nvPr>
        </p:nvSpPr>
        <p:spPr>
          <a:xfrm>
            <a:off x="1205948" y="331305"/>
            <a:ext cx="4432852" cy="98066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l">
              <a:spcBef>
                <a:spcPct val="20000"/>
              </a:spcBef>
              <a:buClr>
                <a:srgbClr val="009F4D"/>
              </a:buClr>
              <a:defRPr/>
            </a:pPr>
            <a:r>
              <a:rPr lang="en-US" sz="2800" cap="all">
                <a:latin typeface="+mn-lt"/>
                <a:ea typeface="+mn-ea"/>
                <a:cs typeface="+mn-cs"/>
              </a:rPr>
              <a:t>Notices for Parties</a:t>
            </a:r>
          </a:p>
        </p:txBody>
      </p:sp>
      <p:sp>
        <p:nvSpPr>
          <p:cNvPr id="2" name="Content Placeholder 1">
            <a:extLst>
              <a:ext uri="{FF2B5EF4-FFF2-40B4-BE49-F238E27FC236}">
                <a16:creationId xmlns:a16="http://schemas.microsoft.com/office/drawing/2014/main" id="{9A9B9987-82CD-6845-ED12-0F83B51A6C65}"/>
              </a:ext>
            </a:extLst>
          </p:cNvPr>
          <p:cNvSpPr>
            <a:spLocks noGrp="1"/>
          </p:cNvSpPr>
          <p:nvPr>
            <p:ph idx="1"/>
          </p:nvPr>
        </p:nvSpPr>
        <p:spPr>
          <a:xfrm>
            <a:off x="1205948" y="1600201"/>
            <a:ext cx="9004852" cy="4422647"/>
          </a:xfrm>
        </p:spPr>
        <p:txBody>
          <a:bodyPr/>
          <a:lstStyle/>
          <a:p>
            <a:pPr>
              <a:spcBef>
                <a:spcPts val="625"/>
              </a:spcBef>
            </a:pPr>
            <a:r>
              <a:rPr lang="en-US"/>
              <a:t>Notice of Allegations to Complainant, Respondent</a:t>
            </a:r>
          </a:p>
          <a:p>
            <a:pPr lvl="1">
              <a:spcBef>
                <a:spcPts val="625"/>
              </a:spcBef>
            </a:pPr>
            <a:r>
              <a:rPr lang="en-US"/>
              <a:t>Respondent is presumed not responsible</a:t>
            </a:r>
          </a:p>
          <a:p>
            <a:pPr lvl="1">
              <a:spcBef>
                <a:spcPts val="625"/>
              </a:spcBef>
            </a:pPr>
            <a:r>
              <a:rPr lang="en-US"/>
              <a:t>Determination of responsibility is made at conclusion of process</a:t>
            </a:r>
          </a:p>
          <a:p>
            <a:pPr lvl="1">
              <a:spcBef>
                <a:spcPts val="625"/>
              </a:spcBef>
            </a:pPr>
            <a:r>
              <a:rPr lang="en-US"/>
              <a:t>Right to advisor of choice, may be but not required to be an attorney*</a:t>
            </a:r>
          </a:p>
          <a:p>
            <a:pPr lvl="1">
              <a:spcBef>
                <a:spcPts val="625"/>
              </a:spcBef>
            </a:pPr>
            <a:r>
              <a:rPr lang="en-US"/>
              <a:t>Parties right to inspect and review evidence</a:t>
            </a:r>
          </a:p>
          <a:p>
            <a:pPr lvl="1">
              <a:spcBef>
                <a:spcPts val="625"/>
              </a:spcBef>
            </a:pPr>
            <a:r>
              <a:rPr lang="en-US"/>
              <a:t>Prohibition of knowingly making false statements</a:t>
            </a:r>
          </a:p>
          <a:p>
            <a:pPr lvl="1">
              <a:spcBef>
                <a:spcPts val="625"/>
              </a:spcBef>
            </a:pPr>
            <a:endParaRPr lang="en-US"/>
          </a:p>
        </p:txBody>
      </p:sp>
    </p:spTree>
    <p:extLst>
      <p:ext uri="{BB962C8B-B14F-4D97-AF65-F5344CB8AC3E}">
        <p14:creationId xmlns:p14="http://schemas.microsoft.com/office/powerpoint/2010/main" val="514484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Notice of Title IX Coordinator</a:t>
            </a:r>
          </a:p>
        </p:txBody>
      </p:sp>
      <p:sp>
        <p:nvSpPr>
          <p:cNvPr id="2" name="Content Placeholder 1"/>
          <p:cNvSpPr>
            <a:spLocks noGrp="1"/>
          </p:cNvSpPr>
          <p:nvPr>
            <p:ph idx="1"/>
          </p:nvPr>
        </p:nvSpPr>
        <p:spPr/>
        <p:txBody>
          <a:bodyPr/>
          <a:lstStyle/>
          <a:p>
            <a:r>
              <a:rPr lang="en-US"/>
              <a:t>Each college and university must notify applicants for admission and employment, students, employees, and all unions holding collective bargaining agreements with the college or university of the name or title, office address, electronic mail address, and telephone number of the employee or employees designated at the Title IX Coordinator.  </a:t>
            </a:r>
          </a:p>
        </p:txBody>
      </p:sp>
    </p:spTree>
    <p:extLst>
      <p:ext uri="{BB962C8B-B14F-4D97-AF65-F5344CB8AC3E}">
        <p14:creationId xmlns:p14="http://schemas.microsoft.com/office/powerpoint/2010/main" val="73288813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22F22-4E0D-E135-C7F2-6685E526A5AF}"/>
              </a:ext>
            </a:extLst>
          </p:cNvPr>
          <p:cNvSpPr>
            <a:spLocks noGrp="1"/>
          </p:cNvSpPr>
          <p:nvPr>
            <p:ph type="title" idx="4294967295"/>
          </p:nvPr>
        </p:nvSpPr>
        <p:spPr>
          <a:xfrm>
            <a:off x="1981200" y="-1143000"/>
            <a:ext cx="8229600" cy="1143000"/>
          </a:xfrm>
        </p:spPr>
        <p:txBody>
          <a:bodyPr vert="horz" lIns="91440" tIns="45720" rIns="91440" bIns="45720" rtlCol="0" anchor="b">
            <a:normAutofit/>
          </a:bodyPr>
          <a:lstStyle/>
          <a:p>
            <a:r>
              <a:rPr lang="en-US"/>
              <a:t>1B.3.1 continued</a:t>
            </a:r>
          </a:p>
        </p:txBody>
      </p:sp>
      <p:sp>
        <p:nvSpPr>
          <p:cNvPr id="5" name="Content Placeholder 4">
            <a:extLst>
              <a:ext uri="{FF2B5EF4-FFF2-40B4-BE49-F238E27FC236}">
                <a16:creationId xmlns:a16="http://schemas.microsoft.com/office/drawing/2014/main" id="{67A5E67E-A9FC-58BB-5772-4A5250894D69}"/>
              </a:ext>
            </a:extLst>
          </p:cNvPr>
          <p:cNvSpPr>
            <a:spLocks noGrp="1"/>
          </p:cNvSpPr>
          <p:nvPr>
            <p:ph idx="1"/>
          </p:nvPr>
        </p:nvSpPr>
        <p:spPr/>
        <p:txBody>
          <a:bodyPr>
            <a:normAutofit/>
          </a:bodyPr>
          <a:lstStyle/>
          <a:p>
            <a:pPr lvl="1">
              <a:spcBef>
                <a:spcPts val="625"/>
              </a:spcBef>
            </a:pPr>
            <a:r>
              <a:rPr lang="en-US"/>
              <a:t>Complaint details</a:t>
            </a:r>
          </a:p>
          <a:p>
            <a:pPr lvl="2">
              <a:spcBef>
                <a:spcPts val="625"/>
              </a:spcBef>
            </a:pPr>
            <a:r>
              <a:rPr lang="en-US" sz="2250"/>
              <a:t>Complainant: status of complaint; summary of allegations</a:t>
            </a:r>
          </a:p>
          <a:p>
            <a:pPr lvl="2">
              <a:spcBef>
                <a:spcPts val="625"/>
              </a:spcBef>
            </a:pPr>
            <a:r>
              <a:rPr lang="en-US" sz="2250"/>
              <a:t>Respondent: existence, general nature of complaint and Complainant’s name</a:t>
            </a:r>
          </a:p>
          <a:p>
            <a:pPr lvl="1">
              <a:spcBef>
                <a:spcPts val="625"/>
              </a:spcBef>
            </a:pPr>
            <a:r>
              <a:rPr lang="en-US"/>
              <a:t>Applicable policies and procedures</a:t>
            </a:r>
          </a:p>
          <a:p>
            <a:pPr lvl="1">
              <a:spcBef>
                <a:spcPts val="625"/>
              </a:spcBef>
            </a:pPr>
            <a:r>
              <a:rPr lang="en-US"/>
              <a:t>Resolution process or investigation notice</a:t>
            </a:r>
          </a:p>
          <a:p>
            <a:pPr lvl="1">
              <a:spcBef>
                <a:spcPts val="625"/>
              </a:spcBef>
            </a:pPr>
            <a:r>
              <a:rPr lang="en-US"/>
              <a:t>Interim/Supportive measures taken</a:t>
            </a:r>
          </a:p>
          <a:p>
            <a:pPr lvl="1">
              <a:spcBef>
                <a:spcPts val="625"/>
              </a:spcBef>
            </a:pPr>
            <a:r>
              <a:rPr lang="en-US"/>
              <a:t>Prohibition of retaliation</a:t>
            </a:r>
          </a:p>
        </p:txBody>
      </p:sp>
    </p:spTree>
    <p:extLst>
      <p:ext uri="{BB962C8B-B14F-4D97-AF65-F5344CB8AC3E}">
        <p14:creationId xmlns:p14="http://schemas.microsoft.com/office/powerpoint/2010/main" val="78618428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D22B4-03CF-0DAA-6DCF-EDD2313AC41F}"/>
              </a:ext>
            </a:extLst>
          </p:cNvPr>
          <p:cNvSpPr>
            <a:spLocks noGrp="1"/>
          </p:cNvSpPr>
          <p:nvPr>
            <p:ph type="title" idx="4294967295"/>
          </p:nvPr>
        </p:nvSpPr>
        <p:spPr>
          <a:xfrm>
            <a:off x="993913" y="263652"/>
            <a:ext cx="8229600" cy="1143000"/>
          </a:xfrm>
        </p:spPr>
        <p:txBody>
          <a:bodyPr vert="horz" lIns="91440" tIns="45720" rIns="91440" bIns="45720" rtlCol="0" anchor="ctr">
            <a:normAutofit/>
          </a:bodyPr>
          <a:lstStyle/>
          <a:p>
            <a:r>
              <a:rPr lang="en-US"/>
              <a:t>Outline specific for Respondent</a:t>
            </a:r>
          </a:p>
        </p:txBody>
      </p:sp>
      <p:sp>
        <p:nvSpPr>
          <p:cNvPr id="2" name="Content Placeholder 1">
            <a:extLst>
              <a:ext uri="{FF2B5EF4-FFF2-40B4-BE49-F238E27FC236}">
                <a16:creationId xmlns:a16="http://schemas.microsoft.com/office/drawing/2014/main" id="{9A9B9987-82CD-6845-ED12-0F83B51A6C65}"/>
              </a:ext>
            </a:extLst>
          </p:cNvPr>
          <p:cNvSpPr>
            <a:spLocks noGrp="1"/>
          </p:cNvSpPr>
          <p:nvPr>
            <p:ph idx="1"/>
          </p:nvPr>
        </p:nvSpPr>
        <p:spPr>
          <a:xfrm>
            <a:off x="993913" y="1600201"/>
            <a:ext cx="9216887" cy="4422647"/>
          </a:xfrm>
        </p:spPr>
        <p:txBody>
          <a:bodyPr/>
          <a:lstStyle/>
          <a:p>
            <a:pPr>
              <a:spcBef>
                <a:spcPts val="625"/>
              </a:spcBef>
            </a:pPr>
            <a:r>
              <a:rPr lang="en-US"/>
              <a:t>Initial meeting with Respondent</a:t>
            </a:r>
          </a:p>
          <a:p>
            <a:pPr marL="742950" lvl="2" indent="-342900">
              <a:spcBef>
                <a:spcPts val="625"/>
              </a:spcBef>
            </a:pPr>
            <a:r>
              <a:rPr lang="en-US" sz="2600"/>
              <a:t>Policy and procedure information</a:t>
            </a:r>
          </a:p>
          <a:p>
            <a:pPr marL="742950" lvl="2" indent="-342900">
              <a:spcBef>
                <a:spcPts val="625"/>
              </a:spcBef>
            </a:pPr>
            <a:r>
              <a:rPr lang="en-US" sz="2600"/>
              <a:t>Data privacy and confidentiality</a:t>
            </a:r>
          </a:p>
          <a:p>
            <a:pPr marL="742950" lvl="2" indent="-342900">
              <a:spcBef>
                <a:spcPts val="625"/>
              </a:spcBef>
            </a:pPr>
            <a:r>
              <a:rPr lang="en-US" sz="2600"/>
              <a:t>Process steps, resolution options, appeal rights, etc.</a:t>
            </a:r>
          </a:p>
          <a:p>
            <a:pPr marL="742950" lvl="2" indent="-342900">
              <a:spcBef>
                <a:spcPts val="625"/>
              </a:spcBef>
            </a:pPr>
            <a:r>
              <a:rPr lang="en-US" sz="2600"/>
              <a:t>Nonretaliation expectation and protection</a:t>
            </a:r>
          </a:p>
          <a:p>
            <a:pPr marL="742950" lvl="2" indent="-342900">
              <a:spcBef>
                <a:spcPts val="625"/>
              </a:spcBef>
            </a:pPr>
            <a:r>
              <a:rPr lang="en-US" sz="2600"/>
              <a:t>Supportive and interim measures</a:t>
            </a:r>
          </a:p>
          <a:p>
            <a:pPr marL="742950" lvl="2" indent="-342900">
              <a:spcBef>
                <a:spcPts val="625"/>
              </a:spcBef>
            </a:pPr>
            <a:r>
              <a:rPr lang="en-US" sz="2600"/>
              <a:t>Referral to on- and off-campus resources</a:t>
            </a:r>
          </a:p>
          <a:p>
            <a:pPr marL="742950" lvl="2" indent="-342900">
              <a:spcBef>
                <a:spcPts val="625"/>
              </a:spcBef>
            </a:pPr>
            <a:r>
              <a:rPr lang="en-US" sz="2600"/>
              <a:t>Resolution options: Informal and Formal</a:t>
            </a:r>
          </a:p>
          <a:p>
            <a:pPr marL="742950" lvl="2" indent="-342900">
              <a:spcBef>
                <a:spcPts val="625"/>
              </a:spcBef>
            </a:pPr>
            <a:r>
              <a:rPr lang="en-US" sz="2600"/>
              <a:t>Discuss hesitations, criminal proceedings if any</a:t>
            </a:r>
          </a:p>
        </p:txBody>
      </p:sp>
    </p:spTree>
    <p:extLst>
      <p:ext uri="{BB962C8B-B14F-4D97-AF65-F5344CB8AC3E}">
        <p14:creationId xmlns:p14="http://schemas.microsoft.com/office/powerpoint/2010/main" val="396585373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Informal resolution Process</a:t>
            </a:r>
          </a:p>
        </p:txBody>
      </p:sp>
    </p:spTree>
    <p:extLst>
      <p:ext uri="{BB962C8B-B14F-4D97-AF65-F5344CB8AC3E}">
        <p14:creationId xmlns:p14="http://schemas.microsoft.com/office/powerpoint/2010/main" val="23153367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Informal Resolution</a:t>
            </a:r>
            <a:r>
              <a:rPr kumimoji="0" lang="en-US" sz="4400" b="1" i="0" u="none" strike="noStrike" kern="1200" cap="none" spc="0" normalizeH="0" noProof="0">
                <a:ln>
                  <a:noFill/>
                </a:ln>
                <a:solidFill>
                  <a:srgbClr val="002060"/>
                </a:solidFill>
                <a:effectLst/>
                <a:uLnTx/>
                <a:uFillTx/>
                <a:latin typeface="+mn-lt"/>
                <a:ea typeface="+mn-ea"/>
                <a:cs typeface="+mn-cs"/>
              </a:rPr>
              <a:t> (1B.3.1)</a:t>
            </a:r>
            <a:endParaRPr kumimoji="0" lang="en-US" sz="4400" b="1" i="0" u="none" strike="noStrike" kern="1200" cap="none" spc="0" normalizeH="0" baseline="0" noProof="0">
              <a:ln>
                <a:noFill/>
              </a:ln>
              <a:solidFill>
                <a:srgbClr val="00206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marL="0" indent="0">
              <a:buNone/>
            </a:pPr>
            <a:r>
              <a:rPr lang="en-US" b="1"/>
              <a:t>Subpart A. </a:t>
            </a:r>
            <a:r>
              <a:rPr lang="en-US"/>
              <a:t>Informal resolution. A college or university may offer an informal resolution process if a formal complaint is filed and after providing both parties a notice of allegations. The parties must </a:t>
            </a:r>
            <a:r>
              <a:rPr lang="en-US" b="1"/>
              <a:t>voluntarily</a:t>
            </a:r>
            <a:r>
              <a:rPr lang="en-US"/>
              <a:t> </a:t>
            </a:r>
            <a:r>
              <a:rPr lang="en-US" b="1"/>
              <a:t>consent, in writing, to the informal resolution process</a:t>
            </a:r>
            <a:r>
              <a:rPr lang="en-US"/>
              <a:t>. At any time before agreeing to a resolution, any party has the right to withdraw from the informal resolution process and resume the process with respect to the formal complaint. This procedure neither prevents nor requires the use of informal resolution by individuals who believe they have been subject to conduct in violation of Board Policy 1B.3. Informal resolution shall not be used to resolve allegations that an employee sexually harassed a student. </a:t>
            </a:r>
            <a:endParaRPr lang="en-US">
              <a:solidFill>
                <a:srgbClr val="002060"/>
              </a:solidFill>
            </a:endParaRPr>
          </a:p>
        </p:txBody>
      </p:sp>
    </p:spTree>
    <p:extLst>
      <p:ext uri="{BB962C8B-B14F-4D97-AF65-F5344CB8AC3E}">
        <p14:creationId xmlns:p14="http://schemas.microsoft.com/office/powerpoint/2010/main" val="399014346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Informal Resolution (cont.)</a:t>
            </a: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r>
              <a:rPr lang="en-US">
                <a:solidFill>
                  <a:srgbClr val="002060"/>
                </a:solidFill>
              </a:rPr>
              <a:t>Examples of Possible Educational and Restorative Activities</a:t>
            </a:r>
          </a:p>
          <a:p>
            <a:r>
              <a:rPr lang="en-US">
                <a:solidFill>
                  <a:srgbClr val="002060"/>
                </a:solidFill>
              </a:rPr>
              <a:t>Mutual no contact</a:t>
            </a:r>
            <a:endParaRPr lang="en-US">
              <a:solidFill>
                <a:srgbClr val="002060"/>
              </a:solidFill>
              <a:ea typeface="Calibri"/>
              <a:cs typeface="Calibri"/>
            </a:endParaRPr>
          </a:p>
          <a:p>
            <a:r>
              <a:rPr lang="en-US">
                <a:solidFill>
                  <a:srgbClr val="002060"/>
                </a:solidFill>
              </a:rPr>
              <a:t>Mutual agreement to change classes or lab schedules</a:t>
            </a:r>
            <a:endParaRPr lang="en-US">
              <a:solidFill>
                <a:srgbClr val="002060"/>
              </a:solidFill>
              <a:ea typeface="Calibri"/>
              <a:cs typeface="Calibri"/>
            </a:endParaRPr>
          </a:p>
          <a:p>
            <a:r>
              <a:rPr lang="en-US">
                <a:solidFill>
                  <a:srgbClr val="002060"/>
                </a:solidFill>
              </a:rPr>
              <a:t>Agreements on occupying shared spaces</a:t>
            </a:r>
            <a:endParaRPr lang="en-US">
              <a:solidFill>
                <a:srgbClr val="002060"/>
              </a:solidFill>
              <a:ea typeface="Calibri"/>
              <a:cs typeface="Calibri"/>
            </a:endParaRPr>
          </a:p>
          <a:p>
            <a:r>
              <a:rPr lang="en-US">
                <a:solidFill>
                  <a:srgbClr val="002060"/>
                </a:solidFill>
              </a:rPr>
              <a:t>Residence community room reassignments and future assignments</a:t>
            </a:r>
            <a:endParaRPr lang="en-US">
              <a:solidFill>
                <a:srgbClr val="002060"/>
              </a:solidFill>
              <a:ea typeface="Calibri"/>
              <a:cs typeface="Calibri"/>
            </a:endParaRPr>
          </a:p>
          <a:p>
            <a:r>
              <a:rPr lang="en-US">
                <a:solidFill>
                  <a:srgbClr val="002060"/>
                </a:solidFill>
              </a:rPr>
              <a:t>Agreements on what to do off campus if the parties cross paths</a:t>
            </a:r>
            <a:endParaRPr lang="en-US">
              <a:solidFill>
                <a:srgbClr val="002060"/>
              </a:solidFill>
              <a:ea typeface="Calibri"/>
              <a:cs typeface="Calibri"/>
            </a:endParaRPr>
          </a:p>
          <a:p>
            <a:r>
              <a:rPr lang="en-US">
                <a:solidFill>
                  <a:srgbClr val="002060"/>
                </a:solidFill>
              </a:rPr>
              <a:t>Impact Statement</a:t>
            </a:r>
            <a:endParaRPr lang="en-US">
              <a:solidFill>
                <a:srgbClr val="002060"/>
              </a:solidFill>
              <a:ea typeface="Calibri"/>
              <a:cs typeface="Calibri"/>
            </a:endParaRPr>
          </a:p>
          <a:p>
            <a:r>
              <a:rPr lang="en-US">
                <a:solidFill>
                  <a:srgbClr val="002060"/>
                </a:solidFill>
              </a:rPr>
              <a:t>Education</a:t>
            </a:r>
            <a:endParaRPr lang="en-US">
              <a:solidFill>
                <a:srgbClr val="002060"/>
              </a:solidFill>
              <a:ea typeface="Calibri"/>
              <a:cs typeface="Calibri"/>
            </a:endParaRPr>
          </a:p>
        </p:txBody>
      </p:sp>
    </p:spTree>
    <p:extLst>
      <p:ext uri="{BB962C8B-B14F-4D97-AF65-F5344CB8AC3E}">
        <p14:creationId xmlns:p14="http://schemas.microsoft.com/office/powerpoint/2010/main" val="304548725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329" y="4195482"/>
            <a:ext cx="6400800" cy="1795272"/>
          </a:xfrm>
        </p:spPr>
        <p:txBody>
          <a:bodyPr>
            <a:normAutofit/>
          </a:bodyPr>
          <a:lstStyle/>
          <a:p>
            <a:r>
              <a:rPr lang="en-US" sz="3600"/>
              <a:t>Investigation Process</a:t>
            </a:r>
            <a:br>
              <a:rPr lang="en-US" sz="3600" i="1"/>
            </a:br>
            <a:br>
              <a:rPr lang="en-US" sz="3600" i="1"/>
            </a:br>
            <a:r>
              <a:rPr lang="en-US" sz="2500" i="1"/>
              <a:t>Investigator Role, 1B.3.1 Procedure</a:t>
            </a:r>
          </a:p>
        </p:txBody>
      </p:sp>
    </p:spTree>
    <p:extLst>
      <p:ext uri="{BB962C8B-B14F-4D97-AF65-F5344CB8AC3E}">
        <p14:creationId xmlns:p14="http://schemas.microsoft.com/office/powerpoint/2010/main" val="370052999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2ECAB43-EEDE-5911-8E7A-67D921715842}"/>
              </a:ext>
            </a:extLst>
          </p:cNvPr>
          <p:cNvSpPr>
            <a:spLocks noGrp="1"/>
          </p:cNvSpPr>
          <p:nvPr>
            <p:ph type="title" idx="4294967295"/>
          </p:nvPr>
        </p:nvSpPr>
        <p:spPr>
          <a:xfrm>
            <a:off x="1981200" y="-1143000"/>
            <a:ext cx="8229600" cy="1143000"/>
          </a:xfrm>
        </p:spPr>
        <p:txBody>
          <a:bodyPr vert="horz" lIns="91440" tIns="45720" rIns="91440" bIns="45720" rtlCol="0" anchor="b">
            <a:normAutofit/>
          </a:bodyPr>
          <a:lstStyle/>
          <a:p>
            <a:r>
              <a:rPr lang="en-US"/>
              <a:t>Specific roles</a:t>
            </a:r>
          </a:p>
        </p:txBody>
      </p:sp>
      <p:sp>
        <p:nvSpPr>
          <p:cNvPr id="2" name="Content Placeholder 1">
            <a:extLst>
              <a:ext uri="{FF2B5EF4-FFF2-40B4-BE49-F238E27FC236}">
                <a16:creationId xmlns:a16="http://schemas.microsoft.com/office/drawing/2014/main" id="{156E529D-CB8D-CA4D-AA16-74D603640B21}"/>
              </a:ext>
            </a:extLst>
          </p:cNvPr>
          <p:cNvSpPr>
            <a:spLocks noGrp="1"/>
          </p:cNvSpPr>
          <p:nvPr>
            <p:ph idx="1"/>
          </p:nvPr>
        </p:nvSpPr>
        <p:spPr>
          <a:xfrm>
            <a:off x="1139687" y="1600201"/>
            <a:ext cx="9422296" cy="4519245"/>
          </a:xfrm>
        </p:spPr>
        <p:txBody>
          <a:bodyPr>
            <a:normAutofit/>
          </a:bodyPr>
          <a:lstStyle/>
          <a:p>
            <a:r>
              <a:rPr lang="en-US"/>
              <a:t>Title IX Coordinator</a:t>
            </a:r>
          </a:p>
          <a:p>
            <a:r>
              <a:rPr lang="en-US"/>
              <a:t>Initial notice of allegations sent pre-investigation</a:t>
            </a:r>
          </a:p>
          <a:p>
            <a:pPr lvl="1"/>
            <a:r>
              <a:rPr lang="en-US"/>
              <a:t>Communicate if you determine additional allegations to be considered (not included in initial notice)</a:t>
            </a:r>
          </a:p>
          <a:p>
            <a:r>
              <a:rPr lang="en-US"/>
              <a:t>Investigative Meetings</a:t>
            </a:r>
          </a:p>
          <a:p>
            <a:pPr lvl="1"/>
            <a:r>
              <a:rPr lang="en-US"/>
              <a:t>Equal opportunities (witnesses, process advisors, document and information submissions)</a:t>
            </a:r>
          </a:p>
          <a:p>
            <a:pPr lvl="1"/>
            <a:r>
              <a:rPr lang="en-US"/>
              <a:t>Equitable allowance by Complainant and Respondent to provide inculpatory and exculpatory information</a:t>
            </a:r>
          </a:p>
          <a:p>
            <a:endParaRPr lang="en-US"/>
          </a:p>
        </p:txBody>
      </p:sp>
    </p:spTree>
    <p:extLst>
      <p:ext uri="{BB962C8B-B14F-4D97-AF65-F5344CB8AC3E}">
        <p14:creationId xmlns:p14="http://schemas.microsoft.com/office/powerpoint/2010/main" val="241905931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B333857-992A-C994-7D71-5C68CC1EE09B}"/>
              </a:ext>
            </a:extLst>
          </p:cNvPr>
          <p:cNvSpPr>
            <a:spLocks noGrp="1"/>
          </p:cNvSpPr>
          <p:nvPr>
            <p:ph type="title" idx="4294967295"/>
          </p:nvPr>
        </p:nvSpPr>
        <p:spPr>
          <a:xfrm>
            <a:off x="1981200" y="-1143000"/>
            <a:ext cx="8229600" cy="1143000"/>
          </a:xfrm>
        </p:spPr>
        <p:txBody>
          <a:bodyPr vert="horz" lIns="91440" tIns="45720" rIns="91440" bIns="45720" rtlCol="0" anchor="b">
            <a:normAutofit/>
          </a:bodyPr>
          <a:lstStyle/>
          <a:p>
            <a:r>
              <a:rPr lang="en-US"/>
              <a:t>Meetings in the process</a:t>
            </a:r>
          </a:p>
        </p:txBody>
      </p:sp>
      <p:sp>
        <p:nvSpPr>
          <p:cNvPr id="2" name="Content Placeholder 1">
            <a:extLst>
              <a:ext uri="{FF2B5EF4-FFF2-40B4-BE49-F238E27FC236}">
                <a16:creationId xmlns:a16="http://schemas.microsoft.com/office/drawing/2014/main" id="{EFDBA811-CDFB-760D-03E1-1DD9692AC9E9}"/>
              </a:ext>
            </a:extLst>
          </p:cNvPr>
          <p:cNvSpPr>
            <a:spLocks noGrp="1"/>
          </p:cNvSpPr>
          <p:nvPr>
            <p:ph idx="1"/>
          </p:nvPr>
        </p:nvSpPr>
        <p:spPr>
          <a:xfrm>
            <a:off x="967409" y="1600201"/>
            <a:ext cx="9819861" cy="4724398"/>
          </a:xfrm>
        </p:spPr>
        <p:txBody>
          <a:bodyPr>
            <a:normAutofit fontScale="92500" lnSpcReduction="10000"/>
          </a:bodyPr>
          <a:lstStyle/>
          <a:p>
            <a:r>
              <a:rPr lang="en-US"/>
              <a:t>Meeting Complainant and Respondent</a:t>
            </a:r>
          </a:p>
          <a:p>
            <a:pPr lvl="1"/>
            <a:r>
              <a:rPr lang="en-US"/>
              <a:t>Specific notice templates for Complainant and Respondent</a:t>
            </a:r>
          </a:p>
          <a:p>
            <a:pPr lvl="1"/>
            <a:r>
              <a:rPr lang="en-US"/>
              <a:t>Process advisors, licensed attorneys</a:t>
            </a:r>
          </a:p>
          <a:p>
            <a:pPr lvl="1"/>
            <a:r>
              <a:rPr lang="en-US"/>
              <a:t>Rape Shield, for Complainant</a:t>
            </a:r>
          </a:p>
          <a:p>
            <a:pPr lvl="1"/>
            <a:r>
              <a:rPr lang="en-US"/>
              <a:t>Trauma-informed interviewing</a:t>
            </a:r>
          </a:p>
          <a:p>
            <a:pPr lvl="2"/>
            <a:r>
              <a:rPr lang="en-US">
                <a:cs typeface="Calibri"/>
              </a:rPr>
              <a:t>Minimize, limit Complainant retelling story</a:t>
            </a:r>
          </a:p>
          <a:p>
            <a:pPr lvl="2"/>
            <a:r>
              <a:rPr lang="en-US">
                <a:cs typeface="Calibri"/>
              </a:rPr>
              <a:t>Ask about sensory, emotional elements</a:t>
            </a:r>
          </a:p>
          <a:p>
            <a:pPr lvl="2"/>
            <a:r>
              <a:rPr lang="en-US">
                <a:cs typeface="Calibri"/>
              </a:rPr>
              <a:t>Ask, recognize emotional response and feelings</a:t>
            </a:r>
          </a:p>
          <a:p>
            <a:pPr lvl="2"/>
            <a:r>
              <a:rPr lang="en-US">
                <a:cs typeface="Calibri"/>
              </a:rPr>
              <a:t>Ask broader questions about day, night, situation</a:t>
            </a:r>
          </a:p>
          <a:p>
            <a:r>
              <a:rPr lang="en-US"/>
              <a:t>Meeting with witnesses</a:t>
            </a:r>
          </a:p>
          <a:p>
            <a:pPr lvl="1"/>
            <a:r>
              <a:rPr lang="en-US"/>
              <a:t>Name will be disclosed</a:t>
            </a:r>
          </a:p>
          <a:p>
            <a:pPr lvl="1"/>
            <a:r>
              <a:rPr lang="en-US"/>
              <a:t>Live hearing participation</a:t>
            </a:r>
          </a:p>
        </p:txBody>
      </p:sp>
    </p:spTree>
    <p:extLst>
      <p:ext uri="{BB962C8B-B14F-4D97-AF65-F5344CB8AC3E}">
        <p14:creationId xmlns:p14="http://schemas.microsoft.com/office/powerpoint/2010/main" val="373677647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F8BE5AC-27FF-FDB5-ED77-44EE9F3CA634}"/>
              </a:ext>
            </a:extLst>
          </p:cNvPr>
          <p:cNvSpPr>
            <a:spLocks noGrp="1"/>
          </p:cNvSpPr>
          <p:nvPr>
            <p:ph type="title" idx="4294967295"/>
          </p:nvPr>
        </p:nvSpPr>
        <p:spPr>
          <a:xfrm>
            <a:off x="1981200" y="-1143000"/>
            <a:ext cx="8229600" cy="1143000"/>
          </a:xfrm>
        </p:spPr>
        <p:txBody>
          <a:bodyPr vert="horz" lIns="91440" tIns="45720" rIns="91440" bIns="45720" rtlCol="0" anchor="b">
            <a:normAutofit/>
          </a:bodyPr>
          <a:lstStyle/>
          <a:p>
            <a:r>
              <a:rPr lang="en-US"/>
              <a:t>Evidence and report</a:t>
            </a:r>
          </a:p>
        </p:txBody>
      </p:sp>
      <p:sp>
        <p:nvSpPr>
          <p:cNvPr id="2" name="Content Placeholder 1">
            <a:extLst>
              <a:ext uri="{FF2B5EF4-FFF2-40B4-BE49-F238E27FC236}">
                <a16:creationId xmlns:a16="http://schemas.microsoft.com/office/drawing/2014/main" id="{E049B039-DDBC-423C-9641-FFFDAA82972A}"/>
              </a:ext>
            </a:extLst>
          </p:cNvPr>
          <p:cNvSpPr>
            <a:spLocks noGrp="1"/>
          </p:cNvSpPr>
          <p:nvPr>
            <p:ph idx="1"/>
          </p:nvPr>
        </p:nvSpPr>
        <p:spPr/>
        <p:txBody>
          <a:bodyPr/>
          <a:lstStyle/>
          <a:p>
            <a:r>
              <a:rPr lang="en-US"/>
              <a:t>Evidence review</a:t>
            </a:r>
          </a:p>
          <a:p>
            <a:pPr lvl="1"/>
            <a:r>
              <a:rPr lang="en-US"/>
              <a:t>Both parties have right to review evidence prior to completion on Investigative Report</a:t>
            </a:r>
          </a:p>
          <a:p>
            <a:pPr lvl="1"/>
            <a:r>
              <a:rPr lang="en-US"/>
              <a:t>Establish process with Title IX Coordinator</a:t>
            </a:r>
          </a:p>
          <a:p>
            <a:pPr lvl="2"/>
            <a:r>
              <a:rPr lang="en-US"/>
              <a:t>Organize and label materials</a:t>
            </a:r>
          </a:p>
          <a:p>
            <a:pPr lvl="2"/>
            <a:r>
              <a:rPr lang="en-US"/>
              <a:t>Receive responses for consideration</a:t>
            </a:r>
          </a:p>
          <a:p>
            <a:r>
              <a:rPr lang="en-US"/>
              <a:t>Investigative report</a:t>
            </a:r>
          </a:p>
          <a:p>
            <a:pPr lvl="1"/>
            <a:r>
              <a:rPr lang="en-US"/>
              <a:t>Submit to Title IX Coordinator to review for completeness</a:t>
            </a:r>
          </a:p>
          <a:p>
            <a:pPr lvl="1"/>
            <a:r>
              <a:rPr lang="en-US"/>
              <a:t>Report review and response by parties managed by Title IX Coordinator</a:t>
            </a:r>
          </a:p>
          <a:p>
            <a:endParaRPr lang="en-US"/>
          </a:p>
        </p:txBody>
      </p:sp>
    </p:spTree>
    <p:extLst>
      <p:ext uri="{BB962C8B-B14F-4D97-AF65-F5344CB8AC3E}">
        <p14:creationId xmlns:p14="http://schemas.microsoft.com/office/powerpoint/2010/main" val="306984362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9118" y="4518212"/>
            <a:ext cx="6400800" cy="1795272"/>
          </a:xfrm>
        </p:spPr>
        <p:txBody>
          <a:bodyPr>
            <a:normAutofit/>
          </a:bodyPr>
          <a:lstStyle/>
          <a:p>
            <a:r>
              <a:rPr lang="en-US" sz="3600"/>
              <a:t>Investigation Techniques</a:t>
            </a:r>
            <a:br>
              <a:rPr lang="en-US" sz="3600" i="1"/>
            </a:br>
            <a:br>
              <a:rPr lang="en-US" sz="3600" i="1"/>
            </a:br>
            <a:endParaRPr lang="en-US" sz="2500" i="1"/>
          </a:p>
        </p:txBody>
      </p:sp>
    </p:spTree>
    <p:extLst>
      <p:ext uri="{BB962C8B-B14F-4D97-AF65-F5344CB8AC3E}">
        <p14:creationId xmlns:p14="http://schemas.microsoft.com/office/powerpoint/2010/main" val="1482881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Notice of Non-Discrimination</a:t>
            </a:r>
          </a:p>
        </p:txBody>
      </p:sp>
      <p:sp>
        <p:nvSpPr>
          <p:cNvPr id="2" name="Content Placeholder 1"/>
          <p:cNvSpPr>
            <a:spLocks noGrp="1"/>
          </p:cNvSpPr>
          <p:nvPr>
            <p:ph idx="1"/>
          </p:nvPr>
        </p:nvSpPr>
        <p:spPr/>
        <p:txBody>
          <a:bodyPr>
            <a:normAutofit/>
          </a:bodyPr>
          <a:lstStyle/>
          <a:p>
            <a:r>
              <a:rPr lang="en-US"/>
              <a:t>Each college and university must notify applicants for admission and employment, students, employees and all unions holding collective bargaining agreements with the college and university that the college or university does not discriminate on the basis of sex in the education program or activity that it operates, and that it is required by Title IX not to discriminate in such a manner.  Inquiries about the application of Title IX may be referred to the Title IX Coordinator and/or the United States Department of Education.  </a:t>
            </a:r>
          </a:p>
        </p:txBody>
      </p:sp>
    </p:spTree>
    <p:extLst>
      <p:ext uri="{BB962C8B-B14F-4D97-AF65-F5344CB8AC3E}">
        <p14:creationId xmlns:p14="http://schemas.microsoft.com/office/powerpoint/2010/main" val="310886366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1086678" y="533401"/>
            <a:ext cx="9124122" cy="9556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spcBef>
                <a:spcPct val="20000"/>
              </a:spcBef>
              <a:buClr>
                <a:srgbClr val="009F4D"/>
              </a:buClr>
              <a:defRPr/>
            </a:pPr>
            <a:r>
              <a:rPr lang="en-US" sz="2800" cap="all">
                <a:solidFill>
                  <a:schemeClr val="accent5"/>
                </a:solidFill>
                <a:latin typeface="+mn-lt"/>
                <a:ea typeface="+mn-ea"/>
                <a:cs typeface="Calibri"/>
              </a:rPr>
              <a:t>Common Campus Interview practices</a:t>
            </a:r>
          </a:p>
        </p:txBody>
      </p:sp>
      <p:sp>
        <p:nvSpPr>
          <p:cNvPr id="2" name="Content Placeholder 1"/>
          <p:cNvSpPr>
            <a:spLocks noGrp="1"/>
          </p:cNvSpPr>
          <p:nvPr>
            <p:ph idx="1"/>
          </p:nvPr>
        </p:nvSpPr>
        <p:spPr>
          <a:xfrm>
            <a:off x="993913" y="1600201"/>
            <a:ext cx="9912626" cy="4601307"/>
          </a:xfrm>
        </p:spPr>
        <p:txBody>
          <a:bodyPr vert="horz" lIns="91440" tIns="45720" rIns="91440" bIns="45720" rtlCol="0" anchor="t">
            <a:normAutofit/>
          </a:bodyPr>
          <a:lstStyle/>
          <a:p>
            <a:r>
              <a:rPr lang="en-US">
                <a:ea typeface="+mn-lt"/>
                <a:cs typeface="+mn-lt"/>
              </a:rPr>
              <a:t>First: build rapport, review rights, overview of process and interview expectations</a:t>
            </a:r>
          </a:p>
          <a:p>
            <a:r>
              <a:rPr lang="en-US">
                <a:cs typeface="Calibri"/>
              </a:rPr>
              <a:t>Allow telling of story/experience however they choose</a:t>
            </a:r>
          </a:p>
          <a:p>
            <a:r>
              <a:rPr lang="en-US">
                <a:cs typeface="Calibri"/>
              </a:rPr>
              <a:t>Start with broad/open ended questions; funnel to  clarifying questions</a:t>
            </a:r>
          </a:p>
          <a:p>
            <a:r>
              <a:rPr lang="en-US">
                <a:cs typeface="Calibri"/>
              </a:rPr>
              <a:t>Additional questions/things left unanswered</a:t>
            </a:r>
          </a:p>
          <a:p>
            <a:r>
              <a:rPr lang="en-US">
                <a:cs typeface="Calibri"/>
              </a:rPr>
              <a:t>Boundary setting and referrals to support services, resources</a:t>
            </a:r>
          </a:p>
          <a:p>
            <a:endParaRPr lang="en-US">
              <a:cs typeface="Calibri"/>
            </a:endParaRPr>
          </a:p>
          <a:p>
            <a:endParaRPr lang="en-US">
              <a:cs typeface="Calibri"/>
            </a:endParaRPr>
          </a:p>
        </p:txBody>
      </p:sp>
    </p:spTree>
    <p:extLst>
      <p:ext uri="{BB962C8B-B14F-4D97-AF65-F5344CB8AC3E}">
        <p14:creationId xmlns:p14="http://schemas.microsoft.com/office/powerpoint/2010/main" val="346208308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65083A9-2011-AB3A-535C-A4C787A0E91D}"/>
              </a:ext>
            </a:extLst>
          </p:cNvPr>
          <p:cNvSpPr>
            <a:spLocks noGrp="1"/>
          </p:cNvSpPr>
          <p:nvPr>
            <p:ph type="title" idx="4294967295"/>
          </p:nvPr>
        </p:nvSpPr>
        <p:spPr>
          <a:xfrm>
            <a:off x="1981200" y="-1143000"/>
            <a:ext cx="8229600" cy="1143000"/>
          </a:xfrm>
        </p:spPr>
        <p:txBody>
          <a:bodyPr vert="horz" lIns="91440" tIns="45720" rIns="91440" bIns="45720" rtlCol="0" anchor="b">
            <a:normAutofit/>
          </a:bodyPr>
          <a:lstStyle/>
          <a:p>
            <a:r>
              <a:rPr lang="en-US"/>
              <a:t>Common practices, continued</a:t>
            </a:r>
          </a:p>
        </p:txBody>
      </p:sp>
      <p:sp>
        <p:nvSpPr>
          <p:cNvPr id="2" name="Content Placeholder 1">
            <a:extLst>
              <a:ext uri="{FF2B5EF4-FFF2-40B4-BE49-F238E27FC236}">
                <a16:creationId xmlns:a16="http://schemas.microsoft.com/office/drawing/2014/main" id="{6BE79D3C-8566-595B-5D5B-EC98A72E6010}"/>
              </a:ext>
            </a:extLst>
          </p:cNvPr>
          <p:cNvSpPr>
            <a:spLocks noGrp="1"/>
          </p:cNvSpPr>
          <p:nvPr>
            <p:ph idx="1"/>
          </p:nvPr>
        </p:nvSpPr>
        <p:spPr>
          <a:xfrm>
            <a:off x="834887" y="1143001"/>
            <a:ext cx="10071652" cy="4800601"/>
          </a:xfrm>
        </p:spPr>
        <p:txBody>
          <a:bodyPr>
            <a:normAutofit/>
          </a:bodyPr>
          <a:lstStyle/>
          <a:p>
            <a:r>
              <a:rPr lang="en-US"/>
              <a:t>Encourage use of language they feel comfortable with</a:t>
            </a:r>
          </a:p>
          <a:p>
            <a:r>
              <a:rPr lang="en-US"/>
              <a:t>Ask what words or phrases mean to them </a:t>
            </a:r>
          </a:p>
          <a:p>
            <a:r>
              <a:rPr lang="en-US"/>
              <a:t>Ask them to physically demonstrate provide spatial clarification</a:t>
            </a:r>
          </a:p>
          <a:p>
            <a:r>
              <a:rPr lang="en-US"/>
              <a:t>Ask them to draw a place or physical space</a:t>
            </a:r>
          </a:p>
          <a:p>
            <a:r>
              <a:rPr lang="en-US"/>
              <a:t>Be mindful of your tone, eye contact, phrasing, and nonverbals</a:t>
            </a:r>
          </a:p>
          <a:p>
            <a:r>
              <a:rPr lang="en-US"/>
              <a:t>Allow for quiet time, reflection, consideration of a question</a:t>
            </a:r>
          </a:p>
        </p:txBody>
      </p:sp>
    </p:spTree>
    <p:extLst>
      <p:ext uri="{BB962C8B-B14F-4D97-AF65-F5344CB8AC3E}">
        <p14:creationId xmlns:p14="http://schemas.microsoft.com/office/powerpoint/2010/main" val="314054515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4C56494-E804-DEF3-7CE9-48A4D040F52E}"/>
              </a:ext>
            </a:extLst>
          </p:cNvPr>
          <p:cNvSpPr>
            <a:spLocks noGrp="1"/>
          </p:cNvSpPr>
          <p:nvPr>
            <p:ph type="title" idx="4294967295"/>
          </p:nvPr>
        </p:nvSpPr>
        <p:spPr>
          <a:xfrm>
            <a:off x="1981200" y="-1143000"/>
            <a:ext cx="8229600" cy="1143000"/>
          </a:xfrm>
        </p:spPr>
        <p:txBody>
          <a:bodyPr vert="horz" lIns="91440" tIns="45720" rIns="91440" bIns="45720" rtlCol="0" anchor="b">
            <a:normAutofit/>
          </a:bodyPr>
          <a:lstStyle/>
          <a:p>
            <a:r>
              <a:rPr lang="en-US"/>
              <a:t>Common practice considerations</a:t>
            </a:r>
          </a:p>
        </p:txBody>
      </p:sp>
      <p:sp>
        <p:nvSpPr>
          <p:cNvPr id="2" name="Content Placeholder 1"/>
          <p:cNvSpPr>
            <a:spLocks noGrp="1"/>
          </p:cNvSpPr>
          <p:nvPr>
            <p:ph idx="1"/>
          </p:nvPr>
        </p:nvSpPr>
        <p:spPr/>
        <p:txBody>
          <a:bodyPr vert="horz" lIns="91440" tIns="45720" rIns="91440" bIns="45720" rtlCol="0" anchor="t">
            <a:normAutofit/>
          </a:bodyPr>
          <a:lstStyle/>
          <a:p>
            <a:r>
              <a:rPr lang="en-US"/>
              <a:t>Be mindful of cultural differences</a:t>
            </a:r>
          </a:p>
          <a:p>
            <a:pPr lvl="1"/>
            <a:r>
              <a:rPr lang="en-US"/>
              <a:t>Continuum of honesty and face-saving</a:t>
            </a:r>
          </a:p>
          <a:p>
            <a:pPr lvl="1"/>
            <a:r>
              <a:rPr lang="en-US"/>
              <a:t>In-group vs. out-group</a:t>
            </a:r>
          </a:p>
          <a:p>
            <a:pPr lvl="1"/>
            <a:r>
              <a:rPr lang="en-US"/>
              <a:t>Linear vs. non-linear narrative</a:t>
            </a:r>
          </a:p>
          <a:p>
            <a:r>
              <a:rPr lang="en-US">
                <a:ea typeface="+mn-lt"/>
                <a:cs typeface="+mn-lt"/>
              </a:rPr>
              <a:t>Check biases, especially when assessing credibility</a:t>
            </a:r>
          </a:p>
          <a:p>
            <a:r>
              <a:rPr lang="en-US">
                <a:ea typeface="+mn-lt"/>
                <a:cs typeface="+mn-lt"/>
              </a:rPr>
              <a:t>Ask questions in a way that does not assign responsibility, blame, or guilt</a:t>
            </a:r>
          </a:p>
          <a:p>
            <a:endParaRPr lang="en-US">
              <a:ea typeface="+mn-lt"/>
              <a:cs typeface="+mn-lt"/>
            </a:endParaRPr>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148102667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1981200" y="931863"/>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algn="l">
              <a:spcBef>
                <a:spcPct val="20000"/>
              </a:spcBef>
              <a:buClr>
                <a:srgbClr val="009F4D"/>
              </a:buClr>
              <a:defRPr/>
            </a:pPr>
            <a:r>
              <a:rPr lang="en-US" sz="2800" cap="all" dirty="0">
                <a:solidFill>
                  <a:schemeClr val="accent5"/>
                </a:solidFill>
                <a:latin typeface="+mn-lt"/>
                <a:ea typeface="+mn-ea"/>
                <a:cs typeface="Calibri"/>
              </a:rPr>
              <a:t>Trauma-informed Approach Considerations</a:t>
            </a:r>
            <a:endParaRPr lang="en-US" sz="2800" cap="all" dirty="0">
              <a:solidFill>
                <a:schemeClr val="accent5"/>
              </a:solidFill>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Create safe and comfortable interview environment/setting</a:t>
            </a:r>
          </a:p>
          <a:p>
            <a:r>
              <a:rPr lang="en-US"/>
              <a:t>Acknowledge sensitivity and difficulty of topics</a:t>
            </a:r>
          </a:p>
          <a:p>
            <a:r>
              <a:rPr lang="en-US" dirty="0">
                <a:ea typeface="+mn-lt"/>
                <a:cs typeface="+mn-lt"/>
              </a:rPr>
              <a:t>Understand the effects of trauma and triggers</a:t>
            </a:r>
          </a:p>
          <a:p>
            <a:pPr lvl="1"/>
            <a:r>
              <a:rPr lang="en-US" dirty="0">
                <a:ea typeface="+mn-lt"/>
                <a:cs typeface="+mn-lt"/>
              </a:rPr>
              <a:t>Memory impacted, recall over time</a:t>
            </a:r>
          </a:p>
          <a:p>
            <a:pPr lvl="1"/>
            <a:r>
              <a:rPr lang="en-US" dirty="0">
                <a:ea typeface="+mn-lt"/>
                <a:cs typeface="+mn-lt"/>
              </a:rPr>
              <a:t>Emotions and sensory details may be triggers</a:t>
            </a:r>
          </a:p>
          <a:p>
            <a:pPr lvl="1"/>
            <a:r>
              <a:rPr lang="en-US" dirty="0">
                <a:ea typeface="+mn-lt"/>
                <a:cs typeface="+mn-lt"/>
              </a:rPr>
              <a:t>Varying emotions during interview</a:t>
            </a:r>
          </a:p>
          <a:p>
            <a:r>
              <a:rPr lang="en-US" dirty="0"/>
              <a:t>Attend to your own reactions or triggers</a:t>
            </a:r>
          </a:p>
          <a:p>
            <a:endParaRPr lang="en-US" dirty="0"/>
          </a:p>
          <a:p>
            <a:endParaRPr lang="en-US" dirty="0">
              <a:cs typeface="Calibri"/>
            </a:endParaRPr>
          </a:p>
          <a:p>
            <a:endParaRPr lang="en-US" dirty="0"/>
          </a:p>
          <a:p>
            <a:endParaRPr lang="en-US" dirty="0"/>
          </a:p>
        </p:txBody>
      </p:sp>
    </p:spTree>
    <p:extLst>
      <p:ext uri="{BB962C8B-B14F-4D97-AF65-F5344CB8AC3E}">
        <p14:creationId xmlns:p14="http://schemas.microsoft.com/office/powerpoint/2010/main" val="26328395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1981200" y="931863"/>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algn="l">
              <a:spcBef>
                <a:spcPct val="20000"/>
              </a:spcBef>
              <a:buClr>
                <a:srgbClr val="009F4D"/>
              </a:buClr>
              <a:defRPr/>
            </a:pPr>
            <a:r>
              <a:rPr lang="en-US" sz="2800" cap="all">
                <a:solidFill>
                  <a:schemeClr val="accent5"/>
                </a:solidFill>
                <a:latin typeface="+mn-lt"/>
                <a:ea typeface="+mn-ea"/>
                <a:cs typeface="Calibri"/>
              </a:rPr>
              <a:t>Virtual Interviews</a:t>
            </a:r>
            <a:endParaRPr lang="en-US" sz="2800" cap="all">
              <a:solidFill>
                <a:schemeClr val="accent5"/>
              </a:solidFill>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Via Zoom, unique meeting IDs and passwords</a:t>
            </a:r>
          </a:p>
          <a:p>
            <a:r>
              <a:rPr lang="en-US" dirty="0">
                <a:ea typeface="+mn-lt"/>
                <a:cs typeface="+mn-lt"/>
              </a:rPr>
              <a:t>Enabled privacy settings</a:t>
            </a:r>
          </a:p>
          <a:p>
            <a:r>
              <a:rPr lang="en-US" dirty="0">
                <a:ea typeface="+mn-lt"/>
                <a:cs typeface="+mn-lt"/>
              </a:rPr>
              <a:t>Mute, silence notifications</a:t>
            </a:r>
          </a:p>
          <a:p>
            <a:r>
              <a:rPr lang="en-US" dirty="0">
                <a:ea typeface="+mn-lt"/>
                <a:cs typeface="+mn-lt"/>
              </a:rPr>
              <a:t>Close unnecessary, unrelated windows</a:t>
            </a:r>
          </a:p>
          <a:p>
            <a:r>
              <a:rPr lang="en-US" dirty="0">
                <a:ea typeface="+mn-lt"/>
                <a:cs typeface="+mn-lt"/>
              </a:rPr>
              <a:t>Agreement of expectations</a:t>
            </a:r>
          </a:p>
          <a:p>
            <a:r>
              <a:rPr lang="en-US" dirty="0">
                <a:ea typeface="+mn-lt"/>
                <a:cs typeface="+mn-lt"/>
              </a:rPr>
              <a:t>Documents queued up; use screen sharing</a:t>
            </a:r>
            <a:endParaRPr lang="en-US" dirty="0">
              <a:cs typeface="Calibri"/>
            </a:endParaRPr>
          </a:p>
          <a:p>
            <a:endParaRPr lang="en-US" dirty="0">
              <a:cs typeface="Calibri"/>
            </a:endParaRPr>
          </a:p>
          <a:p>
            <a:endParaRPr lang="en-US" dirty="0">
              <a:cs typeface="Calibri"/>
            </a:endParaRPr>
          </a:p>
          <a:p>
            <a:endParaRPr lang="en-US" dirty="0"/>
          </a:p>
          <a:p>
            <a:endParaRPr lang="en-US" dirty="0"/>
          </a:p>
        </p:txBody>
      </p:sp>
    </p:spTree>
    <p:extLst>
      <p:ext uri="{BB962C8B-B14F-4D97-AF65-F5344CB8AC3E}">
        <p14:creationId xmlns:p14="http://schemas.microsoft.com/office/powerpoint/2010/main" val="331482477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Conclusion of the Interview</a:t>
            </a:r>
          </a:p>
        </p:txBody>
      </p:sp>
      <p:sp>
        <p:nvSpPr>
          <p:cNvPr id="4" name="Rectangle 3"/>
          <p:cNvSpPr/>
          <p:nvPr/>
        </p:nvSpPr>
        <p:spPr>
          <a:xfrm>
            <a:off x="609600" y="1447800"/>
            <a:ext cx="10871200" cy="3022366"/>
          </a:xfrm>
          <a:prstGeom prst="rect">
            <a:avLst/>
          </a:prstGeom>
        </p:spPr>
        <p:txBody>
          <a:bodyPr wrap="square">
            <a:spAutoFit/>
          </a:bodyPr>
          <a:lstStyle/>
          <a:p>
            <a:pPr marL="342900" marR="0" lvl="0" indent="-342900" fontAlgn="auto">
              <a:lnSpc>
                <a:spcPct val="100000"/>
              </a:lnSpc>
              <a:spcBef>
                <a:spcPct val="20000"/>
              </a:spcBef>
              <a:spcAft>
                <a:spcPts val="0"/>
              </a:spcAft>
              <a:buClr>
                <a:srgbClr val="009F4D"/>
              </a:buClr>
              <a:buSzTx/>
              <a:buFont typeface="Arial" panose="020B0604020202020204" pitchFamily="34" charset="0"/>
              <a:buChar char="•"/>
              <a:tabLst/>
              <a:defRPr/>
            </a:pPr>
            <a:r>
              <a:rPr lang="en-US" altLang="en-US" sz="2800" dirty="0">
                <a:solidFill>
                  <a:srgbClr val="0C2340"/>
                </a:solidFill>
                <a:ea typeface="+mn-lt"/>
                <a:cs typeface="+mn-lt"/>
              </a:rPr>
              <a:t>Thank them for their cooperation</a:t>
            </a:r>
          </a:p>
          <a:p>
            <a:pPr marL="342900" marR="0" lvl="0" indent="-342900" fontAlgn="auto">
              <a:lnSpc>
                <a:spcPct val="100000"/>
              </a:lnSpc>
              <a:spcBef>
                <a:spcPct val="20000"/>
              </a:spcBef>
              <a:spcAft>
                <a:spcPts val="0"/>
              </a:spcAft>
              <a:buClr>
                <a:srgbClr val="009F4D"/>
              </a:buClr>
              <a:buSzTx/>
              <a:buFont typeface="Arial" panose="020B0604020202020204" pitchFamily="34" charset="0"/>
              <a:buChar char="•"/>
              <a:tabLst/>
              <a:defRPr/>
            </a:pPr>
            <a:r>
              <a:rPr lang="en-US" altLang="en-US" sz="2800" dirty="0">
                <a:solidFill>
                  <a:srgbClr val="0C2340"/>
                </a:solidFill>
                <a:ea typeface="+mn-lt"/>
                <a:cs typeface="+mn-lt"/>
              </a:rPr>
              <a:t>Remind them of any action items</a:t>
            </a:r>
          </a:p>
          <a:p>
            <a:pPr marL="342900" marR="0" lvl="0" indent="-342900" fontAlgn="auto">
              <a:lnSpc>
                <a:spcPct val="100000"/>
              </a:lnSpc>
              <a:spcBef>
                <a:spcPct val="20000"/>
              </a:spcBef>
              <a:spcAft>
                <a:spcPts val="0"/>
              </a:spcAft>
              <a:buClr>
                <a:srgbClr val="009F4D"/>
              </a:buClr>
              <a:buSzTx/>
              <a:buFont typeface="Arial" panose="020B0604020202020204" pitchFamily="34" charset="0"/>
              <a:buChar char="•"/>
              <a:tabLst/>
              <a:defRPr/>
            </a:pPr>
            <a:r>
              <a:rPr lang="en-US" altLang="en-US" sz="2800" dirty="0">
                <a:solidFill>
                  <a:srgbClr val="0C2340"/>
                </a:solidFill>
                <a:ea typeface="+mn-lt"/>
                <a:cs typeface="+mn-lt"/>
              </a:rPr>
              <a:t>Give them your contact information in case they remember anything</a:t>
            </a:r>
          </a:p>
          <a:p>
            <a:pPr marL="342900" marR="0" lvl="0" indent="-342900" fontAlgn="auto">
              <a:lnSpc>
                <a:spcPct val="100000"/>
              </a:lnSpc>
              <a:spcBef>
                <a:spcPct val="20000"/>
              </a:spcBef>
              <a:spcAft>
                <a:spcPts val="0"/>
              </a:spcAft>
              <a:buClr>
                <a:srgbClr val="009F4D"/>
              </a:buClr>
              <a:buSzTx/>
              <a:buFont typeface="Arial" panose="020B0604020202020204" pitchFamily="34" charset="0"/>
              <a:buChar char="•"/>
              <a:tabLst/>
              <a:defRPr/>
            </a:pPr>
            <a:r>
              <a:rPr lang="en-US" altLang="en-US" sz="2800" dirty="0">
                <a:solidFill>
                  <a:srgbClr val="0C2340"/>
                </a:solidFill>
                <a:ea typeface="+mn-lt"/>
                <a:cs typeface="+mn-lt"/>
              </a:rPr>
              <a:t>Explain future procedures and timeline</a:t>
            </a:r>
          </a:p>
          <a:p>
            <a:pPr marL="342900" marR="0" lvl="0" indent="-342900" fontAlgn="auto">
              <a:lnSpc>
                <a:spcPct val="100000"/>
              </a:lnSpc>
              <a:spcBef>
                <a:spcPct val="20000"/>
              </a:spcBef>
              <a:spcAft>
                <a:spcPts val="0"/>
              </a:spcAft>
              <a:buClr>
                <a:srgbClr val="009F4D"/>
              </a:buClr>
              <a:buSzTx/>
              <a:buFont typeface="Arial" panose="020B0604020202020204" pitchFamily="34" charset="0"/>
              <a:buChar char="•"/>
              <a:tabLst/>
              <a:defRPr/>
            </a:pPr>
            <a:r>
              <a:rPr lang="en-US" altLang="en-US" sz="2800" dirty="0">
                <a:solidFill>
                  <a:srgbClr val="0C2340"/>
                </a:solidFill>
                <a:ea typeface="+mn-lt"/>
                <a:cs typeface="+mn-lt"/>
              </a:rPr>
              <a:t>Remind them about the prohibition of retaliation and procedure for reporting</a:t>
            </a:r>
          </a:p>
        </p:txBody>
      </p:sp>
    </p:spTree>
    <p:extLst>
      <p:ext uri="{BB962C8B-B14F-4D97-AF65-F5344CB8AC3E}">
        <p14:creationId xmlns:p14="http://schemas.microsoft.com/office/powerpoint/2010/main" val="91631085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sz="6700"/>
              <a:t>Affirmative Consent</a:t>
            </a:r>
            <a:br>
              <a:rPr lang="en-US"/>
            </a:br>
            <a:endParaRPr lang="en-US"/>
          </a:p>
        </p:txBody>
      </p:sp>
    </p:spTree>
    <p:extLst>
      <p:ext uri="{BB962C8B-B14F-4D97-AF65-F5344CB8AC3E}">
        <p14:creationId xmlns:p14="http://schemas.microsoft.com/office/powerpoint/2010/main" val="297023083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0120" y="533400"/>
            <a:ext cx="9250680" cy="884238"/>
          </a:xfrm>
        </p:spPr>
        <p:txBody>
          <a:bodyPr>
            <a:normAutofit fontScale="90000"/>
          </a:bodyPr>
          <a:lstStyle/>
          <a:p>
            <a:r>
              <a:rPr lang="en-US"/>
              <a:t>Affirmative Consent Questions Answered</a:t>
            </a:r>
          </a:p>
        </p:txBody>
      </p:sp>
      <p:sp>
        <p:nvSpPr>
          <p:cNvPr id="3" name="Content Placeholder 2"/>
          <p:cNvSpPr>
            <a:spLocks noGrp="1"/>
          </p:cNvSpPr>
          <p:nvPr>
            <p:ph idx="1"/>
          </p:nvPr>
        </p:nvSpPr>
        <p:spPr>
          <a:xfrm>
            <a:off x="1234440" y="2007870"/>
            <a:ext cx="8153400" cy="3352801"/>
          </a:xfrm>
        </p:spPr>
        <p:txBody>
          <a:bodyPr/>
          <a:lstStyle/>
          <a:p>
            <a:r>
              <a:rPr lang="en-US"/>
              <a:t>Who has the responsibility to obtain affirmative consent? </a:t>
            </a:r>
          </a:p>
          <a:p>
            <a:r>
              <a:rPr lang="en-US"/>
              <a:t>Can affirmative consent be revoked?</a:t>
            </a:r>
          </a:p>
          <a:p>
            <a:r>
              <a:rPr lang="en-US"/>
              <a:t>Who can give affirmative consent?</a:t>
            </a:r>
          </a:p>
          <a:p>
            <a:endParaRPr lang="en-US"/>
          </a:p>
        </p:txBody>
      </p:sp>
    </p:spTree>
    <p:extLst>
      <p:ext uri="{BB962C8B-B14F-4D97-AF65-F5344CB8AC3E}">
        <p14:creationId xmlns:p14="http://schemas.microsoft.com/office/powerpoint/2010/main" val="333589642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pPr algn="ctr"/>
            <a:r>
              <a:rPr lang="en-US" sz="4900"/>
              <a:t>Intoxication versus Incapacitation</a:t>
            </a:r>
            <a:br>
              <a:rPr lang="en-US"/>
            </a:br>
            <a:endParaRPr lang="en-US"/>
          </a:p>
        </p:txBody>
      </p:sp>
    </p:spTree>
    <p:extLst>
      <p:ext uri="{BB962C8B-B14F-4D97-AF65-F5344CB8AC3E}">
        <p14:creationId xmlns:p14="http://schemas.microsoft.com/office/powerpoint/2010/main" val="325129829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Incapacitation is …</a:t>
            </a:r>
          </a:p>
        </p:txBody>
      </p:sp>
      <p:sp>
        <p:nvSpPr>
          <p:cNvPr id="3" name="Content Placeholder 2"/>
          <p:cNvSpPr>
            <a:spLocks noGrp="1"/>
          </p:cNvSpPr>
          <p:nvPr>
            <p:ph idx="1"/>
          </p:nvPr>
        </p:nvSpPr>
        <p:spPr/>
        <p:txBody>
          <a:bodyPr/>
          <a:lstStyle/>
          <a:p>
            <a:r>
              <a:rPr lang="en-US"/>
              <a:t>A state where a person cannot make an informed and rational decision to engage in sexual activity. </a:t>
            </a:r>
          </a:p>
          <a:p>
            <a:r>
              <a:rPr lang="en-US"/>
              <a:t>A person who was incapacitated due to the influence of drugs, alcohol, and/or medication and could not understand the fact, nature or extent of the sexual activity. </a:t>
            </a:r>
          </a:p>
        </p:txBody>
      </p:sp>
    </p:spTree>
    <p:extLst>
      <p:ext uri="{BB962C8B-B14F-4D97-AF65-F5344CB8AC3E}">
        <p14:creationId xmlns:p14="http://schemas.microsoft.com/office/powerpoint/2010/main" val="14514453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B6A229D98C4419983C92D224BD10E" ma:contentTypeVersion="15" ma:contentTypeDescription="Create a new document." ma:contentTypeScope="" ma:versionID="8845b6b79edae09a098628524ce09e32">
  <xsd:schema xmlns:xsd="http://www.w3.org/2001/XMLSchema" xmlns:xs="http://www.w3.org/2001/XMLSchema" xmlns:p="http://schemas.microsoft.com/office/2006/metadata/properties" xmlns:ns2="27ea728a-71b4-4cfa-a5e8-a6a5d7b27b14" xmlns:ns3="5ff0268a-eba3-4581-8017-bd167db682c8" targetNamespace="http://schemas.microsoft.com/office/2006/metadata/properties" ma:root="true" ma:fieldsID="9b888052fdf7a51ab74ec20886117209" ns2:_="" ns3:_="">
    <xsd:import namespace="27ea728a-71b4-4cfa-a5e8-a6a5d7b27b14"/>
    <xsd:import namespace="5ff0268a-eba3-4581-8017-bd167db682c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a728a-71b4-4cfa-a5e8-a6a5d7b27b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f0268a-eba3-4581-8017-bd167db682c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5a5f47-c920-48b6-b252-8d2ffe391faf}" ma:internalName="TaxCatchAll" ma:showField="CatchAllData" ma:web="5ff0268a-eba3-4581-8017-bd167db682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ea728a-71b4-4cfa-a5e8-a6a5d7b27b14">
      <Terms xmlns="http://schemas.microsoft.com/office/infopath/2007/PartnerControls"/>
    </lcf76f155ced4ddcb4097134ff3c332f>
    <TaxCatchAll xmlns="5ff0268a-eba3-4581-8017-bd167db682c8" xsi:nil="true"/>
    <SharedWithUsers xmlns="5ff0268a-eba3-4581-8017-bd167db682c8">
      <UserInfo>
        <DisplayName/>
        <AccountId xsi:nil="true"/>
        <AccountType/>
      </UserInfo>
    </SharedWithUsers>
  </documentManagement>
</p:properties>
</file>

<file path=customXml/itemProps1.xml><?xml version="1.0" encoding="utf-8"?>
<ds:datastoreItem xmlns:ds="http://schemas.openxmlformats.org/officeDocument/2006/customXml" ds:itemID="{6288AB9B-2E83-4057-9126-3115308A3966}"/>
</file>

<file path=customXml/itemProps2.xml><?xml version="1.0" encoding="utf-8"?>
<ds:datastoreItem xmlns:ds="http://schemas.openxmlformats.org/officeDocument/2006/customXml" ds:itemID="{8A1E7677-7B77-4BA2-A278-CAE2B41F1494}"/>
</file>

<file path=customXml/itemProps3.xml><?xml version="1.0" encoding="utf-8"?>
<ds:datastoreItem xmlns:ds="http://schemas.openxmlformats.org/officeDocument/2006/customXml" ds:itemID="{1A4B1566-4BCE-4D11-984F-677F12CD5F06}"/>
</file>

<file path=docProps/app.xml><?xml version="1.0" encoding="utf-8"?>
<Properties xmlns="http://schemas.openxmlformats.org/officeDocument/2006/extended-properties" xmlns:vt="http://schemas.openxmlformats.org/officeDocument/2006/docPropsVTypes">
  <TotalTime>15</TotalTime>
  <Words>6027</Words>
  <Application>Microsoft Office PowerPoint</Application>
  <PresentationFormat>Widescreen</PresentationFormat>
  <Paragraphs>717</Paragraphs>
  <Slides>110</Slides>
  <Notes>109</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110</vt:i4>
      </vt:variant>
    </vt:vector>
  </HeadingPairs>
  <TitlesOfParts>
    <vt:vector size="121" baseType="lpstr">
      <vt:lpstr>ＭＳ Ｐゴシック</vt:lpstr>
      <vt:lpstr>Arial</vt:lpstr>
      <vt:lpstr>Calibri</vt:lpstr>
      <vt:lpstr>Calibri Light</vt:lpstr>
      <vt:lpstr>Courier New</vt:lpstr>
      <vt:lpstr>Trebuchet MS</vt:lpstr>
      <vt:lpstr>Wingdings</vt:lpstr>
      <vt:lpstr>Wingdings 2</vt:lpstr>
      <vt:lpstr>Office Theme</vt:lpstr>
      <vt:lpstr>1_Office Theme</vt:lpstr>
      <vt:lpstr>2_Office Theme</vt:lpstr>
      <vt:lpstr>Title IX &amp; Sexual Violence Investigations</vt:lpstr>
      <vt:lpstr>Outline of Today’s Presentation</vt:lpstr>
      <vt:lpstr>What Is Title IX?</vt:lpstr>
      <vt:lpstr>Title IX</vt:lpstr>
      <vt:lpstr>Timeline</vt:lpstr>
      <vt:lpstr>Overall Process Map</vt:lpstr>
      <vt:lpstr>Three Basic Deliverables </vt:lpstr>
      <vt:lpstr>Notice of Title IX Coordinator</vt:lpstr>
      <vt:lpstr>Notice of Non-Discrimination</vt:lpstr>
      <vt:lpstr>Key Elements of the Current Procedure</vt:lpstr>
      <vt:lpstr>Definition of Title IX Sexual Harassment</vt:lpstr>
      <vt:lpstr>Formal Complaint</vt:lpstr>
      <vt:lpstr>Educational Program or Activity</vt:lpstr>
      <vt:lpstr>Title IX Coordinator</vt:lpstr>
      <vt:lpstr>Supportive Measures</vt:lpstr>
      <vt:lpstr>Reporting</vt:lpstr>
      <vt:lpstr>Investigation and Resolution</vt:lpstr>
      <vt:lpstr>Conflict of Interest</vt:lpstr>
      <vt:lpstr>Informal Resolution</vt:lpstr>
      <vt:lpstr>Interim Actions</vt:lpstr>
      <vt:lpstr>No Basis to Proceed Determinations: Title IX Sexual Harassment</vt:lpstr>
      <vt:lpstr>Dismissals, continued</vt:lpstr>
      <vt:lpstr>Investigatory Process</vt:lpstr>
      <vt:lpstr>Timely Completion</vt:lpstr>
      <vt:lpstr>Formal Hearing</vt:lpstr>
      <vt:lpstr>Standard of Evidence</vt:lpstr>
      <vt:lpstr>Decision-maker</vt:lpstr>
      <vt:lpstr>Appeals</vt:lpstr>
      <vt:lpstr>When Student Discipline Final</vt:lpstr>
      <vt:lpstr>Advisors</vt:lpstr>
      <vt:lpstr>Education and Training</vt:lpstr>
      <vt:lpstr>Document Retention</vt:lpstr>
      <vt:lpstr>Federal and State  Laws and policies</vt:lpstr>
      <vt:lpstr>Violence Against Women Act</vt:lpstr>
      <vt:lpstr>VAWA, continued</vt:lpstr>
      <vt:lpstr>Clery Act, amended</vt:lpstr>
      <vt:lpstr>VAWA, 2022</vt:lpstr>
      <vt:lpstr>Sexual Harassment &amp; Violence Policy</vt:lpstr>
      <vt:lpstr>Minnesota Policy 135A.15, continued</vt:lpstr>
      <vt:lpstr>Minnesota State</vt:lpstr>
      <vt:lpstr>Minnesota State Board Policy 1B.1</vt:lpstr>
      <vt:lpstr>Sexual harassment, per 1B.1</vt:lpstr>
      <vt:lpstr>Sexual Harassment </vt:lpstr>
      <vt:lpstr>Minnesota State Board Policy 1B.3</vt:lpstr>
      <vt:lpstr>Title IX Sexual Harassment</vt:lpstr>
      <vt:lpstr>Quid Pro Quo</vt:lpstr>
      <vt:lpstr>Sexual Harassment: Hostile Environment</vt:lpstr>
      <vt:lpstr>Sexual Assault</vt:lpstr>
      <vt:lpstr>Affirmative Consent</vt:lpstr>
      <vt:lpstr>Affirmative Consent, cont.</vt:lpstr>
      <vt:lpstr>Dating, intimate partner, and relationship violence</vt:lpstr>
      <vt:lpstr>Stalking</vt:lpstr>
      <vt:lpstr>Retaliation</vt:lpstr>
      <vt:lpstr>Know the Policies and Procedures</vt:lpstr>
      <vt:lpstr>neurobiological responses to trauma</vt:lpstr>
      <vt:lpstr>Neuroscience – The Limbic System</vt:lpstr>
      <vt:lpstr>Responses of the Brain &amp; Body During Trauma</vt:lpstr>
      <vt:lpstr>Memory Fragmentation</vt:lpstr>
      <vt:lpstr>Traumatic responses can alter…</vt:lpstr>
      <vt:lpstr>Trauma and Memory</vt:lpstr>
      <vt:lpstr>Memory phenomenon in traumatic situations</vt:lpstr>
      <vt:lpstr>The Impact of Trauma on Victim/Survivor Behavior</vt:lpstr>
      <vt:lpstr>Trauma Informed Interviewing</vt:lpstr>
      <vt:lpstr>Trauma-informed Approach</vt:lpstr>
      <vt:lpstr>Prevalence of Sexual Violence</vt:lpstr>
      <vt:lpstr>Rape Myth Acceptance </vt:lpstr>
      <vt:lpstr>Common Behavior for Victims of Rape</vt:lpstr>
      <vt:lpstr>Significant Time Between Incident And Report</vt:lpstr>
      <vt:lpstr>Bias in Sexual Violence Investigations</vt:lpstr>
      <vt:lpstr>Sexual Violence Case Specific Biases</vt:lpstr>
      <vt:lpstr>Alcohol and Drug Use Biases</vt:lpstr>
      <vt:lpstr>Investigator-Specific Biases</vt:lpstr>
      <vt:lpstr>Cultural Considerations</vt:lpstr>
      <vt:lpstr>Investigation Impact</vt:lpstr>
      <vt:lpstr>What other role might bias play in an Investigation?</vt:lpstr>
      <vt:lpstr>Pre-Investigation Steps  Title IX Coordinator Role</vt:lpstr>
      <vt:lpstr>Prior to investigation</vt:lpstr>
      <vt:lpstr>Outline specific for Complainant</vt:lpstr>
      <vt:lpstr>Notices for Parties</vt:lpstr>
      <vt:lpstr>1B.3.1 continued</vt:lpstr>
      <vt:lpstr>Outline specific for Respondent</vt:lpstr>
      <vt:lpstr>Informal resolution Process</vt:lpstr>
      <vt:lpstr>Informal Resolution (1B.3.1)</vt:lpstr>
      <vt:lpstr>Informal Resolution (cont.)</vt:lpstr>
      <vt:lpstr>Investigation Process  Investigator Role, 1B.3.1 Procedure</vt:lpstr>
      <vt:lpstr>Specific roles</vt:lpstr>
      <vt:lpstr>Meetings in the process</vt:lpstr>
      <vt:lpstr>Evidence and report</vt:lpstr>
      <vt:lpstr>Investigation Techniques  </vt:lpstr>
      <vt:lpstr>Common Campus Interview practices</vt:lpstr>
      <vt:lpstr>Common practices, continued</vt:lpstr>
      <vt:lpstr>Common practice considerations</vt:lpstr>
      <vt:lpstr>Trauma-informed Approach Considerations</vt:lpstr>
      <vt:lpstr>Virtual Interviews</vt:lpstr>
      <vt:lpstr>Conclusion of the Interview</vt:lpstr>
      <vt:lpstr>Affirmative Consent </vt:lpstr>
      <vt:lpstr>Affirmative Consent Questions Answered</vt:lpstr>
      <vt:lpstr>Intoxication versus Incapacitation </vt:lpstr>
      <vt:lpstr>Incapacitation is …</vt:lpstr>
      <vt:lpstr>What are you evaluating?</vt:lpstr>
      <vt:lpstr>Areas of Inquiry</vt:lpstr>
      <vt:lpstr>Assessment of Incapacitation</vt:lpstr>
      <vt:lpstr>Assessment of Incapacitation, continued</vt:lpstr>
      <vt:lpstr>Assessment of Knowledge</vt:lpstr>
      <vt:lpstr>Analysis</vt:lpstr>
      <vt:lpstr>Assessing Credibility </vt:lpstr>
      <vt:lpstr>Analyzing certain qualities and factors</vt:lpstr>
      <vt:lpstr>Brief reminders about report writing</vt:lpstr>
      <vt:lpstr>Examples of Findings of Fact</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Sexual violence investigator training August 2024</dc:title>
  <dc:creator>Clark, Desiree D</dc:creator>
  <cp:keywords>Title 9 personnel</cp:keywords>
  <cp:lastModifiedBy>Atteberry, Ashley J</cp:lastModifiedBy>
  <cp:revision>2</cp:revision>
  <dcterms:created xsi:type="dcterms:W3CDTF">2021-11-08T21:11:57Z</dcterms:created>
  <dcterms:modified xsi:type="dcterms:W3CDTF">2026-02-27T15:46:24Z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0x01010068EB6A229D98C4419983C92D224BD10E</vt:lpwstr>
  </property>
  <property fmtid="{D5CDD505-2E9C-101B-9397-08002B2CF9AE}" pid="3" name="MediaServiceImageTags">
    <vt:lpwstr/>
  </property>
  <property fmtid="{D5CDD505-2E9C-101B-9397-08002B2CF9AE}" pid="4" name="Order">
    <vt:r8>5719700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