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diagrams/data2.xml" ContentType="application/vnd.openxmlformats-officedocument.drawingml.diagramData+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7.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8.xml" ContentType="application/vnd.openxmlformats-officedocument.presentationml.notesSlide+xml"/>
  <Override PartName="/ppt/notesSlides/notesSlide23.xml" ContentType="application/vnd.openxmlformats-officedocument.presentationml.notesSlide+xml"/>
  <Override PartName="/ppt/notesSlides/notesSlide2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layout2.xml" ContentType="application/vnd.openxmlformats-officedocument.drawingml.diagramLayout+xml"/>
  <Override PartName="/ppt/diagrams/quickStyle2.xml" ContentType="application/vnd.openxmlformats-officedocument.drawingml.diagramStyle+xml"/>
  <Override PartName="/ppt/diagrams/drawing2.xml" ContentType="application/vnd.ms-office.drawingml.diagramDrawing+xml"/>
  <Override PartName="/ppt/diagrams/colors2.xml" ContentType="application/vnd.openxmlformats-officedocument.drawingml.diagramColors+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ustom.xml" ContentType="application/vnd.openxmlformats-officedocument.custom-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31"/>
  </p:notesMasterIdLst>
  <p:sldIdLst>
    <p:sldId id="280" r:id="rId2"/>
    <p:sldId id="333" r:id="rId3"/>
    <p:sldId id="355" r:id="rId4"/>
    <p:sldId id="369" r:id="rId5"/>
    <p:sldId id="397" r:id="rId6"/>
    <p:sldId id="374" r:id="rId7"/>
    <p:sldId id="729" r:id="rId8"/>
    <p:sldId id="338" r:id="rId9"/>
    <p:sldId id="741" r:id="rId10"/>
    <p:sldId id="742" r:id="rId11"/>
    <p:sldId id="743" r:id="rId12"/>
    <p:sldId id="373" r:id="rId13"/>
    <p:sldId id="381" r:id="rId14"/>
    <p:sldId id="382" r:id="rId15"/>
    <p:sldId id="336" r:id="rId16"/>
    <p:sldId id="348" r:id="rId17"/>
    <p:sldId id="344" r:id="rId18"/>
    <p:sldId id="736" r:id="rId19"/>
    <p:sldId id="354" r:id="rId20"/>
    <p:sldId id="737" r:id="rId21"/>
    <p:sldId id="738" r:id="rId22"/>
    <p:sldId id="739" r:id="rId23"/>
    <p:sldId id="376" r:id="rId24"/>
    <p:sldId id="345" r:id="rId25"/>
    <p:sldId id="346" r:id="rId26"/>
    <p:sldId id="391" r:id="rId27"/>
    <p:sldId id="347" r:id="rId28"/>
    <p:sldId id="385" r:id="rId29"/>
    <p:sldId id="313" r:id="rId3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5F18125-0AAA-6846-2F0E-0A42E30DE4F5}" name="Clark, Desiree D" initials="CD" userId="S::tm7281zn@minnstate.edu::546fa6a2-6d87-4c23-9d71-f19ad6f82690" providerId="AD"/>
  <p188:author id="{9F041FE8-B2FF-6008-DCA2-825155162E74}" name="Atteberry, Ashley J" initials="AAJ" userId="S::jd5846me@minnstate.edu::27b53c79-d365-4699-bd6f-fd059fefd45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7C1B"/>
    <a:srgbClr val="003C66"/>
    <a:srgbClr val="009F4D"/>
    <a:srgbClr val="0C2340"/>
    <a:srgbClr val="ACA3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7" autoAdjust="0"/>
    <p:restoredTop sz="86467" autoAdjust="0"/>
  </p:normalViewPr>
  <p:slideViewPr>
    <p:cSldViewPr snapToGrid="0">
      <p:cViewPr varScale="1">
        <p:scale>
          <a:sx n="80" d="100"/>
          <a:sy n="80" d="100"/>
        </p:scale>
        <p:origin x="90" y="1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2160"/>
    </p:cViewPr>
  </p:sorterViewPr>
  <p:notesViewPr>
    <p:cSldViewPr snapToGrid="0">
      <p:cViewPr>
        <p:scale>
          <a:sx n="1" d="2"/>
          <a:sy n="1" d="2"/>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3.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F7BB950-33A4-4806-90E0-D1E3A11CA9C1}" type="doc">
      <dgm:prSet loTypeId="urn:microsoft.com/office/officeart/2011/layout/HexagonRadial" loCatId="officeonline" qsTypeId="urn:microsoft.com/office/officeart/2005/8/quickstyle/simple1" qsCatId="simple" csTypeId="urn:microsoft.com/office/officeart/2005/8/colors/accent0_3" csCatId="mainScheme" phldr="1"/>
      <dgm:spPr/>
      <dgm:t>
        <a:bodyPr/>
        <a:lstStyle/>
        <a:p>
          <a:endParaRPr lang="en-US"/>
        </a:p>
      </dgm:t>
    </dgm:pt>
    <dgm:pt modelId="{267B8BFB-563B-40F4-873A-5D63E0438455}">
      <dgm:prSet phldrT="[Text]"/>
      <dgm:spPr/>
      <dgm:t>
        <a:bodyPr/>
        <a:lstStyle/>
        <a:p>
          <a:r>
            <a:rPr lang="en-US"/>
            <a:t>Title IX</a:t>
          </a:r>
        </a:p>
      </dgm:t>
    </dgm:pt>
    <dgm:pt modelId="{10C4ED11-CC09-4151-B885-C5F5410D63DD}" type="parTrans" cxnId="{3C5E8D0F-C300-4230-9A68-7842D7827F14}">
      <dgm:prSet/>
      <dgm:spPr/>
      <dgm:t>
        <a:bodyPr/>
        <a:lstStyle/>
        <a:p>
          <a:endParaRPr lang="en-US"/>
        </a:p>
      </dgm:t>
    </dgm:pt>
    <dgm:pt modelId="{67A3E116-3BD1-44D8-BCDB-DC9CA5E5EF6D}" type="sibTrans" cxnId="{3C5E8D0F-C300-4230-9A68-7842D7827F14}">
      <dgm:prSet/>
      <dgm:spPr/>
      <dgm:t>
        <a:bodyPr/>
        <a:lstStyle/>
        <a:p>
          <a:endParaRPr lang="en-US"/>
        </a:p>
      </dgm:t>
    </dgm:pt>
    <dgm:pt modelId="{0B792931-3890-4071-8229-F231F1042E44}">
      <dgm:prSet phldrT="[Text]"/>
      <dgm:spPr/>
      <dgm:t>
        <a:bodyPr/>
        <a:lstStyle/>
        <a:p>
          <a:r>
            <a:rPr lang="en-US"/>
            <a:t>Admissions &amp; recruitment</a:t>
          </a:r>
        </a:p>
      </dgm:t>
    </dgm:pt>
    <dgm:pt modelId="{11EF3C26-8967-4A09-BDAB-CAAA7FB71B1D}" type="parTrans" cxnId="{ADC69E20-29D8-44C3-85C8-1A3DAB9009E9}">
      <dgm:prSet/>
      <dgm:spPr/>
      <dgm:t>
        <a:bodyPr/>
        <a:lstStyle/>
        <a:p>
          <a:endParaRPr lang="en-US"/>
        </a:p>
      </dgm:t>
    </dgm:pt>
    <dgm:pt modelId="{CB178AD6-38CE-4ED5-B634-E57999A08A72}" type="sibTrans" cxnId="{ADC69E20-29D8-44C3-85C8-1A3DAB9009E9}">
      <dgm:prSet/>
      <dgm:spPr/>
      <dgm:t>
        <a:bodyPr/>
        <a:lstStyle/>
        <a:p>
          <a:endParaRPr lang="en-US"/>
        </a:p>
      </dgm:t>
    </dgm:pt>
    <dgm:pt modelId="{1FB440BD-4EAC-4B91-B066-ADDEDACB4CDB}">
      <dgm:prSet phldrT="[Text]"/>
      <dgm:spPr/>
      <dgm:t>
        <a:bodyPr/>
        <a:lstStyle/>
        <a:p>
          <a:r>
            <a:rPr lang="en-US"/>
            <a:t>Employment</a:t>
          </a:r>
        </a:p>
      </dgm:t>
    </dgm:pt>
    <dgm:pt modelId="{39CCC440-171E-4E2C-9005-617DC630810B}" type="parTrans" cxnId="{269A3884-9CF8-4BE1-8D05-BF31E5F520D7}">
      <dgm:prSet/>
      <dgm:spPr/>
      <dgm:t>
        <a:bodyPr/>
        <a:lstStyle/>
        <a:p>
          <a:endParaRPr lang="en-US"/>
        </a:p>
      </dgm:t>
    </dgm:pt>
    <dgm:pt modelId="{47382A0D-9EEC-4E8B-9B17-9BCDC36A71C3}" type="sibTrans" cxnId="{269A3884-9CF8-4BE1-8D05-BF31E5F520D7}">
      <dgm:prSet/>
      <dgm:spPr/>
      <dgm:t>
        <a:bodyPr/>
        <a:lstStyle/>
        <a:p>
          <a:endParaRPr lang="en-US"/>
        </a:p>
      </dgm:t>
    </dgm:pt>
    <dgm:pt modelId="{C00CD289-3C95-4A16-8D5E-C018D0FC791F}">
      <dgm:prSet phldrT="[Text]"/>
      <dgm:spPr/>
      <dgm:t>
        <a:bodyPr/>
        <a:lstStyle/>
        <a:p>
          <a:r>
            <a:rPr lang="en-US"/>
            <a:t>Training</a:t>
          </a:r>
        </a:p>
      </dgm:t>
    </dgm:pt>
    <dgm:pt modelId="{D0A53FD9-ADD3-4875-9C6C-CD8F49DEFA2B}" type="parTrans" cxnId="{11A08C58-B83A-4EDD-A412-C20C39841A24}">
      <dgm:prSet/>
      <dgm:spPr/>
      <dgm:t>
        <a:bodyPr/>
        <a:lstStyle/>
        <a:p>
          <a:endParaRPr lang="en-US"/>
        </a:p>
      </dgm:t>
    </dgm:pt>
    <dgm:pt modelId="{330A7CC5-2AC0-49C4-A934-2BCE8971C22E}" type="sibTrans" cxnId="{11A08C58-B83A-4EDD-A412-C20C39841A24}">
      <dgm:prSet/>
      <dgm:spPr/>
      <dgm:t>
        <a:bodyPr/>
        <a:lstStyle/>
        <a:p>
          <a:endParaRPr lang="en-US"/>
        </a:p>
      </dgm:t>
    </dgm:pt>
    <dgm:pt modelId="{C6AE2282-AA08-44AF-99B1-34CBB81CF86D}">
      <dgm:prSet phldrT="[Text]"/>
      <dgm:spPr/>
      <dgm:t>
        <a:bodyPr/>
        <a:lstStyle/>
        <a:p>
          <a:r>
            <a:rPr lang="en-US"/>
            <a:t>Pregnant &amp; parenting</a:t>
          </a:r>
        </a:p>
      </dgm:t>
    </dgm:pt>
    <dgm:pt modelId="{BB67F229-42F7-40D1-8519-8AAFF007D65D}" type="parTrans" cxnId="{5B6D3A09-FFA5-4BA3-A737-EF9D8DB487ED}">
      <dgm:prSet/>
      <dgm:spPr/>
      <dgm:t>
        <a:bodyPr/>
        <a:lstStyle/>
        <a:p>
          <a:endParaRPr lang="en-US"/>
        </a:p>
      </dgm:t>
    </dgm:pt>
    <dgm:pt modelId="{73A513AB-E49E-4F00-A41B-AC4474D95062}" type="sibTrans" cxnId="{5B6D3A09-FFA5-4BA3-A737-EF9D8DB487ED}">
      <dgm:prSet/>
      <dgm:spPr/>
      <dgm:t>
        <a:bodyPr/>
        <a:lstStyle/>
        <a:p>
          <a:endParaRPr lang="en-US"/>
        </a:p>
      </dgm:t>
    </dgm:pt>
    <dgm:pt modelId="{5DAC28D2-5589-4BA5-B8A6-FF5AB1A42876}">
      <dgm:prSet phldrT="[Text]"/>
      <dgm:spPr/>
      <dgm:t>
        <a:bodyPr/>
        <a:lstStyle/>
        <a:p>
          <a:r>
            <a:rPr lang="en-US"/>
            <a:t>Athletics</a:t>
          </a:r>
        </a:p>
      </dgm:t>
    </dgm:pt>
    <dgm:pt modelId="{58D9E8EC-5526-48C2-861D-93FD0776032B}" type="parTrans" cxnId="{F54B76ED-5418-46D7-B64B-B27F71AD7578}">
      <dgm:prSet/>
      <dgm:spPr/>
      <dgm:t>
        <a:bodyPr/>
        <a:lstStyle/>
        <a:p>
          <a:endParaRPr lang="en-US"/>
        </a:p>
      </dgm:t>
    </dgm:pt>
    <dgm:pt modelId="{5FE341D9-2438-45C8-B1AD-7ACB1FE8B23E}" type="sibTrans" cxnId="{F54B76ED-5418-46D7-B64B-B27F71AD7578}">
      <dgm:prSet/>
      <dgm:spPr/>
      <dgm:t>
        <a:bodyPr/>
        <a:lstStyle/>
        <a:p>
          <a:endParaRPr lang="en-US"/>
        </a:p>
      </dgm:t>
    </dgm:pt>
    <dgm:pt modelId="{CA5B723A-EFA8-45F9-A189-EFDAF8A80EC4}">
      <dgm:prSet phldrT="[Text]"/>
      <dgm:spPr/>
      <dgm:t>
        <a:bodyPr/>
        <a:lstStyle/>
        <a:p>
          <a:r>
            <a:rPr lang="en-US"/>
            <a:t>Grievance process</a:t>
          </a:r>
        </a:p>
      </dgm:t>
    </dgm:pt>
    <dgm:pt modelId="{4BB59D85-681B-4B03-A7F7-222223E7791A}" type="parTrans" cxnId="{3F4963B4-3358-46C5-97CE-A75CFD4799FE}">
      <dgm:prSet/>
      <dgm:spPr/>
      <dgm:t>
        <a:bodyPr/>
        <a:lstStyle/>
        <a:p>
          <a:endParaRPr lang="en-US"/>
        </a:p>
      </dgm:t>
    </dgm:pt>
    <dgm:pt modelId="{6BE92501-160C-4DEE-8B65-084AFDC014CE}" type="sibTrans" cxnId="{3F4963B4-3358-46C5-97CE-A75CFD4799FE}">
      <dgm:prSet/>
      <dgm:spPr/>
      <dgm:t>
        <a:bodyPr/>
        <a:lstStyle/>
        <a:p>
          <a:endParaRPr lang="en-US"/>
        </a:p>
      </dgm:t>
    </dgm:pt>
    <dgm:pt modelId="{A56C60BF-9C83-432B-8800-15B7D95E056B}" type="pres">
      <dgm:prSet presAssocID="{1F7BB950-33A4-4806-90E0-D1E3A11CA9C1}" presName="Name0" presStyleCnt="0">
        <dgm:presLayoutVars>
          <dgm:chMax val="1"/>
          <dgm:chPref val="1"/>
          <dgm:dir/>
          <dgm:animOne val="branch"/>
          <dgm:animLvl val="lvl"/>
        </dgm:presLayoutVars>
      </dgm:prSet>
      <dgm:spPr/>
    </dgm:pt>
    <dgm:pt modelId="{2D60552F-9FB0-49C8-993E-4AB9ECE507E3}" type="pres">
      <dgm:prSet presAssocID="{267B8BFB-563B-40F4-873A-5D63E0438455}" presName="Parent" presStyleLbl="node0" presStyleIdx="0" presStyleCnt="1">
        <dgm:presLayoutVars>
          <dgm:chMax val="6"/>
          <dgm:chPref val="6"/>
        </dgm:presLayoutVars>
      </dgm:prSet>
      <dgm:spPr/>
    </dgm:pt>
    <dgm:pt modelId="{87DA26A0-CDAD-44FE-8D0F-F1905B562BD0}" type="pres">
      <dgm:prSet presAssocID="{0B792931-3890-4071-8229-F231F1042E44}" presName="Accent1" presStyleCnt="0"/>
      <dgm:spPr/>
    </dgm:pt>
    <dgm:pt modelId="{D438B402-1513-44B7-A5A8-E71C71CA6123}" type="pres">
      <dgm:prSet presAssocID="{0B792931-3890-4071-8229-F231F1042E44}" presName="Accent" presStyleLbl="bgShp" presStyleIdx="0" presStyleCnt="6"/>
      <dgm:spPr/>
    </dgm:pt>
    <dgm:pt modelId="{47E91D4F-2E8D-4118-88D4-3C9362AC0624}" type="pres">
      <dgm:prSet presAssocID="{0B792931-3890-4071-8229-F231F1042E44}" presName="Child1" presStyleLbl="node1" presStyleIdx="0" presStyleCnt="6">
        <dgm:presLayoutVars>
          <dgm:chMax val="0"/>
          <dgm:chPref val="0"/>
          <dgm:bulletEnabled val="1"/>
        </dgm:presLayoutVars>
      </dgm:prSet>
      <dgm:spPr/>
    </dgm:pt>
    <dgm:pt modelId="{49CDA2E2-94D7-49CA-B6C4-2A37D4B7F4EB}" type="pres">
      <dgm:prSet presAssocID="{C6AE2282-AA08-44AF-99B1-34CBB81CF86D}" presName="Accent2" presStyleCnt="0"/>
      <dgm:spPr/>
    </dgm:pt>
    <dgm:pt modelId="{2D95E172-46CC-4892-B2C5-414DB9D49B11}" type="pres">
      <dgm:prSet presAssocID="{C6AE2282-AA08-44AF-99B1-34CBB81CF86D}" presName="Accent" presStyleLbl="bgShp" presStyleIdx="1" presStyleCnt="6"/>
      <dgm:spPr/>
    </dgm:pt>
    <dgm:pt modelId="{59BD7674-C330-4681-B871-0FAF97C1FCFD}" type="pres">
      <dgm:prSet presAssocID="{C6AE2282-AA08-44AF-99B1-34CBB81CF86D}" presName="Child2" presStyleLbl="node1" presStyleIdx="1" presStyleCnt="6">
        <dgm:presLayoutVars>
          <dgm:chMax val="0"/>
          <dgm:chPref val="0"/>
          <dgm:bulletEnabled val="1"/>
        </dgm:presLayoutVars>
      </dgm:prSet>
      <dgm:spPr/>
    </dgm:pt>
    <dgm:pt modelId="{3D25A82A-BBD2-4B93-94BD-3C294BB473E8}" type="pres">
      <dgm:prSet presAssocID="{5DAC28D2-5589-4BA5-B8A6-FF5AB1A42876}" presName="Accent3" presStyleCnt="0"/>
      <dgm:spPr/>
    </dgm:pt>
    <dgm:pt modelId="{50589F37-C29B-4034-8DD3-BF3B851F8A70}" type="pres">
      <dgm:prSet presAssocID="{5DAC28D2-5589-4BA5-B8A6-FF5AB1A42876}" presName="Accent" presStyleLbl="bgShp" presStyleIdx="2" presStyleCnt="6"/>
      <dgm:spPr/>
    </dgm:pt>
    <dgm:pt modelId="{C6A1A866-3F91-48E3-B655-ECA15BB76A7D}" type="pres">
      <dgm:prSet presAssocID="{5DAC28D2-5589-4BA5-B8A6-FF5AB1A42876}" presName="Child3" presStyleLbl="node1" presStyleIdx="2" presStyleCnt="6">
        <dgm:presLayoutVars>
          <dgm:chMax val="0"/>
          <dgm:chPref val="0"/>
          <dgm:bulletEnabled val="1"/>
        </dgm:presLayoutVars>
      </dgm:prSet>
      <dgm:spPr/>
    </dgm:pt>
    <dgm:pt modelId="{11B256E7-4C00-4FA9-B652-6F67D1B83430}" type="pres">
      <dgm:prSet presAssocID="{1FB440BD-4EAC-4B91-B066-ADDEDACB4CDB}" presName="Accent4" presStyleCnt="0"/>
      <dgm:spPr/>
    </dgm:pt>
    <dgm:pt modelId="{2D20DB97-0525-42C9-841B-F4024F56DCB5}" type="pres">
      <dgm:prSet presAssocID="{1FB440BD-4EAC-4B91-B066-ADDEDACB4CDB}" presName="Accent" presStyleLbl="bgShp" presStyleIdx="3" presStyleCnt="6"/>
      <dgm:spPr/>
    </dgm:pt>
    <dgm:pt modelId="{B745C8B6-5698-4BEE-900F-7B99A5A7F56B}" type="pres">
      <dgm:prSet presAssocID="{1FB440BD-4EAC-4B91-B066-ADDEDACB4CDB}" presName="Child4" presStyleLbl="node1" presStyleIdx="3" presStyleCnt="6">
        <dgm:presLayoutVars>
          <dgm:chMax val="0"/>
          <dgm:chPref val="0"/>
          <dgm:bulletEnabled val="1"/>
        </dgm:presLayoutVars>
      </dgm:prSet>
      <dgm:spPr/>
    </dgm:pt>
    <dgm:pt modelId="{B5CECB45-47EA-4FE3-A996-716FF694C831}" type="pres">
      <dgm:prSet presAssocID="{C00CD289-3C95-4A16-8D5E-C018D0FC791F}" presName="Accent5" presStyleCnt="0"/>
      <dgm:spPr/>
    </dgm:pt>
    <dgm:pt modelId="{52A7ACD9-2DDE-4F1D-A0E0-54D9D476BB53}" type="pres">
      <dgm:prSet presAssocID="{C00CD289-3C95-4A16-8D5E-C018D0FC791F}" presName="Accent" presStyleLbl="bgShp" presStyleIdx="4" presStyleCnt="6"/>
      <dgm:spPr/>
    </dgm:pt>
    <dgm:pt modelId="{728B3EAF-60B4-4A55-987F-0703718A0146}" type="pres">
      <dgm:prSet presAssocID="{C00CD289-3C95-4A16-8D5E-C018D0FC791F}" presName="Child5" presStyleLbl="node1" presStyleIdx="4" presStyleCnt="6">
        <dgm:presLayoutVars>
          <dgm:chMax val="0"/>
          <dgm:chPref val="0"/>
          <dgm:bulletEnabled val="1"/>
        </dgm:presLayoutVars>
      </dgm:prSet>
      <dgm:spPr/>
    </dgm:pt>
    <dgm:pt modelId="{1D22FA4F-783D-49C9-806C-7443A8A45131}" type="pres">
      <dgm:prSet presAssocID="{CA5B723A-EFA8-45F9-A189-EFDAF8A80EC4}" presName="Accent6" presStyleCnt="0"/>
      <dgm:spPr/>
    </dgm:pt>
    <dgm:pt modelId="{5D37758D-BA68-42D5-97AB-D3950A81728F}" type="pres">
      <dgm:prSet presAssocID="{CA5B723A-EFA8-45F9-A189-EFDAF8A80EC4}" presName="Accent" presStyleLbl="bgShp" presStyleIdx="5" presStyleCnt="6"/>
      <dgm:spPr/>
    </dgm:pt>
    <dgm:pt modelId="{7D38096F-C359-4A21-97AE-028B0B97142F}" type="pres">
      <dgm:prSet presAssocID="{CA5B723A-EFA8-45F9-A189-EFDAF8A80EC4}" presName="Child6" presStyleLbl="node1" presStyleIdx="5" presStyleCnt="6">
        <dgm:presLayoutVars>
          <dgm:chMax val="0"/>
          <dgm:chPref val="0"/>
          <dgm:bulletEnabled val="1"/>
        </dgm:presLayoutVars>
      </dgm:prSet>
      <dgm:spPr/>
    </dgm:pt>
  </dgm:ptLst>
  <dgm:cxnLst>
    <dgm:cxn modelId="{5B6D3A09-FFA5-4BA3-A737-EF9D8DB487ED}" srcId="{267B8BFB-563B-40F4-873A-5D63E0438455}" destId="{C6AE2282-AA08-44AF-99B1-34CBB81CF86D}" srcOrd="1" destOrd="0" parTransId="{BB67F229-42F7-40D1-8519-8AAFF007D65D}" sibTransId="{73A513AB-E49E-4F00-A41B-AC4474D95062}"/>
    <dgm:cxn modelId="{3C5E8D0F-C300-4230-9A68-7842D7827F14}" srcId="{1F7BB950-33A4-4806-90E0-D1E3A11CA9C1}" destId="{267B8BFB-563B-40F4-873A-5D63E0438455}" srcOrd="0" destOrd="0" parTransId="{10C4ED11-CC09-4151-B885-C5F5410D63DD}" sibTransId="{67A3E116-3BD1-44D8-BCDB-DC9CA5E5EF6D}"/>
    <dgm:cxn modelId="{ADC69E20-29D8-44C3-85C8-1A3DAB9009E9}" srcId="{267B8BFB-563B-40F4-873A-5D63E0438455}" destId="{0B792931-3890-4071-8229-F231F1042E44}" srcOrd="0" destOrd="0" parTransId="{11EF3C26-8967-4A09-BDAB-CAAA7FB71B1D}" sibTransId="{CB178AD6-38CE-4ED5-B634-E57999A08A72}"/>
    <dgm:cxn modelId="{2141E723-3983-43B0-9D92-A2B7D0B61B99}" type="presOf" srcId="{1F7BB950-33A4-4806-90E0-D1E3A11CA9C1}" destId="{A56C60BF-9C83-432B-8800-15B7D95E056B}" srcOrd="0" destOrd="0" presId="urn:microsoft.com/office/officeart/2011/layout/HexagonRadial"/>
    <dgm:cxn modelId="{3E4CAB2C-46AA-4B1F-A15A-714D93F73AB2}" type="presOf" srcId="{5DAC28D2-5589-4BA5-B8A6-FF5AB1A42876}" destId="{C6A1A866-3F91-48E3-B655-ECA15BB76A7D}" srcOrd="0" destOrd="0" presId="urn:microsoft.com/office/officeart/2011/layout/HexagonRadial"/>
    <dgm:cxn modelId="{0810866D-A9A0-4F53-96AB-C318F3286FD3}" type="presOf" srcId="{C6AE2282-AA08-44AF-99B1-34CBB81CF86D}" destId="{59BD7674-C330-4681-B871-0FAF97C1FCFD}" srcOrd="0" destOrd="0" presId="urn:microsoft.com/office/officeart/2011/layout/HexagonRadial"/>
    <dgm:cxn modelId="{11A08C58-B83A-4EDD-A412-C20C39841A24}" srcId="{267B8BFB-563B-40F4-873A-5D63E0438455}" destId="{C00CD289-3C95-4A16-8D5E-C018D0FC791F}" srcOrd="4" destOrd="0" parTransId="{D0A53FD9-ADD3-4875-9C6C-CD8F49DEFA2B}" sibTransId="{330A7CC5-2AC0-49C4-A934-2BCE8971C22E}"/>
    <dgm:cxn modelId="{269A3884-9CF8-4BE1-8D05-BF31E5F520D7}" srcId="{267B8BFB-563B-40F4-873A-5D63E0438455}" destId="{1FB440BD-4EAC-4B91-B066-ADDEDACB4CDB}" srcOrd="3" destOrd="0" parTransId="{39CCC440-171E-4E2C-9005-617DC630810B}" sibTransId="{47382A0D-9EEC-4E8B-9B17-9BCDC36A71C3}"/>
    <dgm:cxn modelId="{D752B59C-66F4-4107-A4D9-1D1E3ACD5113}" type="presOf" srcId="{267B8BFB-563B-40F4-873A-5D63E0438455}" destId="{2D60552F-9FB0-49C8-993E-4AB9ECE507E3}" srcOrd="0" destOrd="0" presId="urn:microsoft.com/office/officeart/2011/layout/HexagonRadial"/>
    <dgm:cxn modelId="{3F4963B4-3358-46C5-97CE-A75CFD4799FE}" srcId="{267B8BFB-563B-40F4-873A-5D63E0438455}" destId="{CA5B723A-EFA8-45F9-A189-EFDAF8A80EC4}" srcOrd="5" destOrd="0" parTransId="{4BB59D85-681B-4B03-A7F7-222223E7791A}" sibTransId="{6BE92501-160C-4DEE-8B65-084AFDC014CE}"/>
    <dgm:cxn modelId="{C3644BC4-96FF-4FD6-9CB6-E45CC6FE4012}" type="presOf" srcId="{CA5B723A-EFA8-45F9-A189-EFDAF8A80EC4}" destId="{7D38096F-C359-4A21-97AE-028B0B97142F}" srcOrd="0" destOrd="0" presId="urn:microsoft.com/office/officeart/2011/layout/HexagonRadial"/>
    <dgm:cxn modelId="{F2BCF6D4-5974-4A5E-8188-9778A4436FB2}" type="presOf" srcId="{1FB440BD-4EAC-4B91-B066-ADDEDACB4CDB}" destId="{B745C8B6-5698-4BEE-900F-7B99A5A7F56B}" srcOrd="0" destOrd="0" presId="urn:microsoft.com/office/officeart/2011/layout/HexagonRadial"/>
    <dgm:cxn modelId="{A7CF9BDE-FE99-4330-A67D-24429378CC72}" type="presOf" srcId="{C00CD289-3C95-4A16-8D5E-C018D0FC791F}" destId="{728B3EAF-60B4-4A55-987F-0703718A0146}" srcOrd="0" destOrd="0" presId="urn:microsoft.com/office/officeart/2011/layout/HexagonRadial"/>
    <dgm:cxn modelId="{F54B76ED-5418-46D7-B64B-B27F71AD7578}" srcId="{267B8BFB-563B-40F4-873A-5D63E0438455}" destId="{5DAC28D2-5589-4BA5-B8A6-FF5AB1A42876}" srcOrd="2" destOrd="0" parTransId="{58D9E8EC-5526-48C2-861D-93FD0776032B}" sibTransId="{5FE341D9-2438-45C8-B1AD-7ACB1FE8B23E}"/>
    <dgm:cxn modelId="{780914F1-BEDA-4603-8932-E85B3D5EB359}" type="presOf" srcId="{0B792931-3890-4071-8229-F231F1042E44}" destId="{47E91D4F-2E8D-4118-88D4-3C9362AC0624}" srcOrd="0" destOrd="0" presId="urn:microsoft.com/office/officeart/2011/layout/HexagonRadial"/>
    <dgm:cxn modelId="{4F1A780D-86B9-4EFA-9F6F-7D3BDE4289B6}" type="presParOf" srcId="{A56C60BF-9C83-432B-8800-15B7D95E056B}" destId="{2D60552F-9FB0-49C8-993E-4AB9ECE507E3}" srcOrd="0" destOrd="0" presId="urn:microsoft.com/office/officeart/2011/layout/HexagonRadial"/>
    <dgm:cxn modelId="{11366B3B-343B-4C2E-99A1-118F33AED745}" type="presParOf" srcId="{A56C60BF-9C83-432B-8800-15B7D95E056B}" destId="{87DA26A0-CDAD-44FE-8D0F-F1905B562BD0}" srcOrd="1" destOrd="0" presId="urn:microsoft.com/office/officeart/2011/layout/HexagonRadial"/>
    <dgm:cxn modelId="{89CD9DE6-6AC1-4FD1-A4D9-79D66276D632}" type="presParOf" srcId="{87DA26A0-CDAD-44FE-8D0F-F1905B562BD0}" destId="{D438B402-1513-44B7-A5A8-E71C71CA6123}" srcOrd="0" destOrd="0" presId="urn:microsoft.com/office/officeart/2011/layout/HexagonRadial"/>
    <dgm:cxn modelId="{F1D79FF7-D8AB-4D99-B985-C9DECE1B551F}" type="presParOf" srcId="{A56C60BF-9C83-432B-8800-15B7D95E056B}" destId="{47E91D4F-2E8D-4118-88D4-3C9362AC0624}" srcOrd="2" destOrd="0" presId="urn:microsoft.com/office/officeart/2011/layout/HexagonRadial"/>
    <dgm:cxn modelId="{A8A34ECE-3B29-490E-9DCB-6474F9EB58A4}" type="presParOf" srcId="{A56C60BF-9C83-432B-8800-15B7D95E056B}" destId="{49CDA2E2-94D7-49CA-B6C4-2A37D4B7F4EB}" srcOrd="3" destOrd="0" presId="urn:microsoft.com/office/officeart/2011/layout/HexagonRadial"/>
    <dgm:cxn modelId="{80FDA97F-0BDF-4F8C-A270-7B7446881250}" type="presParOf" srcId="{49CDA2E2-94D7-49CA-B6C4-2A37D4B7F4EB}" destId="{2D95E172-46CC-4892-B2C5-414DB9D49B11}" srcOrd="0" destOrd="0" presId="urn:microsoft.com/office/officeart/2011/layout/HexagonRadial"/>
    <dgm:cxn modelId="{63E0F7AD-A3AA-43BB-85E2-C020532D51DE}" type="presParOf" srcId="{A56C60BF-9C83-432B-8800-15B7D95E056B}" destId="{59BD7674-C330-4681-B871-0FAF97C1FCFD}" srcOrd="4" destOrd="0" presId="urn:microsoft.com/office/officeart/2011/layout/HexagonRadial"/>
    <dgm:cxn modelId="{BA7B21D1-9041-4FD7-820A-DCE1093065E6}" type="presParOf" srcId="{A56C60BF-9C83-432B-8800-15B7D95E056B}" destId="{3D25A82A-BBD2-4B93-94BD-3C294BB473E8}" srcOrd="5" destOrd="0" presId="urn:microsoft.com/office/officeart/2011/layout/HexagonRadial"/>
    <dgm:cxn modelId="{B0742697-DE1C-401F-8FA6-55F9FAEF1A80}" type="presParOf" srcId="{3D25A82A-BBD2-4B93-94BD-3C294BB473E8}" destId="{50589F37-C29B-4034-8DD3-BF3B851F8A70}" srcOrd="0" destOrd="0" presId="urn:microsoft.com/office/officeart/2011/layout/HexagonRadial"/>
    <dgm:cxn modelId="{14AD30E9-7CA5-4D0C-A4A9-A5686C6D3589}" type="presParOf" srcId="{A56C60BF-9C83-432B-8800-15B7D95E056B}" destId="{C6A1A866-3F91-48E3-B655-ECA15BB76A7D}" srcOrd="6" destOrd="0" presId="urn:microsoft.com/office/officeart/2011/layout/HexagonRadial"/>
    <dgm:cxn modelId="{E33F977F-3858-4822-BF29-171139AFD9F1}" type="presParOf" srcId="{A56C60BF-9C83-432B-8800-15B7D95E056B}" destId="{11B256E7-4C00-4FA9-B652-6F67D1B83430}" srcOrd="7" destOrd="0" presId="urn:microsoft.com/office/officeart/2011/layout/HexagonRadial"/>
    <dgm:cxn modelId="{67006D3D-E805-4271-9C11-63D7E6040BB5}" type="presParOf" srcId="{11B256E7-4C00-4FA9-B652-6F67D1B83430}" destId="{2D20DB97-0525-42C9-841B-F4024F56DCB5}" srcOrd="0" destOrd="0" presId="urn:microsoft.com/office/officeart/2011/layout/HexagonRadial"/>
    <dgm:cxn modelId="{09B1D73C-AABB-4C69-83BC-E57070EC8F53}" type="presParOf" srcId="{A56C60BF-9C83-432B-8800-15B7D95E056B}" destId="{B745C8B6-5698-4BEE-900F-7B99A5A7F56B}" srcOrd="8" destOrd="0" presId="urn:microsoft.com/office/officeart/2011/layout/HexagonRadial"/>
    <dgm:cxn modelId="{398356AC-462F-4F4E-95EA-9194C1AA6A1D}" type="presParOf" srcId="{A56C60BF-9C83-432B-8800-15B7D95E056B}" destId="{B5CECB45-47EA-4FE3-A996-716FF694C831}" srcOrd="9" destOrd="0" presId="urn:microsoft.com/office/officeart/2011/layout/HexagonRadial"/>
    <dgm:cxn modelId="{8A2866CD-65EF-4319-A97D-DFB7B0B227F7}" type="presParOf" srcId="{B5CECB45-47EA-4FE3-A996-716FF694C831}" destId="{52A7ACD9-2DDE-4F1D-A0E0-54D9D476BB53}" srcOrd="0" destOrd="0" presId="urn:microsoft.com/office/officeart/2011/layout/HexagonRadial"/>
    <dgm:cxn modelId="{E150F4ED-A060-44B0-BE4B-AA9C31172F9D}" type="presParOf" srcId="{A56C60BF-9C83-432B-8800-15B7D95E056B}" destId="{728B3EAF-60B4-4A55-987F-0703718A0146}" srcOrd="10" destOrd="0" presId="urn:microsoft.com/office/officeart/2011/layout/HexagonRadial"/>
    <dgm:cxn modelId="{19CD01AF-EAD3-4EBC-96AF-1A75D05317AC}" type="presParOf" srcId="{A56C60BF-9C83-432B-8800-15B7D95E056B}" destId="{1D22FA4F-783D-49C9-806C-7443A8A45131}" srcOrd="11" destOrd="0" presId="urn:microsoft.com/office/officeart/2011/layout/HexagonRadial"/>
    <dgm:cxn modelId="{EFBE88C8-30B0-4D61-8F8B-98CC616C7B6A}" type="presParOf" srcId="{1D22FA4F-783D-49C9-806C-7443A8A45131}" destId="{5D37758D-BA68-42D5-97AB-D3950A81728F}" srcOrd="0" destOrd="0" presId="urn:microsoft.com/office/officeart/2011/layout/HexagonRadial"/>
    <dgm:cxn modelId="{A5B0D108-5561-469E-BDD8-A201FEE8CE68}" type="presParOf" srcId="{A56C60BF-9C83-432B-8800-15B7D95E056B}" destId="{7D38096F-C359-4A21-97AE-028B0B97142F}" srcOrd="1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68B268-6171-449B-8371-BA0874C6E171}" type="doc">
      <dgm:prSet loTypeId="urn:microsoft.com/office/officeart/2005/8/layout/cycle6" loCatId="cycle" qsTypeId="urn:microsoft.com/office/officeart/2005/8/quickstyle/simple1" qsCatId="simple" csTypeId="urn:microsoft.com/office/officeart/2005/8/colors/accent1_1" csCatId="accent1" phldr="1"/>
      <dgm:spPr/>
    </dgm:pt>
    <dgm:pt modelId="{2B418C25-AD40-4C8C-B247-541665B8597D}">
      <dgm:prSet phldrT="[Text]"/>
      <dgm:spPr/>
      <dgm:t>
        <a:bodyPr/>
        <a:lstStyle/>
        <a:p>
          <a:r>
            <a:rPr lang="en-US"/>
            <a:t>Title IX</a:t>
          </a:r>
        </a:p>
      </dgm:t>
    </dgm:pt>
    <dgm:pt modelId="{66B9A668-9D7B-4B43-81AA-CA9C50AFB330}" type="parTrans" cxnId="{CC7DCF68-0090-4BF8-8F1C-DE17080A3EE6}">
      <dgm:prSet/>
      <dgm:spPr/>
      <dgm:t>
        <a:bodyPr/>
        <a:lstStyle/>
        <a:p>
          <a:endParaRPr lang="en-US"/>
        </a:p>
      </dgm:t>
    </dgm:pt>
    <dgm:pt modelId="{4C2AD96C-0ADE-4EAB-BFC8-0C9EE51EE554}" type="sibTrans" cxnId="{CC7DCF68-0090-4BF8-8F1C-DE17080A3EE6}">
      <dgm:prSet/>
      <dgm:spPr/>
      <dgm:t>
        <a:bodyPr/>
        <a:lstStyle/>
        <a:p>
          <a:endParaRPr lang="en-US"/>
        </a:p>
      </dgm:t>
    </dgm:pt>
    <dgm:pt modelId="{5D1A05A9-70E2-449B-97B0-DA6B0A5976C1}">
      <dgm:prSet phldrT="[Text]"/>
      <dgm:spPr/>
      <dgm:t>
        <a:bodyPr/>
        <a:lstStyle/>
        <a:p>
          <a:r>
            <a:rPr lang="en-US" dirty="0"/>
            <a:t>VAWA</a:t>
          </a:r>
        </a:p>
      </dgm:t>
    </dgm:pt>
    <dgm:pt modelId="{08BE12EC-2281-43C0-A066-144254CEEE0B}" type="parTrans" cxnId="{A24F34C4-9BB4-4433-A2FC-5EF30B84C42B}">
      <dgm:prSet/>
      <dgm:spPr/>
      <dgm:t>
        <a:bodyPr/>
        <a:lstStyle/>
        <a:p>
          <a:endParaRPr lang="en-US"/>
        </a:p>
      </dgm:t>
    </dgm:pt>
    <dgm:pt modelId="{9F7A632E-75B5-46C1-96DE-D38F685D56C7}" type="sibTrans" cxnId="{A24F34C4-9BB4-4433-A2FC-5EF30B84C42B}">
      <dgm:prSet/>
      <dgm:spPr/>
      <dgm:t>
        <a:bodyPr/>
        <a:lstStyle/>
        <a:p>
          <a:endParaRPr lang="en-US"/>
        </a:p>
      </dgm:t>
    </dgm:pt>
    <dgm:pt modelId="{363B6638-BDD1-4707-B75C-B468EA8C61CD}">
      <dgm:prSet phldrT="[Text]"/>
      <dgm:spPr/>
      <dgm:t>
        <a:bodyPr/>
        <a:lstStyle/>
        <a:p>
          <a:r>
            <a:rPr lang="en-US" dirty="0"/>
            <a:t>MN 135A.15</a:t>
          </a:r>
        </a:p>
      </dgm:t>
    </dgm:pt>
    <dgm:pt modelId="{3DACBD29-4F29-475E-BF4F-F9B33F67FB15}" type="parTrans" cxnId="{2C8CB04E-A9EB-4DEB-9C13-FFE2D52FE35F}">
      <dgm:prSet/>
      <dgm:spPr/>
      <dgm:t>
        <a:bodyPr/>
        <a:lstStyle/>
        <a:p>
          <a:endParaRPr lang="en-US"/>
        </a:p>
      </dgm:t>
    </dgm:pt>
    <dgm:pt modelId="{E743BA74-D4D0-492F-A436-62AF6C600048}" type="sibTrans" cxnId="{2C8CB04E-A9EB-4DEB-9C13-FFE2D52FE35F}">
      <dgm:prSet/>
      <dgm:spPr/>
      <dgm:t>
        <a:bodyPr/>
        <a:lstStyle/>
        <a:p>
          <a:endParaRPr lang="en-US"/>
        </a:p>
      </dgm:t>
    </dgm:pt>
    <dgm:pt modelId="{464751A3-DC5B-4F5B-8F19-9ED26BC5EA0F}">
      <dgm:prSet phldrT="[Text]"/>
      <dgm:spPr/>
      <dgm:t>
        <a:bodyPr/>
        <a:lstStyle/>
        <a:p>
          <a:r>
            <a:rPr lang="en-US" dirty="0"/>
            <a:t>MN 135A.158 et al.</a:t>
          </a:r>
        </a:p>
      </dgm:t>
    </dgm:pt>
    <dgm:pt modelId="{4779E7AB-8F5D-4B10-86B0-7B7AE97A2300}" type="parTrans" cxnId="{76AB8B3B-CF20-4D7E-9851-51AB8231DA65}">
      <dgm:prSet/>
      <dgm:spPr/>
      <dgm:t>
        <a:bodyPr/>
        <a:lstStyle/>
        <a:p>
          <a:endParaRPr lang="en-US"/>
        </a:p>
      </dgm:t>
    </dgm:pt>
    <dgm:pt modelId="{DBB53DFF-E4EE-4F2B-A583-B4209F91250C}" type="sibTrans" cxnId="{76AB8B3B-CF20-4D7E-9851-51AB8231DA65}">
      <dgm:prSet/>
      <dgm:spPr/>
      <dgm:t>
        <a:bodyPr/>
        <a:lstStyle/>
        <a:p>
          <a:endParaRPr lang="en-US"/>
        </a:p>
      </dgm:t>
    </dgm:pt>
    <dgm:pt modelId="{410A3704-5A7B-4FDD-A4DC-CA9223435E15}">
      <dgm:prSet phldrT="[Text]"/>
      <dgm:spPr/>
      <dgm:t>
        <a:bodyPr/>
        <a:lstStyle/>
        <a:p>
          <a:r>
            <a:rPr lang="en-US" dirty="0"/>
            <a:t>Clery</a:t>
          </a:r>
        </a:p>
      </dgm:t>
    </dgm:pt>
    <dgm:pt modelId="{93C3AC6D-91E7-4DA1-9AC1-EEE31C3509D0}" type="parTrans" cxnId="{C20A7BB5-F4AB-474D-A1B2-3DDC330289FE}">
      <dgm:prSet/>
      <dgm:spPr/>
      <dgm:t>
        <a:bodyPr/>
        <a:lstStyle/>
        <a:p>
          <a:endParaRPr lang="en-US"/>
        </a:p>
      </dgm:t>
    </dgm:pt>
    <dgm:pt modelId="{57461153-BCCA-4689-984D-ABDE1C8E2D65}" type="sibTrans" cxnId="{C20A7BB5-F4AB-474D-A1B2-3DDC330289FE}">
      <dgm:prSet/>
      <dgm:spPr/>
      <dgm:t>
        <a:bodyPr/>
        <a:lstStyle/>
        <a:p>
          <a:endParaRPr lang="en-US"/>
        </a:p>
      </dgm:t>
    </dgm:pt>
    <dgm:pt modelId="{1EB4A6C7-3BB1-4289-90F6-5FD385AB50B8}" type="pres">
      <dgm:prSet presAssocID="{4B68B268-6171-449B-8371-BA0874C6E171}" presName="cycle" presStyleCnt="0">
        <dgm:presLayoutVars>
          <dgm:dir/>
          <dgm:resizeHandles val="exact"/>
        </dgm:presLayoutVars>
      </dgm:prSet>
      <dgm:spPr/>
    </dgm:pt>
    <dgm:pt modelId="{3B0C1B3F-4983-439E-9EF2-49B7D2F18F3D}" type="pres">
      <dgm:prSet presAssocID="{2B418C25-AD40-4C8C-B247-541665B8597D}" presName="node" presStyleLbl="node1" presStyleIdx="0" presStyleCnt="5">
        <dgm:presLayoutVars>
          <dgm:bulletEnabled val="1"/>
        </dgm:presLayoutVars>
      </dgm:prSet>
      <dgm:spPr/>
    </dgm:pt>
    <dgm:pt modelId="{A225A143-FB4A-401C-AEE9-0F29F62D5BA6}" type="pres">
      <dgm:prSet presAssocID="{2B418C25-AD40-4C8C-B247-541665B8597D}" presName="spNode" presStyleCnt="0"/>
      <dgm:spPr/>
    </dgm:pt>
    <dgm:pt modelId="{51EB3B9F-3444-4C0E-883F-1247A6EFF046}" type="pres">
      <dgm:prSet presAssocID="{4C2AD96C-0ADE-4EAB-BFC8-0C9EE51EE554}" presName="sibTrans" presStyleLbl="sibTrans1D1" presStyleIdx="0" presStyleCnt="5"/>
      <dgm:spPr/>
    </dgm:pt>
    <dgm:pt modelId="{24CFFEE9-557D-42D4-B060-85ABE00CB916}" type="pres">
      <dgm:prSet presAssocID="{5D1A05A9-70E2-449B-97B0-DA6B0A5976C1}" presName="node" presStyleLbl="node1" presStyleIdx="1" presStyleCnt="5">
        <dgm:presLayoutVars>
          <dgm:bulletEnabled val="1"/>
        </dgm:presLayoutVars>
      </dgm:prSet>
      <dgm:spPr/>
    </dgm:pt>
    <dgm:pt modelId="{910C598A-4FFD-48FC-B138-82FFC080A86F}" type="pres">
      <dgm:prSet presAssocID="{5D1A05A9-70E2-449B-97B0-DA6B0A5976C1}" presName="spNode" presStyleCnt="0"/>
      <dgm:spPr/>
    </dgm:pt>
    <dgm:pt modelId="{C3E7787D-D3FA-4872-B05D-BBABB9A8A3DF}" type="pres">
      <dgm:prSet presAssocID="{9F7A632E-75B5-46C1-96DE-D38F685D56C7}" presName="sibTrans" presStyleLbl="sibTrans1D1" presStyleIdx="1" presStyleCnt="5"/>
      <dgm:spPr/>
    </dgm:pt>
    <dgm:pt modelId="{689F00B3-B21D-48A3-A5EF-FC72B0B13A7F}" type="pres">
      <dgm:prSet presAssocID="{410A3704-5A7B-4FDD-A4DC-CA9223435E15}" presName="node" presStyleLbl="node1" presStyleIdx="2" presStyleCnt="5">
        <dgm:presLayoutVars>
          <dgm:bulletEnabled val="1"/>
        </dgm:presLayoutVars>
      </dgm:prSet>
      <dgm:spPr/>
    </dgm:pt>
    <dgm:pt modelId="{2AA70150-7F64-44F7-9F3E-6D6FE72B55CE}" type="pres">
      <dgm:prSet presAssocID="{410A3704-5A7B-4FDD-A4DC-CA9223435E15}" presName="spNode" presStyleCnt="0"/>
      <dgm:spPr/>
    </dgm:pt>
    <dgm:pt modelId="{9646FBB2-5C1D-443E-A8C2-607E6BE2D342}" type="pres">
      <dgm:prSet presAssocID="{57461153-BCCA-4689-984D-ABDE1C8E2D65}" presName="sibTrans" presStyleLbl="sibTrans1D1" presStyleIdx="2" presStyleCnt="5"/>
      <dgm:spPr/>
    </dgm:pt>
    <dgm:pt modelId="{729E9D5F-DE63-4485-A543-D29C4A30CE94}" type="pres">
      <dgm:prSet presAssocID="{363B6638-BDD1-4707-B75C-B468EA8C61CD}" presName="node" presStyleLbl="node1" presStyleIdx="3" presStyleCnt="5">
        <dgm:presLayoutVars>
          <dgm:bulletEnabled val="1"/>
        </dgm:presLayoutVars>
      </dgm:prSet>
      <dgm:spPr/>
    </dgm:pt>
    <dgm:pt modelId="{9D3E61B3-FC59-415C-8D42-8CE9C7411A38}" type="pres">
      <dgm:prSet presAssocID="{363B6638-BDD1-4707-B75C-B468EA8C61CD}" presName="spNode" presStyleCnt="0"/>
      <dgm:spPr/>
    </dgm:pt>
    <dgm:pt modelId="{B0A9BFE9-B592-4BA4-BEEA-5A6D12B2F831}" type="pres">
      <dgm:prSet presAssocID="{E743BA74-D4D0-492F-A436-62AF6C600048}" presName="sibTrans" presStyleLbl="sibTrans1D1" presStyleIdx="3" presStyleCnt="5"/>
      <dgm:spPr/>
    </dgm:pt>
    <dgm:pt modelId="{4AE03F5A-D23B-4EF8-B03B-7964CC266F0A}" type="pres">
      <dgm:prSet presAssocID="{464751A3-DC5B-4F5B-8F19-9ED26BC5EA0F}" presName="node" presStyleLbl="node1" presStyleIdx="4" presStyleCnt="5">
        <dgm:presLayoutVars>
          <dgm:bulletEnabled val="1"/>
        </dgm:presLayoutVars>
      </dgm:prSet>
      <dgm:spPr/>
    </dgm:pt>
    <dgm:pt modelId="{DD81ADC4-2DE2-4393-A353-8FF098D6D72E}" type="pres">
      <dgm:prSet presAssocID="{464751A3-DC5B-4F5B-8F19-9ED26BC5EA0F}" presName="spNode" presStyleCnt="0"/>
      <dgm:spPr/>
    </dgm:pt>
    <dgm:pt modelId="{F218A30F-DA74-443D-9062-F9EE379738FF}" type="pres">
      <dgm:prSet presAssocID="{DBB53DFF-E4EE-4F2B-A583-B4209F91250C}" presName="sibTrans" presStyleLbl="sibTrans1D1" presStyleIdx="4" presStyleCnt="5"/>
      <dgm:spPr/>
    </dgm:pt>
  </dgm:ptLst>
  <dgm:cxnLst>
    <dgm:cxn modelId="{5FCFB71A-06FE-4FB0-9075-6D045AFCC830}" type="presOf" srcId="{9F7A632E-75B5-46C1-96DE-D38F685D56C7}" destId="{C3E7787D-D3FA-4872-B05D-BBABB9A8A3DF}" srcOrd="0" destOrd="0" presId="urn:microsoft.com/office/officeart/2005/8/layout/cycle6"/>
    <dgm:cxn modelId="{7B99011B-6C0A-4029-982E-DDF7647DFD3C}" type="presOf" srcId="{464751A3-DC5B-4F5B-8F19-9ED26BC5EA0F}" destId="{4AE03F5A-D23B-4EF8-B03B-7964CC266F0A}" srcOrd="0" destOrd="0" presId="urn:microsoft.com/office/officeart/2005/8/layout/cycle6"/>
    <dgm:cxn modelId="{029F1620-E96E-425D-9A70-080715AE25BA}" type="presOf" srcId="{4C2AD96C-0ADE-4EAB-BFC8-0C9EE51EE554}" destId="{51EB3B9F-3444-4C0E-883F-1247A6EFF046}" srcOrd="0" destOrd="0" presId="urn:microsoft.com/office/officeart/2005/8/layout/cycle6"/>
    <dgm:cxn modelId="{76AB8B3B-CF20-4D7E-9851-51AB8231DA65}" srcId="{4B68B268-6171-449B-8371-BA0874C6E171}" destId="{464751A3-DC5B-4F5B-8F19-9ED26BC5EA0F}" srcOrd="4" destOrd="0" parTransId="{4779E7AB-8F5D-4B10-86B0-7B7AE97A2300}" sibTransId="{DBB53DFF-E4EE-4F2B-A583-B4209F91250C}"/>
    <dgm:cxn modelId="{CC7DCF68-0090-4BF8-8F1C-DE17080A3EE6}" srcId="{4B68B268-6171-449B-8371-BA0874C6E171}" destId="{2B418C25-AD40-4C8C-B247-541665B8597D}" srcOrd="0" destOrd="0" parTransId="{66B9A668-9D7B-4B43-81AA-CA9C50AFB330}" sibTransId="{4C2AD96C-0ADE-4EAB-BFC8-0C9EE51EE554}"/>
    <dgm:cxn modelId="{2C8CB04E-A9EB-4DEB-9C13-FFE2D52FE35F}" srcId="{4B68B268-6171-449B-8371-BA0874C6E171}" destId="{363B6638-BDD1-4707-B75C-B468EA8C61CD}" srcOrd="3" destOrd="0" parTransId="{3DACBD29-4F29-475E-BF4F-F9B33F67FB15}" sibTransId="{E743BA74-D4D0-492F-A436-62AF6C600048}"/>
    <dgm:cxn modelId="{0B8BD27F-22D4-44F6-B747-632D5E0E0114}" type="presOf" srcId="{2B418C25-AD40-4C8C-B247-541665B8597D}" destId="{3B0C1B3F-4983-439E-9EF2-49B7D2F18F3D}" srcOrd="0" destOrd="0" presId="urn:microsoft.com/office/officeart/2005/8/layout/cycle6"/>
    <dgm:cxn modelId="{C20A7BB5-F4AB-474D-A1B2-3DDC330289FE}" srcId="{4B68B268-6171-449B-8371-BA0874C6E171}" destId="{410A3704-5A7B-4FDD-A4DC-CA9223435E15}" srcOrd="2" destOrd="0" parTransId="{93C3AC6D-91E7-4DA1-9AC1-EEE31C3509D0}" sibTransId="{57461153-BCCA-4689-984D-ABDE1C8E2D65}"/>
    <dgm:cxn modelId="{A24F34C4-9BB4-4433-A2FC-5EF30B84C42B}" srcId="{4B68B268-6171-449B-8371-BA0874C6E171}" destId="{5D1A05A9-70E2-449B-97B0-DA6B0A5976C1}" srcOrd="1" destOrd="0" parTransId="{08BE12EC-2281-43C0-A066-144254CEEE0B}" sibTransId="{9F7A632E-75B5-46C1-96DE-D38F685D56C7}"/>
    <dgm:cxn modelId="{B1BCC4CD-7E22-4299-A164-4DDEAD35412A}" type="presOf" srcId="{DBB53DFF-E4EE-4F2B-A583-B4209F91250C}" destId="{F218A30F-DA74-443D-9062-F9EE379738FF}" srcOrd="0" destOrd="0" presId="urn:microsoft.com/office/officeart/2005/8/layout/cycle6"/>
    <dgm:cxn modelId="{63884BD1-0684-459F-A87B-D42CAC06D692}" type="presOf" srcId="{E743BA74-D4D0-492F-A436-62AF6C600048}" destId="{B0A9BFE9-B592-4BA4-BEEA-5A6D12B2F831}" srcOrd="0" destOrd="0" presId="urn:microsoft.com/office/officeart/2005/8/layout/cycle6"/>
    <dgm:cxn modelId="{078EDCD4-8759-4710-A97B-67EDC6D5FE06}" type="presOf" srcId="{57461153-BCCA-4689-984D-ABDE1C8E2D65}" destId="{9646FBB2-5C1D-443E-A8C2-607E6BE2D342}" srcOrd="0" destOrd="0" presId="urn:microsoft.com/office/officeart/2005/8/layout/cycle6"/>
    <dgm:cxn modelId="{9FC17ADC-B6A9-4271-B7FB-FE9842E7232F}" type="presOf" srcId="{410A3704-5A7B-4FDD-A4DC-CA9223435E15}" destId="{689F00B3-B21D-48A3-A5EF-FC72B0B13A7F}" srcOrd="0" destOrd="0" presId="urn:microsoft.com/office/officeart/2005/8/layout/cycle6"/>
    <dgm:cxn modelId="{83AD2BE3-86F0-498B-99FC-CA8D84EE3805}" type="presOf" srcId="{5D1A05A9-70E2-449B-97B0-DA6B0A5976C1}" destId="{24CFFEE9-557D-42D4-B060-85ABE00CB916}" srcOrd="0" destOrd="0" presId="urn:microsoft.com/office/officeart/2005/8/layout/cycle6"/>
    <dgm:cxn modelId="{932557E5-0119-47D6-BCA1-2185D792445E}" type="presOf" srcId="{4B68B268-6171-449B-8371-BA0874C6E171}" destId="{1EB4A6C7-3BB1-4289-90F6-5FD385AB50B8}" srcOrd="0" destOrd="0" presId="urn:microsoft.com/office/officeart/2005/8/layout/cycle6"/>
    <dgm:cxn modelId="{6B0D9DFC-027A-4E91-825E-81F977454699}" type="presOf" srcId="{363B6638-BDD1-4707-B75C-B468EA8C61CD}" destId="{729E9D5F-DE63-4485-A543-D29C4A30CE94}" srcOrd="0" destOrd="0" presId="urn:microsoft.com/office/officeart/2005/8/layout/cycle6"/>
    <dgm:cxn modelId="{766EE530-564D-478F-BDC1-2ECE9A3C8834}" type="presParOf" srcId="{1EB4A6C7-3BB1-4289-90F6-5FD385AB50B8}" destId="{3B0C1B3F-4983-439E-9EF2-49B7D2F18F3D}" srcOrd="0" destOrd="0" presId="urn:microsoft.com/office/officeart/2005/8/layout/cycle6"/>
    <dgm:cxn modelId="{939ADA03-CFF9-4FE1-9E2D-1CA177E375A1}" type="presParOf" srcId="{1EB4A6C7-3BB1-4289-90F6-5FD385AB50B8}" destId="{A225A143-FB4A-401C-AEE9-0F29F62D5BA6}" srcOrd="1" destOrd="0" presId="urn:microsoft.com/office/officeart/2005/8/layout/cycle6"/>
    <dgm:cxn modelId="{9A59A255-6CC7-42E7-9775-9DDD7970DCCC}" type="presParOf" srcId="{1EB4A6C7-3BB1-4289-90F6-5FD385AB50B8}" destId="{51EB3B9F-3444-4C0E-883F-1247A6EFF046}" srcOrd="2" destOrd="0" presId="urn:microsoft.com/office/officeart/2005/8/layout/cycle6"/>
    <dgm:cxn modelId="{3182B0FB-34C0-43E4-B28C-3079F70B3291}" type="presParOf" srcId="{1EB4A6C7-3BB1-4289-90F6-5FD385AB50B8}" destId="{24CFFEE9-557D-42D4-B060-85ABE00CB916}" srcOrd="3" destOrd="0" presId="urn:microsoft.com/office/officeart/2005/8/layout/cycle6"/>
    <dgm:cxn modelId="{03B9A317-6B93-446B-9435-B4DBCF06849F}" type="presParOf" srcId="{1EB4A6C7-3BB1-4289-90F6-5FD385AB50B8}" destId="{910C598A-4FFD-48FC-B138-82FFC080A86F}" srcOrd="4" destOrd="0" presId="urn:microsoft.com/office/officeart/2005/8/layout/cycle6"/>
    <dgm:cxn modelId="{07439D58-83CA-49B8-8573-BC3AA0D8266A}" type="presParOf" srcId="{1EB4A6C7-3BB1-4289-90F6-5FD385AB50B8}" destId="{C3E7787D-D3FA-4872-B05D-BBABB9A8A3DF}" srcOrd="5" destOrd="0" presId="urn:microsoft.com/office/officeart/2005/8/layout/cycle6"/>
    <dgm:cxn modelId="{F85771F7-EB31-403A-99C5-CBAB01E9F449}" type="presParOf" srcId="{1EB4A6C7-3BB1-4289-90F6-5FD385AB50B8}" destId="{689F00B3-B21D-48A3-A5EF-FC72B0B13A7F}" srcOrd="6" destOrd="0" presId="urn:microsoft.com/office/officeart/2005/8/layout/cycle6"/>
    <dgm:cxn modelId="{3ACD0F66-0C82-4014-B420-7BF183C3DBBB}" type="presParOf" srcId="{1EB4A6C7-3BB1-4289-90F6-5FD385AB50B8}" destId="{2AA70150-7F64-44F7-9F3E-6D6FE72B55CE}" srcOrd="7" destOrd="0" presId="urn:microsoft.com/office/officeart/2005/8/layout/cycle6"/>
    <dgm:cxn modelId="{37FA162E-465C-4D6A-855A-DBC6D0D7E401}" type="presParOf" srcId="{1EB4A6C7-3BB1-4289-90F6-5FD385AB50B8}" destId="{9646FBB2-5C1D-443E-A8C2-607E6BE2D342}" srcOrd="8" destOrd="0" presId="urn:microsoft.com/office/officeart/2005/8/layout/cycle6"/>
    <dgm:cxn modelId="{B8382722-78F1-47F1-B31A-BB67D83DB118}" type="presParOf" srcId="{1EB4A6C7-3BB1-4289-90F6-5FD385AB50B8}" destId="{729E9D5F-DE63-4485-A543-D29C4A30CE94}" srcOrd="9" destOrd="0" presId="urn:microsoft.com/office/officeart/2005/8/layout/cycle6"/>
    <dgm:cxn modelId="{A59ADD4A-1243-4C13-9DAE-A8A0B8D3616B}" type="presParOf" srcId="{1EB4A6C7-3BB1-4289-90F6-5FD385AB50B8}" destId="{9D3E61B3-FC59-415C-8D42-8CE9C7411A38}" srcOrd="10" destOrd="0" presId="urn:microsoft.com/office/officeart/2005/8/layout/cycle6"/>
    <dgm:cxn modelId="{5583925A-F88A-49A2-8614-4AE553792DE8}" type="presParOf" srcId="{1EB4A6C7-3BB1-4289-90F6-5FD385AB50B8}" destId="{B0A9BFE9-B592-4BA4-BEEA-5A6D12B2F831}" srcOrd="11" destOrd="0" presId="urn:microsoft.com/office/officeart/2005/8/layout/cycle6"/>
    <dgm:cxn modelId="{91A5BB9D-9451-4AEB-A42C-E0DD47E7D467}" type="presParOf" srcId="{1EB4A6C7-3BB1-4289-90F6-5FD385AB50B8}" destId="{4AE03F5A-D23B-4EF8-B03B-7964CC266F0A}" srcOrd="12" destOrd="0" presId="urn:microsoft.com/office/officeart/2005/8/layout/cycle6"/>
    <dgm:cxn modelId="{EBB2656F-7820-4419-86FE-FDDCEF231DDF}" type="presParOf" srcId="{1EB4A6C7-3BB1-4289-90F6-5FD385AB50B8}" destId="{DD81ADC4-2DE2-4393-A353-8FF098D6D72E}" srcOrd="13" destOrd="0" presId="urn:microsoft.com/office/officeart/2005/8/layout/cycle6"/>
    <dgm:cxn modelId="{CD464660-724D-488C-9289-E34C628FE118}" type="presParOf" srcId="{1EB4A6C7-3BB1-4289-90F6-5FD385AB50B8}" destId="{F218A30F-DA74-443D-9062-F9EE379738FF}" srcOrd="14"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60552F-9FB0-49C8-993E-4AB9ECE507E3}">
      <dsp:nvSpPr>
        <dsp:cNvPr id="0" name=""/>
        <dsp:cNvSpPr/>
      </dsp:nvSpPr>
      <dsp:spPr>
        <a:xfrm>
          <a:off x="2957928" y="1550210"/>
          <a:ext cx="1970384" cy="1704462"/>
        </a:xfrm>
        <a:prstGeom prst="hexagon">
          <a:avLst>
            <a:gd name="adj" fmla="val 28570"/>
            <a:gd name="vf" fmla="val 115470"/>
          </a:avLst>
        </a:prstGeom>
        <a:solidFill>
          <a:schemeClr val="dk2">
            <a:hueOff val="0"/>
            <a:satOff val="0"/>
            <a:lumOff val="0"/>
            <a:alphaOff val="0"/>
          </a:schemeClr>
        </a:solidFill>
        <a:ln w="55000" cap="flat" cmpd="thickThin"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Title IX</a:t>
          </a:r>
        </a:p>
      </dsp:txBody>
      <dsp:txXfrm>
        <a:off x="3284448" y="1832663"/>
        <a:ext cx="1317344" cy="1139556"/>
      </dsp:txXfrm>
    </dsp:sp>
    <dsp:sp modelId="{2D95E172-46CC-4892-B2C5-414DB9D49B11}">
      <dsp:nvSpPr>
        <dsp:cNvPr id="0" name=""/>
        <dsp:cNvSpPr/>
      </dsp:nvSpPr>
      <dsp:spPr>
        <a:xfrm>
          <a:off x="4191767" y="734740"/>
          <a:ext cx="743420" cy="640554"/>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E91D4F-2E8D-4118-88D4-3C9362AC0624}">
      <dsp:nvSpPr>
        <dsp:cNvPr id="0" name=""/>
        <dsp:cNvSpPr/>
      </dsp:nvSpPr>
      <dsp:spPr>
        <a:xfrm>
          <a:off x="3139429" y="0"/>
          <a:ext cx="1614716" cy="1396919"/>
        </a:xfrm>
        <a:prstGeom prst="hexagon">
          <a:avLst>
            <a:gd name="adj" fmla="val 28570"/>
            <a:gd name="vf" fmla="val 115470"/>
          </a:avLst>
        </a:prstGeom>
        <a:solidFill>
          <a:schemeClr val="dk2">
            <a:hueOff val="0"/>
            <a:satOff val="0"/>
            <a:lumOff val="0"/>
            <a:alphaOff val="0"/>
          </a:schemeClr>
        </a:solidFill>
        <a:ln w="55000" cap="flat" cmpd="thickThin"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Admissions &amp; recruitment</a:t>
          </a:r>
        </a:p>
      </dsp:txBody>
      <dsp:txXfrm>
        <a:off x="3407022" y="231499"/>
        <a:ext cx="1079530" cy="933921"/>
      </dsp:txXfrm>
    </dsp:sp>
    <dsp:sp modelId="{50589F37-C29B-4034-8DD3-BF3B851F8A70}">
      <dsp:nvSpPr>
        <dsp:cNvPr id="0" name=""/>
        <dsp:cNvSpPr/>
      </dsp:nvSpPr>
      <dsp:spPr>
        <a:xfrm>
          <a:off x="5059396" y="1932236"/>
          <a:ext cx="743420" cy="640554"/>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9BD7674-C330-4681-B871-0FAF97C1FCFD}">
      <dsp:nvSpPr>
        <dsp:cNvPr id="0" name=""/>
        <dsp:cNvSpPr/>
      </dsp:nvSpPr>
      <dsp:spPr>
        <a:xfrm>
          <a:off x="4620311" y="859198"/>
          <a:ext cx="1614716" cy="1396919"/>
        </a:xfrm>
        <a:prstGeom prst="hexagon">
          <a:avLst>
            <a:gd name="adj" fmla="val 28570"/>
            <a:gd name="vf" fmla="val 115470"/>
          </a:avLst>
        </a:prstGeom>
        <a:solidFill>
          <a:schemeClr val="dk2">
            <a:hueOff val="0"/>
            <a:satOff val="0"/>
            <a:lumOff val="0"/>
            <a:alphaOff val="0"/>
          </a:schemeClr>
        </a:solidFill>
        <a:ln w="55000" cap="flat" cmpd="thickThin"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Pregnant &amp; parenting</a:t>
          </a:r>
        </a:p>
      </dsp:txBody>
      <dsp:txXfrm>
        <a:off x="4887904" y="1090697"/>
        <a:ext cx="1079530" cy="933921"/>
      </dsp:txXfrm>
    </dsp:sp>
    <dsp:sp modelId="{2D20DB97-0525-42C9-841B-F4024F56DCB5}">
      <dsp:nvSpPr>
        <dsp:cNvPr id="0" name=""/>
        <dsp:cNvSpPr/>
      </dsp:nvSpPr>
      <dsp:spPr>
        <a:xfrm>
          <a:off x="4456685" y="3283985"/>
          <a:ext cx="743420" cy="640554"/>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A1A866-3F91-48E3-B655-ECA15BB76A7D}">
      <dsp:nvSpPr>
        <dsp:cNvPr id="0" name=""/>
        <dsp:cNvSpPr/>
      </dsp:nvSpPr>
      <dsp:spPr>
        <a:xfrm>
          <a:off x="4620311" y="2548283"/>
          <a:ext cx="1614716" cy="1396919"/>
        </a:xfrm>
        <a:prstGeom prst="hexagon">
          <a:avLst>
            <a:gd name="adj" fmla="val 28570"/>
            <a:gd name="vf" fmla="val 115470"/>
          </a:avLst>
        </a:prstGeom>
        <a:solidFill>
          <a:schemeClr val="dk2">
            <a:hueOff val="0"/>
            <a:satOff val="0"/>
            <a:lumOff val="0"/>
            <a:alphaOff val="0"/>
          </a:schemeClr>
        </a:solidFill>
        <a:ln w="55000" cap="flat" cmpd="thickThin"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Athletics</a:t>
          </a:r>
        </a:p>
      </dsp:txBody>
      <dsp:txXfrm>
        <a:off x="4887904" y="2779782"/>
        <a:ext cx="1079530" cy="933921"/>
      </dsp:txXfrm>
    </dsp:sp>
    <dsp:sp modelId="{52A7ACD9-2DDE-4F1D-A0E0-54D9D476BB53}">
      <dsp:nvSpPr>
        <dsp:cNvPr id="0" name=""/>
        <dsp:cNvSpPr/>
      </dsp:nvSpPr>
      <dsp:spPr>
        <a:xfrm>
          <a:off x="2961595" y="3424301"/>
          <a:ext cx="743420" cy="640554"/>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745C8B6-5698-4BEE-900F-7B99A5A7F56B}">
      <dsp:nvSpPr>
        <dsp:cNvPr id="0" name=""/>
        <dsp:cNvSpPr/>
      </dsp:nvSpPr>
      <dsp:spPr>
        <a:xfrm>
          <a:off x="3139429" y="3408443"/>
          <a:ext cx="1614716" cy="1396919"/>
        </a:xfrm>
        <a:prstGeom prst="hexagon">
          <a:avLst>
            <a:gd name="adj" fmla="val 28570"/>
            <a:gd name="vf" fmla="val 115470"/>
          </a:avLst>
        </a:prstGeom>
        <a:solidFill>
          <a:schemeClr val="dk2">
            <a:hueOff val="0"/>
            <a:satOff val="0"/>
            <a:lumOff val="0"/>
            <a:alphaOff val="0"/>
          </a:schemeClr>
        </a:solidFill>
        <a:ln w="55000" cap="flat" cmpd="thickThin"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Employment</a:t>
          </a:r>
        </a:p>
      </dsp:txBody>
      <dsp:txXfrm>
        <a:off x="3407022" y="3639942"/>
        <a:ext cx="1079530" cy="933921"/>
      </dsp:txXfrm>
    </dsp:sp>
    <dsp:sp modelId="{5D37758D-BA68-42D5-97AB-D3950A81728F}">
      <dsp:nvSpPr>
        <dsp:cNvPr id="0" name=""/>
        <dsp:cNvSpPr/>
      </dsp:nvSpPr>
      <dsp:spPr>
        <a:xfrm>
          <a:off x="2079757" y="2227285"/>
          <a:ext cx="743420" cy="640554"/>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28B3EAF-60B4-4A55-987F-0703718A0146}">
      <dsp:nvSpPr>
        <dsp:cNvPr id="0" name=""/>
        <dsp:cNvSpPr/>
      </dsp:nvSpPr>
      <dsp:spPr>
        <a:xfrm>
          <a:off x="1651672" y="2549245"/>
          <a:ext cx="1614716" cy="1396919"/>
        </a:xfrm>
        <a:prstGeom prst="hexagon">
          <a:avLst>
            <a:gd name="adj" fmla="val 28570"/>
            <a:gd name="vf" fmla="val 115470"/>
          </a:avLst>
        </a:prstGeom>
        <a:solidFill>
          <a:schemeClr val="dk2">
            <a:hueOff val="0"/>
            <a:satOff val="0"/>
            <a:lumOff val="0"/>
            <a:alphaOff val="0"/>
          </a:schemeClr>
        </a:solidFill>
        <a:ln w="55000" cap="flat" cmpd="thickThin"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Training</a:t>
          </a:r>
        </a:p>
      </dsp:txBody>
      <dsp:txXfrm>
        <a:off x="1919265" y="2780744"/>
        <a:ext cx="1079530" cy="933921"/>
      </dsp:txXfrm>
    </dsp:sp>
    <dsp:sp modelId="{7D38096F-C359-4A21-97AE-028B0B97142F}">
      <dsp:nvSpPr>
        <dsp:cNvPr id="0" name=""/>
        <dsp:cNvSpPr/>
      </dsp:nvSpPr>
      <dsp:spPr>
        <a:xfrm>
          <a:off x="1651672" y="857276"/>
          <a:ext cx="1614716" cy="1396919"/>
        </a:xfrm>
        <a:prstGeom prst="hexagon">
          <a:avLst>
            <a:gd name="adj" fmla="val 28570"/>
            <a:gd name="vf" fmla="val 115470"/>
          </a:avLst>
        </a:prstGeom>
        <a:solidFill>
          <a:schemeClr val="dk2">
            <a:hueOff val="0"/>
            <a:satOff val="0"/>
            <a:lumOff val="0"/>
            <a:alphaOff val="0"/>
          </a:schemeClr>
        </a:solidFill>
        <a:ln w="55000" cap="flat" cmpd="thickThin"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Grievance process</a:t>
          </a:r>
        </a:p>
      </dsp:txBody>
      <dsp:txXfrm>
        <a:off x="1919265" y="1088775"/>
        <a:ext cx="1079530" cy="93392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0C1B3F-4983-439E-9EF2-49B7D2F18F3D}">
      <dsp:nvSpPr>
        <dsp:cNvPr id="0" name=""/>
        <dsp:cNvSpPr/>
      </dsp:nvSpPr>
      <dsp:spPr>
        <a:xfrm>
          <a:off x="3229002" y="2645"/>
          <a:ext cx="1428694" cy="928651"/>
        </a:xfrm>
        <a:prstGeom prst="roundRect">
          <a:avLst/>
        </a:prstGeom>
        <a:solidFill>
          <a:schemeClr val="lt1">
            <a:hueOff val="0"/>
            <a:satOff val="0"/>
            <a:lumOff val="0"/>
            <a:alphaOff val="0"/>
          </a:schemeClr>
        </a:solidFill>
        <a:ln w="55000" cap="flat" cmpd="thickThin"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Title IX</a:t>
          </a:r>
        </a:p>
      </dsp:txBody>
      <dsp:txXfrm>
        <a:off x="3274335" y="47978"/>
        <a:ext cx="1338028" cy="837985"/>
      </dsp:txXfrm>
    </dsp:sp>
    <dsp:sp modelId="{51EB3B9F-3444-4C0E-883F-1247A6EFF046}">
      <dsp:nvSpPr>
        <dsp:cNvPr id="0" name=""/>
        <dsp:cNvSpPr/>
      </dsp:nvSpPr>
      <dsp:spPr>
        <a:xfrm>
          <a:off x="2088211" y="466971"/>
          <a:ext cx="3710277" cy="3710277"/>
        </a:xfrm>
        <a:custGeom>
          <a:avLst/>
          <a:gdLst/>
          <a:ahLst/>
          <a:cxnLst/>
          <a:rect l="0" t="0" r="0" b="0"/>
          <a:pathLst>
            <a:path>
              <a:moveTo>
                <a:pt x="2579297" y="147176"/>
              </a:moveTo>
              <a:arcTo wR="1855138" hR="1855138" stAng="17578588" swAng="1961207"/>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4CFFEE9-557D-42D4-B060-85ABE00CB916}">
      <dsp:nvSpPr>
        <dsp:cNvPr id="0" name=""/>
        <dsp:cNvSpPr/>
      </dsp:nvSpPr>
      <dsp:spPr>
        <a:xfrm>
          <a:off x="4993344" y="1284515"/>
          <a:ext cx="1428694" cy="928651"/>
        </a:xfrm>
        <a:prstGeom prst="roundRect">
          <a:avLst/>
        </a:prstGeom>
        <a:solidFill>
          <a:schemeClr val="lt1">
            <a:hueOff val="0"/>
            <a:satOff val="0"/>
            <a:lumOff val="0"/>
            <a:alphaOff val="0"/>
          </a:schemeClr>
        </a:solidFill>
        <a:ln w="55000" cap="flat" cmpd="thickThin"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VAWA</a:t>
          </a:r>
        </a:p>
      </dsp:txBody>
      <dsp:txXfrm>
        <a:off x="5038677" y="1329848"/>
        <a:ext cx="1338028" cy="837985"/>
      </dsp:txXfrm>
    </dsp:sp>
    <dsp:sp modelId="{C3E7787D-D3FA-4872-B05D-BBABB9A8A3DF}">
      <dsp:nvSpPr>
        <dsp:cNvPr id="0" name=""/>
        <dsp:cNvSpPr/>
      </dsp:nvSpPr>
      <dsp:spPr>
        <a:xfrm>
          <a:off x="2088211" y="466971"/>
          <a:ext cx="3710277" cy="3710277"/>
        </a:xfrm>
        <a:custGeom>
          <a:avLst/>
          <a:gdLst/>
          <a:ahLst/>
          <a:cxnLst/>
          <a:rect l="0" t="0" r="0" b="0"/>
          <a:pathLst>
            <a:path>
              <a:moveTo>
                <a:pt x="3707735" y="1758052"/>
              </a:moveTo>
              <a:arcTo wR="1855138" hR="1855138" stAng="21420007" swAng="2196048"/>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89F00B3-B21D-48A3-A5EF-FC72B0B13A7F}">
      <dsp:nvSpPr>
        <dsp:cNvPr id="0" name=""/>
        <dsp:cNvSpPr/>
      </dsp:nvSpPr>
      <dsp:spPr>
        <a:xfrm>
          <a:off x="4319426" y="3358623"/>
          <a:ext cx="1428694" cy="928651"/>
        </a:xfrm>
        <a:prstGeom prst="roundRect">
          <a:avLst/>
        </a:prstGeom>
        <a:solidFill>
          <a:schemeClr val="lt1">
            <a:hueOff val="0"/>
            <a:satOff val="0"/>
            <a:lumOff val="0"/>
            <a:alphaOff val="0"/>
          </a:schemeClr>
        </a:solidFill>
        <a:ln w="55000" cap="flat" cmpd="thickThin"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Clery</a:t>
          </a:r>
        </a:p>
      </dsp:txBody>
      <dsp:txXfrm>
        <a:off x="4364759" y="3403956"/>
        <a:ext cx="1338028" cy="837985"/>
      </dsp:txXfrm>
    </dsp:sp>
    <dsp:sp modelId="{9646FBB2-5C1D-443E-A8C2-607E6BE2D342}">
      <dsp:nvSpPr>
        <dsp:cNvPr id="0" name=""/>
        <dsp:cNvSpPr/>
      </dsp:nvSpPr>
      <dsp:spPr>
        <a:xfrm>
          <a:off x="2088211" y="466971"/>
          <a:ext cx="3710277" cy="3710277"/>
        </a:xfrm>
        <a:custGeom>
          <a:avLst/>
          <a:gdLst/>
          <a:ahLst/>
          <a:cxnLst/>
          <a:rect l="0" t="0" r="0" b="0"/>
          <a:pathLst>
            <a:path>
              <a:moveTo>
                <a:pt x="2223846" y="3673268"/>
              </a:moveTo>
              <a:arcTo wR="1855138" hR="1855138" stAng="4712170" swAng="1375660"/>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29E9D5F-DE63-4485-A543-D29C4A30CE94}">
      <dsp:nvSpPr>
        <dsp:cNvPr id="0" name=""/>
        <dsp:cNvSpPr/>
      </dsp:nvSpPr>
      <dsp:spPr>
        <a:xfrm>
          <a:off x="2138579" y="3358623"/>
          <a:ext cx="1428694" cy="928651"/>
        </a:xfrm>
        <a:prstGeom prst="roundRect">
          <a:avLst/>
        </a:prstGeom>
        <a:solidFill>
          <a:schemeClr val="lt1">
            <a:hueOff val="0"/>
            <a:satOff val="0"/>
            <a:lumOff val="0"/>
            <a:alphaOff val="0"/>
          </a:schemeClr>
        </a:solidFill>
        <a:ln w="55000" cap="flat" cmpd="thickThin"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MN 135A.15</a:t>
          </a:r>
        </a:p>
      </dsp:txBody>
      <dsp:txXfrm>
        <a:off x="2183912" y="3403956"/>
        <a:ext cx="1338028" cy="837985"/>
      </dsp:txXfrm>
    </dsp:sp>
    <dsp:sp modelId="{B0A9BFE9-B592-4BA4-BEEA-5A6D12B2F831}">
      <dsp:nvSpPr>
        <dsp:cNvPr id="0" name=""/>
        <dsp:cNvSpPr/>
      </dsp:nvSpPr>
      <dsp:spPr>
        <a:xfrm>
          <a:off x="2088211" y="466971"/>
          <a:ext cx="3710277" cy="3710277"/>
        </a:xfrm>
        <a:custGeom>
          <a:avLst/>
          <a:gdLst/>
          <a:ahLst/>
          <a:cxnLst/>
          <a:rect l="0" t="0" r="0" b="0"/>
          <a:pathLst>
            <a:path>
              <a:moveTo>
                <a:pt x="309970" y="2881781"/>
              </a:moveTo>
              <a:arcTo wR="1855138" hR="1855138" stAng="8783945" swAng="2196048"/>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AE03F5A-D23B-4EF8-B03B-7964CC266F0A}">
      <dsp:nvSpPr>
        <dsp:cNvPr id="0" name=""/>
        <dsp:cNvSpPr/>
      </dsp:nvSpPr>
      <dsp:spPr>
        <a:xfrm>
          <a:off x="1464661" y="1284515"/>
          <a:ext cx="1428694" cy="928651"/>
        </a:xfrm>
        <a:prstGeom prst="roundRect">
          <a:avLst/>
        </a:prstGeom>
        <a:solidFill>
          <a:schemeClr val="lt1">
            <a:hueOff val="0"/>
            <a:satOff val="0"/>
            <a:lumOff val="0"/>
            <a:alphaOff val="0"/>
          </a:schemeClr>
        </a:solidFill>
        <a:ln w="55000" cap="flat" cmpd="thickThin"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MN 135A.158 et al.</a:t>
          </a:r>
        </a:p>
      </dsp:txBody>
      <dsp:txXfrm>
        <a:off x="1509994" y="1329848"/>
        <a:ext cx="1338028" cy="837985"/>
      </dsp:txXfrm>
    </dsp:sp>
    <dsp:sp modelId="{F218A30F-DA74-443D-9062-F9EE379738FF}">
      <dsp:nvSpPr>
        <dsp:cNvPr id="0" name=""/>
        <dsp:cNvSpPr/>
      </dsp:nvSpPr>
      <dsp:spPr>
        <a:xfrm>
          <a:off x="2088211" y="466971"/>
          <a:ext cx="3710277" cy="3710277"/>
        </a:xfrm>
        <a:custGeom>
          <a:avLst/>
          <a:gdLst/>
          <a:ahLst/>
          <a:cxnLst/>
          <a:rect l="0" t="0" r="0" b="0"/>
          <a:pathLst>
            <a:path>
              <a:moveTo>
                <a:pt x="323282" y="808736"/>
              </a:moveTo>
              <a:arcTo wR="1855138" hR="1855138" stAng="12860205" swAng="1961207"/>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79298DE0-82A0-4347-B77C-8670F34C814F}" type="datetimeFigureOut">
              <a:rPr lang="en-US" smtClean="0"/>
              <a:t>2/27/2026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B937F48-D485-49AB-BF6E-DE5EA95E8848}" type="slidenum">
              <a:rPr lang="en-US" smtClean="0"/>
              <a:t>‹#›</a:t>
            </a:fld>
            <a:endParaRPr lang="en-US"/>
          </a:p>
        </p:txBody>
      </p:sp>
      <p:sp>
        <p:nvSpPr>
          <p:cNvPr id="8" name="Notes Placeholder 7"/>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222796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a:t>
            </a:fld>
            <a:endParaRPr lang="en-US"/>
          </a:p>
        </p:txBody>
      </p:sp>
    </p:spTree>
    <p:extLst>
      <p:ext uri="{BB962C8B-B14F-4D97-AF65-F5344CB8AC3E}">
        <p14:creationId xmlns:p14="http://schemas.microsoft.com/office/powerpoint/2010/main" val="28751442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10</a:t>
            </a:fld>
            <a:endParaRPr lang="en-US"/>
          </a:p>
        </p:txBody>
      </p:sp>
    </p:spTree>
    <p:extLst>
      <p:ext uri="{BB962C8B-B14F-4D97-AF65-F5344CB8AC3E}">
        <p14:creationId xmlns:p14="http://schemas.microsoft.com/office/powerpoint/2010/main" val="39881351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lnSpc>
                <a:spcPct val="107000"/>
              </a:lnSpc>
              <a:spcAft>
                <a:spcPts val="830"/>
              </a:spcAft>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11</a:t>
            </a:fld>
            <a:endParaRPr lang="en-US"/>
          </a:p>
        </p:txBody>
      </p:sp>
    </p:spTree>
    <p:extLst>
      <p:ext uri="{BB962C8B-B14F-4D97-AF65-F5344CB8AC3E}">
        <p14:creationId xmlns:p14="http://schemas.microsoft.com/office/powerpoint/2010/main" val="4415812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5"/>
          </p:nvPr>
        </p:nvSpPr>
        <p:spPr/>
        <p:txBody>
          <a:bodyPr/>
          <a:lstStyle/>
          <a:p>
            <a:fld id="{EB937F48-D485-49AB-BF6E-DE5EA95E8848}" type="slidenum">
              <a:rPr lang="en-US" smtClean="0"/>
              <a:t>12</a:t>
            </a:fld>
            <a:endParaRPr lang="en-US"/>
          </a:p>
        </p:txBody>
      </p:sp>
    </p:spTree>
    <p:extLst>
      <p:ext uri="{BB962C8B-B14F-4D97-AF65-F5344CB8AC3E}">
        <p14:creationId xmlns:p14="http://schemas.microsoft.com/office/powerpoint/2010/main" val="11085319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latin typeface="+mn-lt"/>
            </a:endParaRPr>
          </a:p>
        </p:txBody>
      </p:sp>
      <p:sp>
        <p:nvSpPr>
          <p:cNvPr id="4" name="Slide Number Placeholder 3"/>
          <p:cNvSpPr>
            <a:spLocks noGrp="1"/>
          </p:cNvSpPr>
          <p:nvPr>
            <p:ph type="sldNum" sz="quarter" idx="5"/>
          </p:nvPr>
        </p:nvSpPr>
        <p:spPr/>
        <p:txBody>
          <a:bodyPr/>
          <a:lstStyle/>
          <a:p>
            <a:fld id="{EB937F48-D485-49AB-BF6E-DE5EA95E8848}" type="slidenum">
              <a:rPr lang="en-US" smtClean="0"/>
              <a:t>13</a:t>
            </a:fld>
            <a:endParaRPr lang="en-US"/>
          </a:p>
        </p:txBody>
      </p:sp>
    </p:spTree>
    <p:extLst>
      <p:ext uri="{BB962C8B-B14F-4D97-AF65-F5344CB8AC3E}">
        <p14:creationId xmlns:p14="http://schemas.microsoft.com/office/powerpoint/2010/main" val="17502054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5"/>
          </p:nvPr>
        </p:nvSpPr>
        <p:spPr/>
        <p:txBody>
          <a:bodyPr/>
          <a:lstStyle/>
          <a:p>
            <a:fld id="{EB937F48-D485-49AB-BF6E-DE5EA95E8848}" type="slidenum">
              <a:rPr lang="en-US" smtClean="0"/>
              <a:t>14</a:t>
            </a:fld>
            <a:endParaRPr lang="en-US"/>
          </a:p>
        </p:txBody>
      </p:sp>
    </p:spTree>
    <p:extLst>
      <p:ext uri="{BB962C8B-B14F-4D97-AF65-F5344CB8AC3E}">
        <p14:creationId xmlns:p14="http://schemas.microsoft.com/office/powerpoint/2010/main" val="4379702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nSpc>
                <a:spcPct val="107000"/>
              </a:lnSpc>
              <a:spcBef>
                <a:spcPts val="0"/>
              </a:spcBef>
              <a:spcAft>
                <a:spcPts val="800"/>
              </a:spcAft>
              <a:buFont typeface="Arial" panose="020B0604020202020204" pitchFamily="34" charset="0"/>
              <a:buNone/>
            </a:pPr>
            <a:endParaRPr lang="en-US" sz="1100" kern="100" dirty="0">
              <a:effectLst/>
              <a:latin typeface="+mn-lt"/>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B937F48-D485-49AB-BF6E-DE5EA95E8848}" type="slidenum">
              <a:rPr lang="en-US" smtClean="0"/>
              <a:t>15</a:t>
            </a:fld>
            <a:endParaRPr lang="en-US"/>
          </a:p>
        </p:txBody>
      </p:sp>
    </p:spTree>
    <p:extLst>
      <p:ext uri="{BB962C8B-B14F-4D97-AF65-F5344CB8AC3E}">
        <p14:creationId xmlns:p14="http://schemas.microsoft.com/office/powerpoint/2010/main" val="22385726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endParaRPr lang="en-US" sz="1100" dirty="0">
              <a:latin typeface="+mn-lt"/>
            </a:endParaRPr>
          </a:p>
        </p:txBody>
      </p:sp>
      <p:sp>
        <p:nvSpPr>
          <p:cNvPr id="4" name="Slide Number Placeholder 3"/>
          <p:cNvSpPr>
            <a:spLocks noGrp="1"/>
          </p:cNvSpPr>
          <p:nvPr>
            <p:ph type="sldNum" sz="quarter" idx="5"/>
          </p:nvPr>
        </p:nvSpPr>
        <p:spPr/>
        <p:txBody>
          <a:bodyPr/>
          <a:lstStyle/>
          <a:p>
            <a:fld id="{EB937F48-D485-49AB-BF6E-DE5EA95E8848}" type="slidenum">
              <a:rPr lang="en-US" smtClean="0"/>
              <a:t>16</a:t>
            </a:fld>
            <a:endParaRPr lang="en-US"/>
          </a:p>
        </p:txBody>
      </p:sp>
    </p:spTree>
    <p:extLst>
      <p:ext uri="{BB962C8B-B14F-4D97-AF65-F5344CB8AC3E}">
        <p14:creationId xmlns:p14="http://schemas.microsoft.com/office/powerpoint/2010/main" val="32931177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5"/>
          </p:nvPr>
        </p:nvSpPr>
        <p:spPr/>
        <p:txBody>
          <a:bodyPr/>
          <a:lstStyle/>
          <a:p>
            <a:fld id="{EB937F48-D485-49AB-BF6E-DE5EA95E8848}" type="slidenum">
              <a:rPr lang="en-US" smtClean="0"/>
              <a:t>17</a:t>
            </a:fld>
            <a:endParaRPr lang="en-US"/>
          </a:p>
        </p:txBody>
      </p:sp>
    </p:spTree>
    <p:extLst>
      <p:ext uri="{BB962C8B-B14F-4D97-AF65-F5344CB8AC3E}">
        <p14:creationId xmlns:p14="http://schemas.microsoft.com/office/powerpoint/2010/main" val="9114484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5"/>
          </p:nvPr>
        </p:nvSpPr>
        <p:spPr/>
        <p:txBody>
          <a:bodyPr/>
          <a:lstStyle/>
          <a:p>
            <a:fld id="{EB937F48-D485-49AB-BF6E-DE5EA95E8848}" type="slidenum">
              <a:rPr lang="en-US" smtClean="0"/>
              <a:t>18</a:t>
            </a:fld>
            <a:endParaRPr lang="en-US"/>
          </a:p>
        </p:txBody>
      </p:sp>
    </p:spTree>
    <p:extLst>
      <p:ext uri="{BB962C8B-B14F-4D97-AF65-F5344CB8AC3E}">
        <p14:creationId xmlns:p14="http://schemas.microsoft.com/office/powerpoint/2010/main" val="30444554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100" dirty="0">
              <a:latin typeface="+mn-lt"/>
            </a:endParaRPr>
          </a:p>
        </p:txBody>
      </p:sp>
      <p:sp>
        <p:nvSpPr>
          <p:cNvPr id="4" name="Slide Number Placeholder 3"/>
          <p:cNvSpPr>
            <a:spLocks noGrp="1"/>
          </p:cNvSpPr>
          <p:nvPr>
            <p:ph type="sldNum" sz="quarter" idx="5"/>
          </p:nvPr>
        </p:nvSpPr>
        <p:spPr/>
        <p:txBody>
          <a:bodyPr/>
          <a:lstStyle/>
          <a:p>
            <a:fld id="{EB937F48-D485-49AB-BF6E-DE5EA95E8848}" type="slidenum">
              <a:rPr lang="en-US" smtClean="0"/>
              <a:t>19</a:t>
            </a:fld>
            <a:endParaRPr lang="en-US"/>
          </a:p>
        </p:txBody>
      </p:sp>
    </p:spTree>
    <p:extLst>
      <p:ext uri="{BB962C8B-B14F-4D97-AF65-F5344CB8AC3E}">
        <p14:creationId xmlns:p14="http://schemas.microsoft.com/office/powerpoint/2010/main" val="23791898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5"/>
          </p:nvPr>
        </p:nvSpPr>
        <p:spPr/>
        <p:txBody>
          <a:bodyPr/>
          <a:lstStyle/>
          <a:p>
            <a:fld id="{EB937F48-D485-49AB-BF6E-DE5EA95E8848}" type="slidenum">
              <a:rPr lang="en-US" smtClean="0"/>
              <a:t>2</a:t>
            </a:fld>
            <a:endParaRPr lang="en-US"/>
          </a:p>
        </p:txBody>
      </p:sp>
    </p:spTree>
    <p:extLst>
      <p:ext uri="{BB962C8B-B14F-4D97-AF65-F5344CB8AC3E}">
        <p14:creationId xmlns:p14="http://schemas.microsoft.com/office/powerpoint/2010/main" val="21660271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100" b="0" i="0" dirty="0">
              <a:solidFill>
                <a:srgbClr val="000000"/>
              </a:solidFill>
              <a:effectLst/>
              <a:latin typeface="+mn-lt"/>
            </a:endParaRPr>
          </a:p>
        </p:txBody>
      </p:sp>
      <p:sp>
        <p:nvSpPr>
          <p:cNvPr id="4" name="Slide Number Placeholder 3"/>
          <p:cNvSpPr>
            <a:spLocks noGrp="1"/>
          </p:cNvSpPr>
          <p:nvPr>
            <p:ph type="sldNum" sz="quarter" idx="5"/>
          </p:nvPr>
        </p:nvSpPr>
        <p:spPr/>
        <p:txBody>
          <a:bodyPr/>
          <a:lstStyle/>
          <a:p>
            <a:fld id="{EB937F48-D485-49AB-BF6E-DE5EA95E8848}" type="slidenum">
              <a:rPr lang="en-US" smtClean="0"/>
              <a:t>20</a:t>
            </a:fld>
            <a:endParaRPr lang="en-US"/>
          </a:p>
        </p:txBody>
      </p:sp>
    </p:spTree>
    <p:extLst>
      <p:ext uri="{BB962C8B-B14F-4D97-AF65-F5344CB8AC3E}">
        <p14:creationId xmlns:p14="http://schemas.microsoft.com/office/powerpoint/2010/main" val="3340570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100" b="0" i="0" dirty="0">
              <a:solidFill>
                <a:srgbClr val="000000"/>
              </a:solidFill>
              <a:effectLst/>
              <a:latin typeface="+mn-lt"/>
            </a:endParaRPr>
          </a:p>
        </p:txBody>
      </p:sp>
      <p:sp>
        <p:nvSpPr>
          <p:cNvPr id="4" name="Slide Number Placeholder 3"/>
          <p:cNvSpPr>
            <a:spLocks noGrp="1"/>
          </p:cNvSpPr>
          <p:nvPr>
            <p:ph type="sldNum" sz="quarter" idx="5"/>
          </p:nvPr>
        </p:nvSpPr>
        <p:spPr/>
        <p:txBody>
          <a:bodyPr/>
          <a:lstStyle/>
          <a:p>
            <a:fld id="{EB937F48-D485-49AB-BF6E-DE5EA95E8848}" type="slidenum">
              <a:rPr lang="en-US" smtClean="0"/>
              <a:t>21</a:t>
            </a:fld>
            <a:endParaRPr lang="en-US"/>
          </a:p>
        </p:txBody>
      </p:sp>
    </p:spTree>
    <p:extLst>
      <p:ext uri="{BB962C8B-B14F-4D97-AF65-F5344CB8AC3E}">
        <p14:creationId xmlns:p14="http://schemas.microsoft.com/office/powerpoint/2010/main" val="251959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100" b="0" i="0" dirty="0">
              <a:solidFill>
                <a:srgbClr val="000000"/>
              </a:solidFill>
              <a:effectLst/>
              <a:latin typeface="+mn-lt"/>
            </a:endParaRPr>
          </a:p>
        </p:txBody>
      </p:sp>
      <p:sp>
        <p:nvSpPr>
          <p:cNvPr id="4" name="Slide Number Placeholder 3"/>
          <p:cNvSpPr>
            <a:spLocks noGrp="1"/>
          </p:cNvSpPr>
          <p:nvPr>
            <p:ph type="sldNum" sz="quarter" idx="5"/>
          </p:nvPr>
        </p:nvSpPr>
        <p:spPr/>
        <p:txBody>
          <a:bodyPr/>
          <a:lstStyle/>
          <a:p>
            <a:fld id="{EB937F48-D485-49AB-BF6E-DE5EA95E8848}" type="slidenum">
              <a:rPr lang="en-US" smtClean="0"/>
              <a:t>22</a:t>
            </a:fld>
            <a:endParaRPr lang="en-US"/>
          </a:p>
        </p:txBody>
      </p:sp>
    </p:spTree>
    <p:extLst>
      <p:ext uri="{BB962C8B-B14F-4D97-AF65-F5344CB8AC3E}">
        <p14:creationId xmlns:p14="http://schemas.microsoft.com/office/powerpoint/2010/main" val="16364840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5"/>
          </p:nvPr>
        </p:nvSpPr>
        <p:spPr/>
        <p:txBody>
          <a:bodyPr/>
          <a:lstStyle/>
          <a:p>
            <a:fld id="{EB937F48-D485-49AB-BF6E-DE5EA95E8848}" type="slidenum">
              <a:rPr lang="en-US" smtClean="0"/>
              <a:t>23</a:t>
            </a:fld>
            <a:endParaRPr lang="en-US"/>
          </a:p>
        </p:txBody>
      </p:sp>
    </p:spTree>
    <p:extLst>
      <p:ext uri="{BB962C8B-B14F-4D97-AF65-F5344CB8AC3E}">
        <p14:creationId xmlns:p14="http://schemas.microsoft.com/office/powerpoint/2010/main" val="28957269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latin typeface="+mn-lt"/>
            </a:endParaRPr>
          </a:p>
        </p:txBody>
      </p:sp>
      <p:sp>
        <p:nvSpPr>
          <p:cNvPr id="4" name="Slide Number Placeholder 3"/>
          <p:cNvSpPr>
            <a:spLocks noGrp="1"/>
          </p:cNvSpPr>
          <p:nvPr>
            <p:ph type="sldNum" sz="quarter" idx="5"/>
          </p:nvPr>
        </p:nvSpPr>
        <p:spPr/>
        <p:txBody>
          <a:bodyPr/>
          <a:lstStyle/>
          <a:p>
            <a:fld id="{EB937F48-D485-49AB-BF6E-DE5EA95E8848}" type="slidenum">
              <a:rPr lang="en-US" smtClean="0"/>
              <a:t>24</a:t>
            </a:fld>
            <a:endParaRPr lang="en-US"/>
          </a:p>
        </p:txBody>
      </p:sp>
    </p:spTree>
    <p:extLst>
      <p:ext uri="{BB962C8B-B14F-4D97-AF65-F5344CB8AC3E}">
        <p14:creationId xmlns:p14="http://schemas.microsoft.com/office/powerpoint/2010/main" val="12552352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5"/>
          </p:nvPr>
        </p:nvSpPr>
        <p:spPr/>
        <p:txBody>
          <a:bodyPr/>
          <a:lstStyle/>
          <a:p>
            <a:fld id="{EB937F48-D485-49AB-BF6E-DE5EA95E8848}" type="slidenum">
              <a:rPr lang="en-US" smtClean="0"/>
              <a:t>25</a:t>
            </a:fld>
            <a:endParaRPr lang="en-US"/>
          </a:p>
        </p:txBody>
      </p:sp>
    </p:spTree>
    <p:extLst>
      <p:ext uri="{BB962C8B-B14F-4D97-AF65-F5344CB8AC3E}">
        <p14:creationId xmlns:p14="http://schemas.microsoft.com/office/powerpoint/2010/main" val="35780089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26</a:t>
            </a:fld>
            <a:endParaRPr lang="en-US"/>
          </a:p>
        </p:txBody>
      </p:sp>
    </p:spTree>
    <p:extLst>
      <p:ext uri="{BB962C8B-B14F-4D97-AF65-F5344CB8AC3E}">
        <p14:creationId xmlns:p14="http://schemas.microsoft.com/office/powerpoint/2010/main" val="25472076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kern="100" dirty="0">
              <a:effectLst/>
              <a:latin typeface="+mn-lt"/>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B937F48-D485-49AB-BF6E-DE5EA95E8848}" type="slidenum">
              <a:rPr lang="en-US" smtClean="0"/>
              <a:t>27</a:t>
            </a:fld>
            <a:endParaRPr lang="en-US"/>
          </a:p>
        </p:txBody>
      </p:sp>
    </p:spTree>
    <p:extLst>
      <p:ext uri="{BB962C8B-B14F-4D97-AF65-F5344CB8AC3E}">
        <p14:creationId xmlns:p14="http://schemas.microsoft.com/office/powerpoint/2010/main" val="145210092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28</a:t>
            </a:fld>
            <a:endParaRPr lang="en-US"/>
          </a:p>
        </p:txBody>
      </p:sp>
    </p:spTree>
    <p:extLst>
      <p:ext uri="{BB962C8B-B14F-4D97-AF65-F5344CB8AC3E}">
        <p14:creationId xmlns:p14="http://schemas.microsoft.com/office/powerpoint/2010/main" val="2834687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3</a:t>
            </a:fld>
            <a:endParaRPr lang="en-US"/>
          </a:p>
        </p:txBody>
      </p:sp>
    </p:spTree>
    <p:extLst>
      <p:ext uri="{BB962C8B-B14F-4D97-AF65-F5344CB8AC3E}">
        <p14:creationId xmlns:p14="http://schemas.microsoft.com/office/powerpoint/2010/main" val="21401435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5"/>
          </p:nvPr>
        </p:nvSpPr>
        <p:spPr/>
        <p:txBody>
          <a:bodyPr/>
          <a:lstStyle/>
          <a:p>
            <a:fld id="{EB937F48-D485-49AB-BF6E-DE5EA95E8848}" type="slidenum">
              <a:rPr lang="en-US" smtClean="0"/>
              <a:t>4</a:t>
            </a:fld>
            <a:endParaRPr lang="en-US"/>
          </a:p>
        </p:txBody>
      </p:sp>
    </p:spTree>
    <p:extLst>
      <p:ext uri="{BB962C8B-B14F-4D97-AF65-F5344CB8AC3E}">
        <p14:creationId xmlns:p14="http://schemas.microsoft.com/office/powerpoint/2010/main" val="31831617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5"/>
          </p:nvPr>
        </p:nvSpPr>
        <p:spPr/>
        <p:txBody>
          <a:bodyPr/>
          <a:lstStyle/>
          <a:p>
            <a:fld id="{EB937F48-D485-49AB-BF6E-DE5EA95E8848}" type="slidenum">
              <a:rPr lang="en-US" smtClean="0"/>
              <a:t>5</a:t>
            </a:fld>
            <a:endParaRPr lang="en-US"/>
          </a:p>
        </p:txBody>
      </p:sp>
    </p:spTree>
    <p:extLst>
      <p:ext uri="{BB962C8B-B14F-4D97-AF65-F5344CB8AC3E}">
        <p14:creationId xmlns:p14="http://schemas.microsoft.com/office/powerpoint/2010/main" val="35217817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5"/>
          </p:nvPr>
        </p:nvSpPr>
        <p:spPr/>
        <p:txBody>
          <a:bodyPr/>
          <a:lstStyle/>
          <a:p>
            <a:fld id="{EB937F48-D485-49AB-BF6E-DE5EA95E8848}" type="slidenum">
              <a:rPr lang="en-US" smtClean="0"/>
              <a:t>6</a:t>
            </a:fld>
            <a:endParaRPr lang="en-US"/>
          </a:p>
        </p:txBody>
      </p:sp>
    </p:spTree>
    <p:extLst>
      <p:ext uri="{BB962C8B-B14F-4D97-AF65-F5344CB8AC3E}">
        <p14:creationId xmlns:p14="http://schemas.microsoft.com/office/powerpoint/2010/main" val="23876492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577998-A520-44A0-8B1B-EB035B99C540}" type="slidenum">
              <a:rPr lang="en-US" smtClean="0"/>
              <a:t>7</a:t>
            </a:fld>
            <a:endParaRPr lang="en-US"/>
          </a:p>
        </p:txBody>
      </p:sp>
    </p:spTree>
    <p:extLst>
      <p:ext uri="{BB962C8B-B14F-4D97-AF65-F5344CB8AC3E}">
        <p14:creationId xmlns:p14="http://schemas.microsoft.com/office/powerpoint/2010/main" val="15512734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5"/>
          </p:nvPr>
        </p:nvSpPr>
        <p:spPr/>
        <p:txBody>
          <a:bodyPr/>
          <a:lstStyle/>
          <a:p>
            <a:fld id="{EB937F48-D485-49AB-BF6E-DE5EA95E8848}" type="slidenum">
              <a:rPr lang="en-US" smtClean="0"/>
              <a:t>8</a:t>
            </a:fld>
            <a:endParaRPr lang="en-US"/>
          </a:p>
        </p:txBody>
      </p:sp>
    </p:spTree>
    <p:extLst>
      <p:ext uri="{BB962C8B-B14F-4D97-AF65-F5344CB8AC3E}">
        <p14:creationId xmlns:p14="http://schemas.microsoft.com/office/powerpoint/2010/main" val="23449870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9</a:t>
            </a:fld>
            <a:endParaRPr lang="en-US"/>
          </a:p>
        </p:txBody>
      </p:sp>
    </p:spTree>
    <p:extLst>
      <p:ext uri="{BB962C8B-B14F-4D97-AF65-F5344CB8AC3E}">
        <p14:creationId xmlns:p14="http://schemas.microsoft.com/office/powerpoint/2010/main" val="386427562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3" name="Picture 2" descr="Minnesota State logo."/>
          <p:cNvPicPr>
            <a:picLocks noChangeAspect="1"/>
          </p:cNvPicPr>
          <p:nvPr userDrawn="1"/>
        </p:nvPicPr>
        <p:blipFill rotWithShape="1">
          <a:blip r:embed="rId2">
            <a:extLst>
              <a:ext uri="{28A0092B-C50C-407E-A947-70E740481C1C}">
                <a14:useLocalDpi xmlns:a14="http://schemas.microsoft.com/office/drawing/2010/main" val="0"/>
              </a:ext>
            </a:extLst>
          </a:blip>
          <a:srcRect l="5000" t="36298" r="5000"/>
          <a:stretch/>
        </p:blipFill>
        <p:spPr>
          <a:xfrm>
            <a:off x="457200" y="1219200"/>
            <a:ext cx="8229600" cy="2139696"/>
          </a:xfrm>
          <a:prstGeom prst="rect">
            <a:avLst/>
          </a:prstGeom>
        </p:spPr>
      </p:pic>
      <p:pic>
        <p:nvPicPr>
          <p:cNvPr id="4" name="Picture 3">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0">
                <a:solidFill>
                  <a:srgbClr val="003C66"/>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0">
                <a:solidFill>
                  <a:srgbClr val="003C66"/>
                </a:solidFill>
              </a:defRPr>
            </a:lvl1pPr>
          </a:lstStyle>
          <a:p>
            <a:pPr lvl="0"/>
            <a:r>
              <a:rPr lang="en-US"/>
              <a:t>Click to edit DEPARMENT NAME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sp>
        <p:nvSpPr>
          <p:cNvPr id="5" name="Text Placeholder 4" title="Text Box with MINNESOTA STATE typed in gray"/>
          <p:cNvSpPr>
            <a:spLocks noGrp="1"/>
          </p:cNvSpPr>
          <p:nvPr>
            <p:ph type="body" sz="quarter" idx="14"/>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a:t>Click to edit Master text styles</a:t>
            </a:r>
          </a:p>
        </p:txBody>
      </p:sp>
      <p:sp>
        <p:nvSpPr>
          <p:cNvPr id="2" name="Title 1"/>
          <p:cNvSpPr>
            <a:spLocks noGrp="1"/>
          </p:cNvSpPr>
          <p:nvPr>
            <p:ph type="title"/>
          </p:nvPr>
        </p:nvSpPr>
        <p:spPr>
          <a:xfrm>
            <a:off x="990600" y="3779839"/>
            <a:ext cx="7886700" cy="1325563"/>
          </a:xfrm>
        </p:spPr>
        <p:txBody>
          <a:bodyPr>
            <a:normAutofit/>
          </a:bodyPr>
          <a:lstStyle>
            <a:lvl1pPr>
              <a:defRPr sz="4000" b="1"/>
            </a:lvl1pPr>
          </a:lstStyle>
          <a:p>
            <a:r>
              <a:rPr lang="en-US"/>
              <a:t>Click to edit Master title style</a:t>
            </a:r>
          </a:p>
        </p:txBody>
      </p:sp>
    </p:spTree>
    <p:extLst>
      <p:ext uri="{BB962C8B-B14F-4D97-AF65-F5344CB8AC3E}">
        <p14:creationId xmlns:p14="http://schemas.microsoft.com/office/powerpoint/2010/main" val="1767280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9" y="457200"/>
            <a:ext cx="2949575" cy="1600200"/>
          </a:xfrm>
        </p:spPr>
        <p:txBody>
          <a:bodyPr anchor="b"/>
          <a:lstStyle>
            <a:lvl1pPr>
              <a:defRPr sz="3200" b="1"/>
            </a:lvl1pPr>
          </a:lstStyle>
          <a:p>
            <a:r>
              <a:rPr lang="en-US"/>
              <a:t>Click to edit Master title style</a:t>
            </a:r>
          </a:p>
        </p:txBody>
      </p:sp>
      <p:sp>
        <p:nvSpPr>
          <p:cNvPr id="3" name="Picture Placeholder 2"/>
          <p:cNvSpPr>
            <a:spLocks noGrp="1"/>
          </p:cNvSpPr>
          <p:nvPr>
            <p:ph type="pic" idx="1"/>
          </p:nvPr>
        </p:nvSpPr>
        <p:spPr>
          <a:xfrm>
            <a:off x="3887788" y="987427"/>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30239"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TextBox 7"/>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a:solidFill>
                <a:srgbClr val="003C66"/>
              </a:solidFill>
            </a:endParaRPr>
          </a:p>
        </p:txBody>
      </p:sp>
      <p:pic>
        <p:nvPicPr>
          <p:cNvPr id="9" name="Picture 8" descr="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0"/>
            <a:ext cx="1188720" cy="402335"/>
          </a:xfrm>
          <a:prstGeom prst="rect">
            <a:avLst/>
          </a:prstGeom>
        </p:spPr>
      </p:pic>
      <p:sp>
        <p:nvSpPr>
          <p:cNvPr id="13" name="Rectangle 12">
            <a:extLst>
              <a:ext uri="{C183D7F6-B498-43B3-948B-1728B52AA6E4}">
                <adec:decorative xmlns:adec="http://schemas.microsoft.com/office/drawing/2017/decorative" val="1"/>
              </a:ext>
            </a:extLst>
          </p:cNvPr>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4" name="Straight Connector 13">
            <a:extLst>
              <a:ext uri="{C183D7F6-B498-43B3-948B-1728B52AA6E4}">
                <adec:decorative xmlns:adec="http://schemas.microsoft.com/office/drawing/2017/decorative" val="1"/>
              </a:ext>
            </a:extLst>
          </p:cNvPr>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3535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1667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userDrawn="1">
  <p:cSld name="Thank You Slide">
    <p:spTree>
      <p:nvGrpSpPr>
        <p:cNvPr id="1" name=""/>
        <p:cNvGrpSpPr/>
        <p:nvPr/>
      </p:nvGrpSpPr>
      <p:grpSpPr>
        <a:xfrm>
          <a:off x="0" y="0"/>
          <a:ext cx="0" cy="0"/>
          <a:chOff x="0" y="0"/>
          <a:chExt cx="0" cy="0"/>
        </a:xfrm>
      </p:grpSpPr>
      <p:sp>
        <p:nvSpPr>
          <p:cNvPr id="8" name="TextBox 7" descr="30 East 7th Street, Suite 350&#10;St. Paul, MN  55101-7804&#10;&#10;Phone: 651-201-1800&#10;Toll-free: 888-667-2848&#10;&#10;www.mnscu.edu&#10;" title="Text box with Minnesota State address, phone numbers, and website address"/>
          <p:cNvSpPr txBox="1"/>
          <p:nvPr userDrawn="1"/>
        </p:nvSpPr>
        <p:spPr>
          <a:xfrm>
            <a:off x="2345338" y="2807210"/>
            <a:ext cx="4182140" cy="2616101"/>
          </a:xfrm>
          <a:prstGeom prst="rect">
            <a:avLst/>
          </a:prstGeom>
          <a:noFill/>
        </p:spPr>
        <p:txBody>
          <a:bodyPr wrap="square" rtlCol="0">
            <a:spAutoFit/>
          </a:bodyPr>
          <a:lstStyle/>
          <a:p>
            <a:pPr lvl="0" algn="ctr"/>
            <a:r>
              <a:rPr lang="en-US" sz="2400" b="0">
                <a:solidFill>
                  <a:srgbClr val="003C66"/>
                </a:solidFill>
              </a:rPr>
              <a:t>30 East 7th Street, Suite 350</a:t>
            </a:r>
          </a:p>
          <a:p>
            <a:pPr lvl="0" algn="ctr"/>
            <a:r>
              <a:rPr lang="en-US" sz="2400" b="0">
                <a:solidFill>
                  <a:srgbClr val="003C66"/>
                </a:solidFill>
              </a:rPr>
              <a:t>St. Paul, MN  55101-7804</a:t>
            </a:r>
          </a:p>
          <a:p>
            <a:pPr lvl="0" algn="ctr"/>
            <a:endParaRPr lang="en-US" sz="2400" b="0">
              <a:solidFill>
                <a:srgbClr val="003C66"/>
              </a:solidFill>
            </a:endParaRPr>
          </a:p>
          <a:p>
            <a:pPr lvl="0" algn="ctr"/>
            <a:r>
              <a:rPr lang="en-US" sz="2400" b="0">
                <a:solidFill>
                  <a:srgbClr val="003C66"/>
                </a:solidFill>
              </a:rPr>
              <a:t>651-201-1800</a:t>
            </a:r>
          </a:p>
          <a:p>
            <a:pPr lvl="0" algn="ctr"/>
            <a:r>
              <a:rPr lang="en-US" sz="2400" b="0">
                <a:solidFill>
                  <a:srgbClr val="003C66"/>
                </a:solidFill>
              </a:rPr>
              <a:t>888-667-2848</a:t>
            </a:r>
          </a:p>
          <a:p>
            <a:pPr lvl="0" algn="ctr"/>
            <a:endParaRPr lang="en-US" sz="2400" b="0">
              <a:solidFill>
                <a:schemeClr val="bg2"/>
              </a:solidFill>
            </a:endParaRPr>
          </a:p>
          <a:p>
            <a:pPr lvl="0" algn="ctr"/>
            <a:r>
              <a:rPr lang="en-US" sz="2000" b="1" baseline="0">
                <a:solidFill>
                  <a:srgbClr val="009F4D"/>
                </a:solidFill>
              </a:rPr>
              <a:t>MinnState.edu</a:t>
            </a:r>
          </a:p>
        </p:txBody>
      </p:sp>
      <p:pic>
        <p:nvPicPr>
          <p:cNvPr id="7" name="Picture 6" descr="Minnesota State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752600" y="533400"/>
            <a:ext cx="5334000" cy="1795604"/>
          </a:xfrm>
          <a:prstGeom prst="rect">
            <a:avLst/>
          </a:prstGeom>
        </p:spPr>
      </p:pic>
      <p:sp>
        <p:nvSpPr>
          <p:cNvPr id="14" name="TextBox 13" descr="MINNESOTA STATE IS AN AFFIRMATIVE ACTION, EQUAL OPPORTUNITY EMPLOYER AND EDUCATOR.&#10;" title="EEOE Statement"/>
          <p:cNvSpPr txBox="1"/>
          <p:nvPr userDrawn="1"/>
        </p:nvSpPr>
        <p:spPr>
          <a:xfrm>
            <a:off x="1007408" y="5943600"/>
            <a:ext cx="6858000" cy="707886"/>
          </a:xfrm>
          <a:prstGeom prst="rect">
            <a:avLst/>
          </a:prstGeom>
          <a:noFill/>
        </p:spPr>
        <p:txBody>
          <a:bodyPr wrap="square" rtlCol="0">
            <a:spAutoFit/>
          </a:bodyPr>
          <a:lstStyle/>
          <a:p>
            <a:pPr algn="ctr" rtl="0"/>
            <a:r>
              <a:rPr lang="en-US" sz="1000" b="0" i="0" kern="1200">
                <a:solidFill>
                  <a:schemeClr val="tx1"/>
                </a:solidFill>
                <a:effectLst/>
                <a:latin typeface="+mn-lt"/>
                <a:ea typeface="+mn-ea"/>
                <a:cs typeface="+mn-cs"/>
              </a:rPr>
              <a:t>This document is available in alternative formats to individuals with disabilities. </a:t>
            </a:r>
            <a:br>
              <a:rPr lang="en-US" sz="1000" b="0" i="0" kern="1200">
                <a:solidFill>
                  <a:schemeClr val="tx1"/>
                </a:solidFill>
                <a:effectLst/>
                <a:latin typeface="+mn-lt"/>
                <a:ea typeface="+mn-ea"/>
                <a:cs typeface="+mn-cs"/>
              </a:rPr>
            </a:br>
            <a:r>
              <a:rPr lang="en-US" sz="1000" b="0" i="0" kern="1200">
                <a:solidFill>
                  <a:schemeClr val="tx1"/>
                </a:solidFill>
                <a:effectLst/>
                <a:latin typeface="+mn-lt"/>
                <a:ea typeface="+mn-ea"/>
                <a:cs typeface="+mn-cs"/>
              </a:rPr>
              <a:t>To request an alternate format, contact Human Resources at 651-201-1664.</a:t>
            </a:r>
          </a:p>
          <a:p>
            <a:pPr algn="ctr" rtl="0"/>
            <a:r>
              <a:rPr lang="en-US" sz="1000" b="0" i="0" kern="1200">
                <a:solidFill>
                  <a:schemeClr val="tx1"/>
                </a:solidFill>
                <a:effectLst/>
                <a:latin typeface="+mn-lt"/>
                <a:ea typeface="+mn-ea"/>
                <a:cs typeface="+mn-cs"/>
              </a:rPr>
              <a:t>Individuals with hearing or speech disabilities may contact us via their preferred Telecommunications Relay Service.</a:t>
            </a:r>
          </a:p>
          <a:p>
            <a:pPr algn="ctr" rtl="0"/>
            <a:r>
              <a:rPr lang="en-US" sz="1000" b="0" i="0" kern="1200">
                <a:solidFill>
                  <a:schemeClr val="tx1"/>
                </a:solidFill>
                <a:effectLst/>
                <a:latin typeface="+mn-lt"/>
                <a:ea typeface="+mn-ea"/>
                <a:cs typeface="+mn-cs"/>
              </a:rPr>
              <a:t>Minnesota State is an affirmative action, equal opportunity employer and educator.</a:t>
            </a:r>
          </a:p>
        </p:txBody>
      </p:sp>
    </p:spTree>
    <p:extLst>
      <p:ext uri="{BB962C8B-B14F-4D97-AF65-F5344CB8AC3E}">
        <p14:creationId xmlns:p14="http://schemas.microsoft.com/office/powerpoint/2010/main" val="2642778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b="1"/>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TextBox 6"/>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a:solidFill>
                <a:srgbClr val="003C66"/>
              </a:solidFill>
            </a:endParaRPr>
          </a:p>
        </p:txBody>
      </p:sp>
      <p:pic>
        <p:nvPicPr>
          <p:cNvPr id="8" name="Picture 7" descr="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sp>
        <p:nvSpPr>
          <p:cNvPr id="15" name="Rectangle 14">
            <a:extLst>
              <a:ext uri="{C183D7F6-B498-43B3-948B-1728B52AA6E4}">
                <adec:decorative xmlns:adec="http://schemas.microsoft.com/office/drawing/2017/decorative" val="1"/>
              </a:ext>
            </a:extLst>
          </p:cNvPr>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6" name="Straight Connector 15">
            <a:extLst>
              <a:ext uri="{C183D7F6-B498-43B3-948B-1728B52AA6E4}">
                <adec:decorative xmlns:adec="http://schemas.microsoft.com/office/drawing/2017/decorative" val="1"/>
              </a:ext>
            </a:extLst>
          </p:cNvPr>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6619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a:solidFill>
                <a:srgbClr val="003C66"/>
              </a:solidFill>
            </a:endParaRPr>
          </a:p>
        </p:txBody>
      </p:sp>
      <p:pic>
        <p:nvPicPr>
          <p:cNvPr id="8" name="Picture 7" descr="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54542"/>
            <a:ext cx="1188720" cy="402335"/>
          </a:xfrm>
          <a:prstGeom prst="rect">
            <a:avLst/>
          </a:prstGeom>
        </p:spPr>
      </p:pic>
      <p:sp>
        <p:nvSpPr>
          <p:cNvPr id="15" name="Rectangle 14">
            <a:extLst>
              <a:ext uri="{C183D7F6-B498-43B3-948B-1728B52AA6E4}">
                <adec:decorative xmlns:adec="http://schemas.microsoft.com/office/drawing/2017/decorative" val="1"/>
              </a:ext>
            </a:extLst>
          </p:cNvPr>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6" name="Straight Connector 15">
            <a:extLst>
              <a:ext uri="{C183D7F6-B498-43B3-948B-1728B52AA6E4}">
                <adec:decorative xmlns:adec="http://schemas.microsoft.com/office/drawing/2017/decorative" val="1"/>
              </a:ext>
            </a:extLst>
          </p:cNvPr>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3903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0"/>
            <a:ext cx="7886700" cy="2852737"/>
          </a:xfrm>
        </p:spPr>
        <p:txBody>
          <a:bodyPr anchor="b"/>
          <a:lstStyle>
            <a:lvl1pPr>
              <a:defRPr sz="6000" b="1"/>
            </a:lvl1pPr>
          </a:lstStyle>
          <a:p>
            <a:r>
              <a:rPr lang="en-US"/>
              <a:t>Click to edit Master title style</a:t>
            </a:r>
          </a:p>
        </p:txBody>
      </p:sp>
      <p:sp>
        <p:nvSpPr>
          <p:cNvPr id="3" name="Text Placeholder 2"/>
          <p:cNvSpPr>
            <a:spLocks noGrp="1"/>
          </p:cNvSpPr>
          <p:nvPr>
            <p:ph type="body" idx="1"/>
          </p:nvPr>
        </p:nvSpPr>
        <p:spPr>
          <a:xfrm>
            <a:off x="623888" y="4589465"/>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TextBox 6"/>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a:solidFill>
                <a:srgbClr val="003C66"/>
              </a:solidFill>
            </a:endParaRPr>
          </a:p>
        </p:txBody>
      </p:sp>
      <p:pic>
        <p:nvPicPr>
          <p:cNvPr id="8" name="Picture 7" descr="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sp>
        <p:nvSpPr>
          <p:cNvPr id="12" name="Rectangle 11">
            <a:extLst>
              <a:ext uri="{C183D7F6-B498-43B3-948B-1728B52AA6E4}">
                <adec:decorative xmlns:adec="http://schemas.microsoft.com/office/drawing/2017/decorative" val="1"/>
              </a:ext>
            </a:extLst>
          </p:cNvPr>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3" name="Straight Connector 12">
            <a:extLst>
              <a:ext uri="{C183D7F6-B498-43B3-948B-1728B52AA6E4}">
                <adec:decorative xmlns:adec="http://schemas.microsoft.com/office/drawing/2017/decorative" val="1"/>
              </a:ext>
            </a:extLst>
          </p:cNvPr>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0622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Box 7"/>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a:solidFill>
                <a:srgbClr val="003C66"/>
              </a:solidFill>
            </a:endParaRPr>
          </a:p>
        </p:txBody>
      </p:sp>
      <p:pic>
        <p:nvPicPr>
          <p:cNvPr id="9" name="Picture 8" descr="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sp>
        <p:nvSpPr>
          <p:cNvPr id="16" name="Rectangle 15">
            <a:extLst>
              <a:ext uri="{C183D7F6-B498-43B3-948B-1728B52AA6E4}">
                <adec:decorative xmlns:adec="http://schemas.microsoft.com/office/drawing/2017/decorative" val="1"/>
              </a:ext>
            </a:extLst>
          </p:cNvPr>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7" name="Straight Connector 16">
            <a:extLst>
              <a:ext uri="{C183D7F6-B498-43B3-948B-1728B52AA6E4}">
                <adec:decorative xmlns:adec="http://schemas.microsoft.com/office/drawing/2017/decorative" val="1"/>
              </a:ext>
            </a:extLst>
          </p:cNvPr>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4324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7"/>
            <a:ext cx="7886700" cy="1325563"/>
          </a:xfrm>
        </p:spPr>
        <p:txBody>
          <a:bodyPr/>
          <a:lstStyle>
            <a:lvl1pPr>
              <a:defRPr b="1"/>
            </a:lvl1pPr>
          </a:lstStyle>
          <a:p>
            <a:r>
              <a:rPr lang="en-US"/>
              <a:t>Click to edit Master title style</a:t>
            </a:r>
          </a:p>
        </p:txBody>
      </p:sp>
      <p:sp>
        <p:nvSpPr>
          <p:cNvPr id="3" name="Text Placeholder 2"/>
          <p:cNvSpPr>
            <a:spLocks noGrp="1"/>
          </p:cNvSpPr>
          <p:nvPr>
            <p:ph type="body" idx="1"/>
          </p:nvPr>
        </p:nvSpPr>
        <p:spPr>
          <a:xfrm>
            <a:off x="630239"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9"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Box 9"/>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a:solidFill>
                <a:srgbClr val="003C66"/>
              </a:solidFill>
            </a:endParaRPr>
          </a:p>
        </p:txBody>
      </p:sp>
      <p:pic>
        <p:nvPicPr>
          <p:cNvPr id="11" name="Picture 10" descr="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sp>
        <p:nvSpPr>
          <p:cNvPr id="12" name="Rectangle 11">
            <a:extLst>
              <a:ext uri="{C183D7F6-B498-43B3-948B-1728B52AA6E4}">
                <adec:decorative xmlns:adec="http://schemas.microsoft.com/office/drawing/2017/decorative" val="1"/>
              </a:ext>
            </a:extLst>
          </p:cNvPr>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3" name="Straight Connector 12">
            <a:extLst>
              <a:ext uri="{C183D7F6-B498-43B3-948B-1728B52AA6E4}">
                <adec:decorative xmlns:adec="http://schemas.microsoft.com/office/drawing/2017/decorative" val="1"/>
              </a:ext>
            </a:extLst>
          </p:cNvPr>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5099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p>
        </p:txBody>
      </p:sp>
      <p:sp>
        <p:nvSpPr>
          <p:cNvPr id="6" name="TextBox 5"/>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a:solidFill>
                <a:srgbClr val="003C66"/>
              </a:solidFill>
            </a:endParaRPr>
          </a:p>
        </p:txBody>
      </p:sp>
      <p:pic>
        <p:nvPicPr>
          <p:cNvPr id="7" name="Picture 6" descr="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sp>
        <p:nvSpPr>
          <p:cNvPr id="11" name="Rectangle 10">
            <a:extLst>
              <a:ext uri="{C183D7F6-B498-43B3-948B-1728B52AA6E4}">
                <adec:decorative xmlns:adec="http://schemas.microsoft.com/office/drawing/2017/decorative" val="1"/>
              </a:ext>
            </a:extLst>
          </p:cNvPr>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2" name="Straight Connector 11">
            <a:extLst>
              <a:ext uri="{C183D7F6-B498-43B3-948B-1728B52AA6E4}">
                <adec:decorative xmlns:adec="http://schemas.microsoft.com/office/drawing/2017/decorative" val="1"/>
              </a:ext>
            </a:extLst>
          </p:cNvPr>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3471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9" y="457200"/>
            <a:ext cx="2949575" cy="1600200"/>
          </a:xfrm>
        </p:spPr>
        <p:txBody>
          <a:bodyPr anchor="b"/>
          <a:lstStyle>
            <a:lvl1pPr>
              <a:defRPr sz="3200" b="1"/>
            </a:lvl1pPr>
          </a:lstStyle>
          <a:p>
            <a:r>
              <a:rPr lang="en-US"/>
              <a:t>Click to edit Master title style</a:t>
            </a:r>
          </a:p>
        </p:txBody>
      </p:sp>
      <p:sp>
        <p:nvSpPr>
          <p:cNvPr id="3" name="Content Placeholder 2"/>
          <p:cNvSpPr>
            <a:spLocks noGrp="1"/>
          </p:cNvSpPr>
          <p:nvPr>
            <p:ph idx="1"/>
          </p:nvPr>
        </p:nvSpPr>
        <p:spPr>
          <a:xfrm>
            <a:off x="3887788" y="987427"/>
            <a:ext cx="4629150" cy="4873625"/>
          </a:xfrm>
        </p:spPr>
        <p:txBody>
          <a:bodyPr/>
          <a:lstStyle>
            <a:lvl1pPr>
              <a:defRPr sz="3200" b="1"/>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9"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TextBox 7"/>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a:solidFill>
                <a:srgbClr val="003C66"/>
              </a:solidFill>
            </a:endParaRPr>
          </a:p>
        </p:txBody>
      </p:sp>
      <p:pic>
        <p:nvPicPr>
          <p:cNvPr id="9" name="Picture 8" descr="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sp>
        <p:nvSpPr>
          <p:cNvPr id="16" name="Rectangle 15">
            <a:extLst>
              <a:ext uri="{C183D7F6-B498-43B3-948B-1728B52AA6E4}">
                <adec:decorative xmlns:adec="http://schemas.microsoft.com/office/drawing/2017/decorative" val="1"/>
              </a:ext>
            </a:extLst>
          </p:cNvPr>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7" name="Straight Connector 16">
            <a:extLst>
              <a:ext uri="{C183D7F6-B498-43B3-948B-1728B52AA6E4}">
                <adec:decorative xmlns:adec="http://schemas.microsoft.com/office/drawing/2017/decorative" val="1"/>
              </a:ext>
            </a:extLst>
          </p:cNvPr>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2241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7"/>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09967960"/>
      </p:ext>
    </p:extLst>
  </p:cSld>
  <p:clrMap bg1="lt1" tx1="dk1" bg2="lt2" tx2="dk2" accent1="accent1" accent2="accent2" accent3="accent3" accent4="accent4" accent5="accent5" accent6="accent6" hlink="hlink" folHlink="folHlink"/>
  <p:sldLayoutIdLst>
    <p:sldLayoutId id="2147483675" r:id="rId1"/>
    <p:sldLayoutId id="2147483674" r:id="rId2"/>
    <p:sldLayoutId id="2147483680" r:id="rId3"/>
    <p:sldLayoutId id="2147483681" r:id="rId4"/>
    <p:sldLayoutId id="2147483682" r:id="rId5"/>
    <p:sldLayoutId id="2147483683" r:id="rId6"/>
    <p:sldLayoutId id="2147483684" r:id="rId7"/>
    <p:sldLayoutId id="2147483685" r:id="rId8"/>
    <p:sldLayoutId id="2147483687" r:id="rId9"/>
    <p:sldLayoutId id="2147483688" r:id="rId10"/>
    <p:sldLayoutId id="2147483686" r:id="rId11"/>
  </p:sldLayoutIdLst>
  <p:txStyles>
    <p:titleStyle>
      <a:lvl1pPr algn="l" defTabSz="914400" rtl="0" eaLnBrk="1" latinLnBrk="0" hangingPunct="1">
        <a:lnSpc>
          <a:spcPct val="90000"/>
        </a:lnSpc>
        <a:spcBef>
          <a:spcPct val="0"/>
        </a:spcBef>
        <a:buNone/>
        <a:defRPr sz="4400" b="0" kern="1200">
          <a:solidFill>
            <a:srgbClr val="003C66"/>
          </a:solidFill>
          <a:latin typeface="+mn-lt"/>
          <a:ea typeface="+mj-ea"/>
          <a:cs typeface="+mj-cs"/>
        </a:defRPr>
      </a:lvl1pPr>
    </p:titleStyle>
    <p:bodyStyle>
      <a:lvl1pPr marL="0" indent="0" algn="l" defTabSz="914400" rtl="0" eaLnBrk="1" latinLnBrk="0" hangingPunct="1">
        <a:lnSpc>
          <a:spcPct val="90000"/>
        </a:lnSpc>
        <a:spcBef>
          <a:spcPts val="1000"/>
        </a:spcBef>
        <a:buClr>
          <a:srgbClr val="009F4D"/>
        </a:buClr>
        <a:buFont typeface="Arial" panose="020B0604020202020204" pitchFamily="34" charset="0"/>
        <a:buNone/>
        <a:defRPr sz="2800" kern="1200">
          <a:solidFill>
            <a:srgbClr val="003C66"/>
          </a:solidFill>
          <a:latin typeface="+mn-lt"/>
          <a:ea typeface="+mn-ea"/>
          <a:cs typeface="+mn-cs"/>
        </a:defRPr>
      </a:lvl1pPr>
      <a:lvl2pPr marL="685800" indent="-228600" algn="l" defTabSz="914400" rtl="0" eaLnBrk="1" latinLnBrk="0" hangingPunct="1">
        <a:lnSpc>
          <a:spcPct val="90000"/>
        </a:lnSpc>
        <a:spcBef>
          <a:spcPts val="500"/>
        </a:spcBef>
        <a:buClr>
          <a:srgbClr val="009F4D"/>
        </a:buClr>
        <a:buFont typeface="Arial" panose="020B0604020202020204" pitchFamily="34" charset="0"/>
        <a:buChar char="•"/>
        <a:defRPr sz="2400" kern="1200">
          <a:solidFill>
            <a:srgbClr val="003C66"/>
          </a:solidFill>
          <a:latin typeface="+mn-lt"/>
          <a:ea typeface="+mn-ea"/>
          <a:cs typeface="+mn-cs"/>
        </a:defRPr>
      </a:lvl2pPr>
      <a:lvl3pPr marL="1143000" indent="-228600" algn="l" defTabSz="914400" rtl="0" eaLnBrk="1" latinLnBrk="0" hangingPunct="1">
        <a:lnSpc>
          <a:spcPct val="90000"/>
        </a:lnSpc>
        <a:spcBef>
          <a:spcPts val="500"/>
        </a:spcBef>
        <a:buClr>
          <a:srgbClr val="009F4D"/>
        </a:buClr>
        <a:buFont typeface="Arial" panose="020B0604020202020204" pitchFamily="34" charset="0"/>
        <a:buChar char="•"/>
        <a:defRPr sz="2000" kern="1200">
          <a:solidFill>
            <a:srgbClr val="003C66"/>
          </a:solidFill>
          <a:latin typeface="+mn-lt"/>
          <a:ea typeface="+mn-ea"/>
          <a:cs typeface="+mn-cs"/>
        </a:defRPr>
      </a:lvl3pPr>
      <a:lvl4pPr marL="1600200" indent="-228600" algn="l" defTabSz="914400" rtl="0" eaLnBrk="1" latinLnBrk="0" hangingPunct="1">
        <a:lnSpc>
          <a:spcPct val="90000"/>
        </a:lnSpc>
        <a:spcBef>
          <a:spcPts val="500"/>
        </a:spcBef>
        <a:buClr>
          <a:srgbClr val="009F4D"/>
        </a:buClr>
        <a:buFont typeface="Arial" panose="020B0604020202020204" pitchFamily="34" charset="0"/>
        <a:buChar char="•"/>
        <a:defRPr sz="1800" kern="1200">
          <a:solidFill>
            <a:srgbClr val="003C66"/>
          </a:solidFill>
          <a:latin typeface="+mn-lt"/>
          <a:ea typeface="+mn-ea"/>
          <a:cs typeface="+mn-cs"/>
        </a:defRPr>
      </a:lvl4pPr>
      <a:lvl5pPr marL="2057400" indent="-228600" algn="l" defTabSz="914400" rtl="0" eaLnBrk="1" latinLnBrk="0" hangingPunct="1">
        <a:lnSpc>
          <a:spcPct val="90000"/>
        </a:lnSpc>
        <a:spcBef>
          <a:spcPts val="500"/>
        </a:spcBef>
        <a:buClr>
          <a:srgbClr val="009F4D"/>
        </a:buClr>
        <a:buFont typeface="Arial" panose="020B0604020202020204" pitchFamily="34" charset="0"/>
        <a:buChar char="•"/>
        <a:defRPr sz="1800" kern="1200">
          <a:solidFill>
            <a:srgbClr val="003C6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Title IX Orientation</a:t>
            </a:r>
          </a:p>
        </p:txBody>
      </p:sp>
      <p:sp>
        <p:nvSpPr>
          <p:cNvPr id="11" name="Text Placeholder 10"/>
          <p:cNvSpPr>
            <a:spLocks noGrp="1"/>
          </p:cNvSpPr>
          <p:nvPr>
            <p:ph type="body" sz="quarter" idx="10"/>
          </p:nvPr>
        </p:nvSpPr>
        <p:spPr/>
        <p:txBody>
          <a:bodyPr/>
          <a:lstStyle/>
          <a:p>
            <a:r>
              <a:rPr lang="en-US"/>
              <a:t>August 5, </a:t>
            </a:r>
            <a:r>
              <a:rPr lang="en-US" dirty="0"/>
              <a:t>2024</a:t>
            </a:r>
          </a:p>
        </p:txBody>
      </p:sp>
      <p:sp>
        <p:nvSpPr>
          <p:cNvPr id="10" name="Text Placeholder 9"/>
          <p:cNvSpPr>
            <a:spLocks noGrp="1"/>
          </p:cNvSpPr>
          <p:nvPr>
            <p:ph type="body" sz="quarter" idx="11"/>
          </p:nvPr>
        </p:nvSpPr>
        <p:spPr/>
        <p:txBody>
          <a:bodyPr/>
          <a:lstStyle/>
          <a:p>
            <a:r>
              <a:rPr lang="en-US"/>
              <a:t>Equity and Inclusion</a:t>
            </a:r>
          </a:p>
        </p:txBody>
      </p:sp>
      <p:sp>
        <p:nvSpPr>
          <p:cNvPr id="8" name="Text Placeholder 7"/>
          <p:cNvSpPr>
            <a:spLocks noGrp="1"/>
          </p:cNvSpPr>
          <p:nvPr>
            <p:ph type="body" sz="quarter" idx="13"/>
          </p:nvPr>
        </p:nvSpPr>
        <p:spPr>
          <a:xfrm>
            <a:off x="990600" y="5105400"/>
            <a:ext cx="3581400" cy="533400"/>
          </a:xfrm>
        </p:spPr>
        <p:txBody>
          <a:bodyPr>
            <a:normAutofit/>
          </a:bodyPr>
          <a:lstStyle/>
          <a:p>
            <a:r>
              <a:rPr lang="en-US" dirty="0"/>
              <a:t>For Title IX Coordinators</a:t>
            </a:r>
          </a:p>
        </p:txBody>
      </p:sp>
      <p:sp>
        <p:nvSpPr>
          <p:cNvPr id="3" name="Text Placeholder 2"/>
          <p:cNvSpPr>
            <a:spLocks noGrp="1"/>
          </p:cNvSpPr>
          <p:nvPr>
            <p:ph type="body" sz="quarter" idx="14"/>
          </p:nvPr>
        </p:nvSpPr>
        <p:spPr/>
        <p:txBody>
          <a:bodyPr/>
          <a:lstStyle/>
          <a:p>
            <a:r>
              <a:rPr lang="en-US" dirty="0"/>
              <a:t>MINNESOTA STATE</a:t>
            </a:r>
          </a:p>
        </p:txBody>
      </p:sp>
    </p:spTree>
    <p:extLst>
      <p:ext uri="{BB962C8B-B14F-4D97-AF65-F5344CB8AC3E}">
        <p14:creationId xmlns:p14="http://schemas.microsoft.com/office/powerpoint/2010/main" val="1220921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D2774-8CD5-17B1-4BE2-D6D9828074C4}"/>
              </a:ext>
            </a:extLst>
          </p:cNvPr>
          <p:cNvSpPr>
            <a:spLocks noGrp="1"/>
          </p:cNvSpPr>
          <p:nvPr>
            <p:ph type="title"/>
          </p:nvPr>
        </p:nvSpPr>
        <p:spPr/>
        <p:txBody>
          <a:bodyPr/>
          <a:lstStyle/>
          <a:p>
            <a:r>
              <a:rPr lang="en-US" dirty="0"/>
              <a:t>Evaluating Complaints</a:t>
            </a:r>
          </a:p>
        </p:txBody>
      </p:sp>
      <p:sp>
        <p:nvSpPr>
          <p:cNvPr id="3" name="Content Placeholder 2">
            <a:extLst>
              <a:ext uri="{FF2B5EF4-FFF2-40B4-BE49-F238E27FC236}">
                <a16:creationId xmlns:a16="http://schemas.microsoft.com/office/drawing/2014/main" id="{FFDCBFB8-58E7-E467-AE93-CE5563F1E484}"/>
              </a:ext>
            </a:extLst>
          </p:cNvPr>
          <p:cNvSpPr>
            <a:spLocks noGrp="1"/>
          </p:cNvSpPr>
          <p:nvPr>
            <p:ph idx="1"/>
          </p:nvPr>
        </p:nvSpPr>
        <p:spPr/>
        <p:txBody>
          <a:bodyPr/>
          <a:lstStyle/>
          <a:p>
            <a:r>
              <a:rPr lang="en-US" dirty="0"/>
              <a:t>Complainant, Respondent, Jurisdiction</a:t>
            </a:r>
          </a:p>
          <a:p>
            <a:r>
              <a:rPr lang="en-US" dirty="0"/>
              <a:t>Alleged conduct &amp; scope of policies</a:t>
            </a:r>
          </a:p>
          <a:p>
            <a:r>
              <a:rPr lang="en-US" dirty="0"/>
              <a:t>Application of 1B.3.1 vs. 1B.1.1</a:t>
            </a:r>
          </a:p>
          <a:p>
            <a:r>
              <a:rPr lang="en-US" dirty="0"/>
              <a:t>Formal investigation vs. informal resolution</a:t>
            </a:r>
          </a:p>
          <a:p>
            <a:endParaRPr lang="en-US" dirty="0"/>
          </a:p>
        </p:txBody>
      </p:sp>
    </p:spTree>
    <p:extLst>
      <p:ext uri="{BB962C8B-B14F-4D97-AF65-F5344CB8AC3E}">
        <p14:creationId xmlns:p14="http://schemas.microsoft.com/office/powerpoint/2010/main" val="631572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F4A13-F493-9494-B4EF-6D1DFC8137F6}"/>
              </a:ext>
            </a:extLst>
          </p:cNvPr>
          <p:cNvSpPr>
            <a:spLocks noGrp="1"/>
          </p:cNvSpPr>
          <p:nvPr>
            <p:ph type="title"/>
          </p:nvPr>
        </p:nvSpPr>
        <p:spPr/>
        <p:txBody>
          <a:bodyPr/>
          <a:lstStyle/>
          <a:p>
            <a:r>
              <a:rPr lang="en-US" dirty="0"/>
              <a:t>Providing </a:t>
            </a:r>
            <a:r>
              <a:rPr lang="en-US" dirty="0" err="1"/>
              <a:t>Preg</a:t>
            </a:r>
            <a:r>
              <a:rPr lang="en-US" dirty="0"/>
              <a:t>/Parenting Rights</a:t>
            </a:r>
          </a:p>
        </p:txBody>
      </p:sp>
      <p:sp>
        <p:nvSpPr>
          <p:cNvPr id="3" name="Content Placeholder 2">
            <a:extLst>
              <a:ext uri="{FF2B5EF4-FFF2-40B4-BE49-F238E27FC236}">
                <a16:creationId xmlns:a16="http://schemas.microsoft.com/office/drawing/2014/main" id="{65EB5BB5-41E8-50C0-EB64-959F33A45DC9}"/>
              </a:ext>
            </a:extLst>
          </p:cNvPr>
          <p:cNvSpPr>
            <a:spLocks noGrp="1"/>
          </p:cNvSpPr>
          <p:nvPr>
            <p:ph idx="1"/>
          </p:nvPr>
        </p:nvSpPr>
        <p:spPr/>
        <p:txBody>
          <a:bodyPr>
            <a:normAutofit lnSpcReduction="10000"/>
          </a:bodyPr>
          <a:lstStyle/>
          <a:p>
            <a:pPr marL="457200" indent="-457200">
              <a:buFont typeface="Arial" panose="020B0604020202020204" pitchFamily="34" charset="0"/>
              <a:buChar char="•"/>
            </a:pPr>
            <a:r>
              <a:rPr lang="en-US" dirty="0"/>
              <a:t>No discrimination based on identified pregnancy and parenting conditions</a:t>
            </a:r>
          </a:p>
          <a:p>
            <a:pPr marL="457200" indent="-457200">
              <a:buFont typeface="Arial" panose="020B0604020202020204" pitchFamily="34" charset="0"/>
              <a:buChar char="•"/>
            </a:pPr>
            <a:r>
              <a:rPr lang="en-US" dirty="0"/>
              <a:t>Right to absences and leave</a:t>
            </a:r>
          </a:p>
          <a:p>
            <a:pPr marL="457200" indent="-457200">
              <a:buFont typeface="Arial" panose="020B0604020202020204" pitchFamily="34" charset="0"/>
              <a:buChar char="•"/>
            </a:pPr>
            <a:r>
              <a:rPr lang="en-US" dirty="0"/>
              <a:t>Right to activities and Athletics</a:t>
            </a:r>
          </a:p>
          <a:p>
            <a:pPr marL="457200" indent="-457200">
              <a:buFont typeface="Arial" panose="020B0604020202020204" pitchFamily="34" charset="0"/>
              <a:buChar char="•"/>
            </a:pPr>
            <a:r>
              <a:rPr lang="en-US" dirty="0"/>
              <a:t>Right to accommodations and adjustments</a:t>
            </a:r>
          </a:p>
          <a:p>
            <a:pPr marL="1143000" lvl="1" indent="-457200"/>
            <a:r>
              <a:rPr lang="en-US" dirty="0"/>
              <a:t>May refer disabilities to ADA Coordinator</a:t>
            </a:r>
          </a:p>
          <a:p>
            <a:pPr marL="1143000" lvl="1" indent="-457200"/>
            <a:r>
              <a:rPr lang="en-US" dirty="0"/>
              <a:t>“Retroactive” may be considered</a:t>
            </a:r>
          </a:p>
          <a:p>
            <a:pPr marL="1143000" lvl="1" indent="-457200"/>
            <a:r>
              <a:rPr lang="en-US" dirty="0"/>
              <a:t>Documented process for evaluating fundamental alterations</a:t>
            </a:r>
          </a:p>
          <a:p>
            <a:pPr marL="457200" indent="-457200">
              <a:buFont typeface="Arial" panose="020B0604020202020204" pitchFamily="34" charset="0"/>
              <a:buChar char="•"/>
            </a:pPr>
            <a:r>
              <a:rPr lang="en-US" dirty="0"/>
              <a:t>Right to complain/report</a:t>
            </a:r>
          </a:p>
        </p:txBody>
      </p:sp>
    </p:spTree>
    <p:extLst>
      <p:ext uri="{BB962C8B-B14F-4D97-AF65-F5344CB8AC3E}">
        <p14:creationId xmlns:p14="http://schemas.microsoft.com/office/powerpoint/2010/main" val="39361544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FE8E-2726-94EC-B809-97C06EDE2F0C}"/>
              </a:ext>
            </a:extLst>
          </p:cNvPr>
          <p:cNvSpPr>
            <a:spLocks noGrp="1"/>
          </p:cNvSpPr>
          <p:nvPr>
            <p:ph type="title"/>
          </p:nvPr>
        </p:nvSpPr>
        <p:spPr/>
        <p:txBody>
          <a:bodyPr/>
          <a:lstStyle/>
          <a:p>
            <a:pPr algn="ctr"/>
            <a:r>
              <a:rPr lang="en-US" dirty="0"/>
              <a:t>Adjacent Federal and State Laws</a:t>
            </a:r>
          </a:p>
        </p:txBody>
      </p:sp>
      <p:graphicFrame>
        <p:nvGraphicFramePr>
          <p:cNvPr id="4" name="Content Placeholder 3" descr="Circle with textboxes around the outside (clockwise): Title IX, VAWA, Clery, MN 135A.15, and Mn 135A.158 et al.">
            <a:extLst>
              <a:ext uri="{FF2B5EF4-FFF2-40B4-BE49-F238E27FC236}">
                <a16:creationId xmlns:a16="http://schemas.microsoft.com/office/drawing/2014/main" id="{7B837A35-6AF0-4FD4-F02E-ADEF729DABB4}"/>
              </a:ext>
            </a:extLst>
          </p:cNvPr>
          <p:cNvGraphicFramePr>
            <a:graphicFrameLocks noGrp="1"/>
          </p:cNvGraphicFramePr>
          <p:nvPr>
            <p:ph idx="1"/>
            <p:extLst>
              <p:ext uri="{D42A27DB-BD31-4B8C-83A1-F6EECF244321}">
                <p14:modId xmlns:p14="http://schemas.microsoft.com/office/powerpoint/2010/main" val="1187642243"/>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556014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8E398-FED5-3F47-EC05-F39AF0C3EEC8}"/>
              </a:ext>
            </a:extLst>
          </p:cNvPr>
          <p:cNvSpPr>
            <a:spLocks noGrp="1"/>
          </p:cNvSpPr>
          <p:nvPr>
            <p:ph type="title"/>
          </p:nvPr>
        </p:nvSpPr>
        <p:spPr/>
        <p:txBody>
          <a:bodyPr/>
          <a:lstStyle/>
          <a:p>
            <a:r>
              <a:rPr lang="en-US"/>
              <a:t>Violence Against Women Act</a:t>
            </a:r>
          </a:p>
        </p:txBody>
      </p:sp>
      <p:sp>
        <p:nvSpPr>
          <p:cNvPr id="3" name="Content Placeholder 2">
            <a:extLst>
              <a:ext uri="{FF2B5EF4-FFF2-40B4-BE49-F238E27FC236}">
                <a16:creationId xmlns:a16="http://schemas.microsoft.com/office/drawing/2014/main" id="{0AC0F60B-AA93-C2E6-1CF3-5D40EC43EFF5}"/>
              </a:ext>
            </a:extLst>
          </p:cNvPr>
          <p:cNvSpPr>
            <a:spLocks noGrp="1"/>
          </p:cNvSpPr>
          <p:nvPr>
            <p:ph idx="1"/>
          </p:nvPr>
        </p:nvSpPr>
        <p:spPr/>
        <p:txBody>
          <a:bodyPr>
            <a:normAutofit fontScale="92500" lnSpcReduction="10000"/>
          </a:bodyPr>
          <a:lstStyle/>
          <a:p>
            <a:r>
              <a:rPr lang="en-US" b="1" dirty="0">
                <a:solidFill>
                  <a:srgbClr val="009F4D"/>
                </a:solidFill>
              </a:rPr>
              <a:t>Reauthorization and effective Oct. 2014</a:t>
            </a:r>
          </a:p>
          <a:p>
            <a:r>
              <a:rPr lang="en-US" dirty="0"/>
              <a:t>Prompt, fair, and impartial process: initial investigation to final result</a:t>
            </a:r>
          </a:p>
          <a:p>
            <a:r>
              <a:rPr lang="en-US" dirty="0"/>
              <a:t>Process must be consistent with institution’s policies and transparent to both parties</a:t>
            </a:r>
          </a:p>
          <a:p>
            <a:r>
              <a:rPr lang="en-US" dirty="0"/>
              <a:t>Both parties shall have:</a:t>
            </a:r>
          </a:p>
          <a:p>
            <a:pPr marL="457200" indent="-457200">
              <a:buFont typeface="Arial" panose="020B0604020202020204" pitchFamily="34" charset="0"/>
              <a:buChar char="•"/>
            </a:pPr>
            <a:r>
              <a:rPr lang="en-US" dirty="0"/>
              <a:t>Equal opportunities to have others present, including advisor of choice</a:t>
            </a:r>
          </a:p>
          <a:p>
            <a:pPr marL="457200" indent="-457200">
              <a:buFont typeface="Arial" panose="020B0604020202020204" pitchFamily="34" charset="0"/>
              <a:buChar char="•"/>
            </a:pPr>
            <a:r>
              <a:rPr lang="en-US" dirty="0"/>
              <a:t>Timely notice of meetings and who will be present</a:t>
            </a:r>
          </a:p>
          <a:p>
            <a:pPr marL="457200" indent="-457200">
              <a:buFont typeface="Arial" panose="020B0604020202020204" pitchFamily="34" charset="0"/>
              <a:buChar char="•"/>
            </a:pPr>
            <a:r>
              <a:rPr lang="en-US" dirty="0"/>
              <a:t>Timely and equal access to information used during disciplinary meetings and hearings</a:t>
            </a:r>
          </a:p>
          <a:p>
            <a:pPr marL="457200" indent="-457200">
              <a:buFont typeface="Arial" panose="020B0604020202020204" pitchFamily="34" charset="0"/>
              <a:buChar char="•"/>
            </a:pPr>
            <a:endParaRPr lang="en-US" dirty="0"/>
          </a:p>
        </p:txBody>
      </p:sp>
    </p:spTree>
    <p:extLst>
      <p:ext uri="{BB962C8B-B14F-4D97-AF65-F5344CB8AC3E}">
        <p14:creationId xmlns:p14="http://schemas.microsoft.com/office/powerpoint/2010/main" val="2222839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B7E40-C625-B42A-6B08-6FEC87E3728A}"/>
              </a:ext>
            </a:extLst>
          </p:cNvPr>
          <p:cNvSpPr>
            <a:spLocks noGrp="1"/>
          </p:cNvSpPr>
          <p:nvPr>
            <p:ph type="title"/>
          </p:nvPr>
        </p:nvSpPr>
        <p:spPr/>
        <p:txBody>
          <a:bodyPr/>
          <a:lstStyle/>
          <a:p>
            <a:r>
              <a:rPr lang="en-US" dirty="0"/>
              <a:t>VAWA, continued</a:t>
            </a:r>
          </a:p>
        </p:txBody>
      </p:sp>
      <p:sp>
        <p:nvSpPr>
          <p:cNvPr id="3" name="Content Placeholder 2">
            <a:extLst>
              <a:ext uri="{FF2B5EF4-FFF2-40B4-BE49-F238E27FC236}">
                <a16:creationId xmlns:a16="http://schemas.microsoft.com/office/drawing/2014/main" id="{CE8A1004-C693-7B1C-83D1-1FB9A6CFCACF}"/>
              </a:ext>
            </a:extLst>
          </p:cNvPr>
          <p:cNvSpPr>
            <a:spLocks noGrp="1"/>
          </p:cNvSpPr>
          <p:nvPr>
            <p:ph idx="1"/>
          </p:nvPr>
        </p:nvSpPr>
        <p:spPr>
          <a:xfrm>
            <a:off x="628650" y="1825624"/>
            <a:ext cx="7886700" cy="4498975"/>
          </a:xfrm>
        </p:spPr>
        <p:txBody>
          <a:bodyPr>
            <a:normAutofit lnSpcReduction="10000"/>
          </a:bodyPr>
          <a:lstStyle/>
          <a:p>
            <a:pPr marL="457200" indent="-457200">
              <a:buFont typeface="Arial" panose="020B0604020202020204" pitchFamily="34" charset="0"/>
              <a:buChar char="•"/>
            </a:pPr>
            <a:r>
              <a:rPr lang="en-US"/>
              <a:t>Officials shall be trained annually, including having no conflict of interest or bias for or against either party</a:t>
            </a:r>
          </a:p>
          <a:p>
            <a:pPr marL="457200" indent="-457200">
              <a:buFont typeface="Arial" panose="020B0604020202020204" pitchFamily="34" charset="0"/>
              <a:buChar char="•"/>
            </a:pPr>
            <a:r>
              <a:rPr lang="en-US"/>
              <a:t>Reasonably prompt timeframe, which may be extended for good cause with written notice to both parties, stating the delay and the reason</a:t>
            </a:r>
          </a:p>
          <a:p>
            <a:pPr marL="457200" indent="-457200">
              <a:buFont typeface="Arial" panose="020B0604020202020204" pitchFamily="34" charset="0"/>
              <a:buChar char="•"/>
            </a:pPr>
            <a:r>
              <a:rPr lang="en-US"/>
              <a:t>Both parties shall receive simultaneous notification, in writing, of the result of the proceeding, including rationale, sanctions, available appeal, and any changes to the results, and when the results become final </a:t>
            </a:r>
          </a:p>
        </p:txBody>
      </p:sp>
    </p:spTree>
    <p:extLst>
      <p:ext uri="{BB962C8B-B14F-4D97-AF65-F5344CB8AC3E}">
        <p14:creationId xmlns:p14="http://schemas.microsoft.com/office/powerpoint/2010/main" val="5113465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CEF0C-9F2A-46D3-A84C-22F8BB8A2014}"/>
              </a:ext>
            </a:extLst>
          </p:cNvPr>
          <p:cNvSpPr>
            <a:spLocks noGrp="1"/>
          </p:cNvSpPr>
          <p:nvPr>
            <p:ph type="title"/>
          </p:nvPr>
        </p:nvSpPr>
        <p:spPr/>
        <p:txBody>
          <a:bodyPr/>
          <a:lstStyle/>
          <a:p>
            <a:r>
              <a:rPr lang="en-US" dirty="0"/>
              <a:t>Clery Act, amended</a:t>
            </a:r>
          </a:p>
        </p:txBody>
      </p:sp>
      <p:sp>
        <p:nvSpPr>
          <p:cNvPr id="3" name="Content Placeholder 2">
            <a:extLst>
              <a:ext uri="{FF2B5EF4-FFF2-40B4-BE49-F238E27FC236}">
                <a16:creationId xmlns:a16="http://schemas.microsoft.com/office/drawing/2014/main" id="{BBACF225-F620-4C1A-8F4A-04E979FDA8B1}"/>
              </a:ext>
            </a:extLst>
          </p:cNvPr>
          <p:cNvSpPr>
            <a:spLocks noGrp="1"/>
          </p:cNvSpPr>
          <p:nvPr>
            <p:ph idx="1"/>
          </p:nvPr>
        </p:nvSpPr>
        <p:spPr>
          <a:xfrm>
            <a:off x="628650" y="1825625"/>
            <a:ext cx="7886700" cy="4667248"/>
          </a:xfrm>
        </p:spPr>
        <p:txBody>
          <a:bodyPr>
            <a:normAutofit fontScale="92500" lnSpcReduction="20000"/>
          </a:bodyPr>
          <a:lstStyle/>
          <a:p>
            <a:r>
              <a:rPr lang="en-US" sz="3400" b="1" dirty="0">
                <a:solidFill>
                  <a:srgbClr val="009F4D"/>
                </a:solidFill>
              </a:rPr>
              <a:t>Amended by VAWA, Oct. 2014</a:t>
            </a:r>
          </a:p>
          <a:p>
            <a:pPr marL="457200" indent="-457200">
              <a:buFont typeface="Arial" panose="020B0604020202020204" pitchFamily="34" charset="0"/>
              <a:buChar char="•"/>
            </a:pPr>
            <a:r>
              <a:rPr lang="en-US" dirty="0"/>
              <a:t>Inclusion in crime report of the following: </a:t>
            </a:r>
            <a:r>
              <a:rPr lang="en-US" b="1" dirty="0"/>
              <a:t>sexual assault, domestic violence, dating violence, and stalking</a:t>
            </a:r>
          </a:p>
          <a:p>
            <a:pPr marL="1143000" lvl="1" indent="-457200"/>
            <a:r>
              <a:rPr lang="en-US" dirty="0"/>
              <a:t>Required updates to policy and procedure</a:t>
            </a:r>
          </a:p>
          <a:p>
            <a:pPr marL="1143000" lvl="1" indent="-457200"/>
            <a:r>
              <a:rPr lang="en-US" dirty="0"/>
              <a:t>Required documentation maintenance of these matters</a:t>
            </a:r>
          </a:p>
          <a:p>
            <a:pPr marL="457200" indent="-457200">
              <a:buFont typeface="Arial" panose="020B0604020202020204" pitchFamily="34" charset="0"/>
              <a:buChar char="•"/>
            </a:pPr>
            <a:r>
              <a:rPr lang="en-US" dirty="0"/>
              <a:t>Requires reporting of crime stats: daily crime log, annual security report (3 years of stats)</a:t>
            </a:r>
          </a:p>
          <a:p>
            <a:pPr marL="457200" indent="-457200">
              <a:buFont typeface="Arial" panose="020B0604020202020204" pitchFamily="34" charset="0"/>
              <a:buChar char="•"/>
            </a:pPr>
            <a:r>
              <a:rPr lang="en-US" dirty="0"/>
              <a:t>Includes a duty to warn/timely warnings</a:t>
            </a:r>
          </a:p>
          <a:p>
            <a:pPr marL="457200" indent="-457200">
              <a:buFont typeface="Arial" panose="020B0604020202020204" pitchFamily="34" charset="0"/>
              <a:buChar char="•"/>
            </a:pPr>
            <a:r>
              <a:rPr lang="en-US" dirty="0"/>
              <a:t>Primary prevention and awareness programs for all incoming students and new employees</a:t>
            </a:r>
          </a:p>
          <a:p>
            <a:pPr marL="457200" indent="-457200">
              <a:buFont typeface="Arial" panose="020B0604020202020204" pitchFamily="34" charset="0"/>
              <a:buChar char="•"/>
            </a:pPr>
            <a:r>
              <a:rPr lang="en-US" dirty="0"/>
              <a:t>Campus brochure (VAWA § 304): info for victims, shared with mandated reporters and OWAs</a:t>
            </a:r>
          </a:p>
          <a:p>
            <a:endParaRPr lang="en-US" dirty="0"/>
          </a:p>
        </p:txBody>
      </p:sp>
    </p:spTree>
    <p:extLst>
      <p:ext uri="{BB962C8B-B14F-4D97-AF65-F5344CB8AC3E}">
        <p14:creationId xmlns:p14="http://schemas.microsoft.com/office/powerpoint/2010/main" val="3020127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4942B-B548-43B0-B838-4F0E5BA23DFD}"/>
              </a:ext>
            </a:extLst>
          </p:cNvPr>
          <p:cNvSpPr>
            <a:spLocks noGrp="1"/>
          </p:cNvSpPr>
          <p:nvPr>
            <p:ph type="title"/>
          </p:nvPr>
        </p:nvSpPr>
        <p:spPr/>
        <p:txBody>
          <a:bodyPr/>
          <a:lstStyle/>
          <a:p>
            <a:r>
              <a:rPr lang="en-US"/>
              <a:t>VAWA, 2022</a:t>
            </a:r>
          </a:p>
        </p:txBody>
      </p:sp>
      <p:sp>
        <p:nvSpPr>
          <p:cNvPr id="3" name="Content Placeholder 2">
            <a:extLst>
              <a:ext uri="{FF2B5EF4-FFF2-40B4-BE49-F238E27FC236}">
                <a16:creationId xmlns:a16="http://schemas.microsoft.com/office/drawing/2014/main" id="{07368E01-F57F-47D6-81BC-9A215AF80488}"/>
              </a:ext>
            </a:extLst>
          </p:cNvPr>
          <p:cNvSpPr>
            <a:spLocks noGrp="1"/>
          </p:cNvSpPr>
          <p:nvPr>
            <p:ph idx="1"/>
          </p:nvPr>
        </p:nvSpPr>
        <p:spPr>
          <a:xfrm>
            <a:off x="628650" y="1825624"/>
            <a:ext cx="7886700" cy="4498975"/>
          </a:xfrm>
        </p:spPr>
        <p:txBody>
          <a:bodyPr>
            <a:normAutofit lnSpcReduction="10000"/>
          </a:bodyPr>
          <a:lstStyle/>
          <a:p>
            <a:r>
              <a:rPr lang="en-US" b="1" dirty="0">
                <a:solidFill>
                  <a:srgbClr val="009F4D"/>
                </a:solidFill>
              </a:rPr>
              <a:t>Reauthorization and effective Oct. 2022</a:t>
            </a:r>
          </a:p>
          <a:p>
            <a:pPr marL="457200" indent="-457200">
              <a:buFont typeface="Arial" panose="020B0604020202020204" pitchFamily="34" charset="0"/>
              <a:buChar char="•"/>
            </a:pPr>
            <a:r>
              <a:rPr lang="en-US" dirty="0"/>
              <a:t>Funding for increased services and support for survivors from underserved and marginalized communities, including LGBTQIA+ survivors</a:t>
            </a:r>
          </a:p>
          <a:p>
            <a:pPr marL="457200" indent="-457200">
              <a:buFont typeface="Arial" panose="020B0604020202020204" pitchFamily="34" charset="0"/>
              <a:buChar char="•"/>
            </a:pPr>
            <a:r>
              <a:rPr lang="en-US" dirty="0"/>
              <a:t>Funding for pilot program: Sexual violence restorative practices</a:t>
            </a:r>
          </a:p>
          <a:p>
            <a:pPr marL="457200" indent="-457200">
              <a:buFont typeface="Arial" panose="020B0604020202020204" pitchFamily="34" charset="0"/>
              <a:buChar char="•"/>
            </a:pPr>
            <a:r>
              <a:rPr lang="en-US" dirty="0"/>
              <a:t>Task Force on Sexual Violence in Education</a:t>
            </a:r>
          </a:p>
          <a:p>
            <a:pPr marL="457200" indent="-457200">
              <a:buFont typeface="Arial" panose="020B0604020202020204" pitchFamily="34" charset="0"/>
              <a:buChar char="•"/>
            </a:pPr>
            <a:r>
              <a:rPr lang="en-US" dirty="0"/>
              <a:t>Mandated campus climate survey (</a:t>
            </a:r>
            <a:r>
              <a:rPr lang="en-US" i="1" dirty="0"/>
              <a:t>anticipated 2026</a:t>
            </a:r>
            <a:r>
              <a:rPr lang="en-US" dirty="0"/>
              <a:t>)</a:t>
            </a:r>
          </a:p>
          <a:p>
            <a:pPr marL="457200" indent="-457200">
              <a:buFont typeface="Arial" panose="020B0604020202020204" pitchFamily="34" charset="0"/>
              <a:buChar char="•"/>
            </a:pPr>
            <a:r>
              <a:rPr lang="en-US" dirty="0"/>
              <a:t>Examination of student loan issues</a:t>
            </a:r>
          </a:p>
        </p:txBody>
      </p:sp>
    </p:spTree>
    <p:extLst>
      <p:ext uri="{BB962C8B-B14F-4D97-AF65-F5344CB8AC3E}">
        <p14:creationId xmlns:p14="http://schemas.microsoft.com/office/powerpoint/2010/main" val="29175651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CCE09-FB6F-4330-88FA-AC3D5BC9FA5F}"/>
              </a:ext>
            </a:extLst>
          </p:cNvPr>
          <p:cNvSpPr>
            <a:spLocks noGrp="1"/>
          </p:cNvSpPr>
          <p:nvPr>
            <p:ph type="title"/>
          </p:nvPr>
        </p:nvSpPr>
        <p:spPr>
          <a:xfrm>
            <a:off x="628650" y="365127"/>
            <a:ext cx="8134350" cy="1325563"/>
          </a:xfrm>
        </p:spPr>
        <p:txBody>
          <a:bodyPr>
            <a:normAutofit/>
          </a:bodyPr>
          <a:lstStyle/>
          <a:p>
            <a:r>
              <a:rPr lang="en-US" sz="4100"/>
              <a:t>Sexual Harassment &amp; Violence Policy</a:t>
            </a:r>
          </a:p>
        </p:txBody>
      </p:sp>
      <p:sp>
        <p:nvSpPr>
          <p:cNvPr id="3" name="Content Placeholder 2">
            <a:extLst>
              <a:ext uri="{FF2B5EF4-FFF2-40B4-BE49-F238E27FC236}">
                <a16:creationId xmlns:a16="http://schemas.microsoft.com/office/drawing/2014/main" id="{9B79734D-3CF2-4AB5-B391-B9F182BC42CD}"/>
              </a:ext>
            </a:extLst>
          </p:cNvPr>
          <p:cNvSpPr>
            <a:spLocks noGrp="1"/>
          </p:cNvSpPr>
          <p:nvPr>
            <p:ph idx="1"/>
          </p:nvPr>
        </p:nvSpPr>
        <p:spPr>
          <a:xfrm>
            <a:off x="628650" y="1825624"/>
            <a:ext cx="7886700" cy="4667249"/>
          </a:xfrm>
        </p:spPr>
        <p:txBody>
          <a:bodyPr>
            <a:normAutofit/>
          </a:bodyPr>
          <a:lstStyle/>
          <a:p>
            <a:r>
              <a:rPr lang="en-US" sz="2600" b="1" dirty="0">
                <a:solidFill>
                  <a:srgbClr val="009F4D"/>
                </a:solidFill>
              </a:rPr>
              <a:t>Minnesota State Statute 135A.15</a:t>
            </a:r>
          </a:p>
          <a:p>
            <a:pPr marL="457200" indent="-457200">
              <a:buFont typeface="Arial" panose="020B0604020202020204" pitchFamily="34" charset="0"/>
              <a:buChar char="•"/>
            </a:pPr>
            <a:r>
              <a:rPr lang="en-US" dirty="0"/>
              <a:t>Required policy, including sexual assault definition, victims’ rights, and uniform amnesty</a:t>
            </a:r>
          </a:p>
          <a:p>
            <a:pPr marL="457200" indent="-457200">
              <a:buFont typeface="Arial" panose="020B0604020202020204" pitchFamily="34" charset="0"/>
              <a:buChar char="•"/>
            </a:pPr>
            <a:r>
              <a:rPr lang="en-US" dirty="0"/>
              <a:t>Coordination with local law enforcement</a:t>
            </a:r>
          </a:p>
          <a:p>
            <a:pPr marL="457200" indent="-457200">
              <a:buFont typeface="Arial" panose="020B0604020202020204" pitchFamily="34" charset="0"/>
              <a:buChar char="•"/>
            </a:pPr>
            <a:r>
              <a:rPr lang="en-US" dirty="0"/>
              <a:t>Online reporting system, including anonymous reports</a:t>
            </a:r>
          </a:p>
          <a:p>
            <a:pPr marL="457200" indent="-457200">
              <a:buFont typeface="Arial" panose="020B0604020202020204" pitchFamily="34" charset="0"/>
              <a:buChar char="•"/>
            </a:pPr>
            <a:r>
              <a:rPr lang="en-US" dirty="0"/>
              <a:t>Data collection and reporting to OHE (due Oct 1)</a:t>
            </a:r>
          </a:p>
          <a:p>
            <a:pPr marL="457200" indent="-457200">
              <a:buFont typeface="Arial" panose="020B0604020202020204" pitchFamily="34" charset="0"/>
              <a:buChar char="•"/>
            </a:pPr>
            <a:r>
              <a:rPr lang="en-US" dirty="0"/>
              <a:t>Comprehensive training, 10-day deadline</a:t>
            </a:r>
          </a:p>
          <a:p>
            <a:pPr marL="457200" indent="-457200">
              <a:buFont typeface="Arial" panose="020B0604020202020204" pitchFamily="34" charset="0"/>
              <a:buChar char="•"/>
            </a:pPr>
            <a:r>
              <a:rPr lang="en-US" dirty="0"/>
              <a:t>Student health services screening; counseling designated staff</a:t>
            </a:r>
          </a:p>
        </p:txBody>
      </p:sp>
    </p:spTree>
    <p:extLst>
      <p:ext uri="{BB962C8B-B14F-4D97-AF65-F5344CB8AC3E}">
        <p14:creationId xmlns:p14="http://schemas.microsoft.com/office/powerpoint/2010/main" val="4259088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CCE09-FB6F-4330-88FA-AC3D5BC9FA5F}"/>
              </a:ext>
            </a:extLst>
          </p:cNvPr>
          <p:cNvSpPr>
            <a:spLocks noGrp="1"/>
          </p:cNvSpPr>
          <p:nvPr>
            <p:ph type="title"/>
          </p:nvPr>
        </p:nvSpPr>
        <p:spPr>
          <a:xfrm>
            <a:off x="628650" y="365127"/>
            <a:ext cx="8134350" cy="1325563"/>
          </a:xfrm>
        </p:spPr>
        <p:txBody>
          <a:bodyPr>
            <a:normAutofit/>
          </a:bodyPr>
          <a:lstStyle/>
          <a:p>
            <a:r>
              <a:rPr lang="en-US" sz="4100" dirty="0">
                <a:solidFill>
                  <a:srgbClr val="DB7C1B"/>
                </a:solidFill>
              </a:rPr>
              <a:t>Campus Sexual Misconduct Policy</a:t>
            </a:r>
          </a:p>
        </p:txBody>
      </p:sp>
      <p:sp>
        <p:nvSpPr>
          <p:cNvPr id="3" name="Content Placeholder 2">
            <a:extLst>
              <a:ext uri="{FF2B5EF4-FFF2-40B4-BE49-F238E27FC236}">
                <a16:creationId xmlns:a16="http://schemas.microsoft.com/office/drawing/2014/main" id="{9B79734D-3CF2-4AB5-B391-B9F182BC42CD}"/>
              </a:ext>
            </a:extLst>
          </p:cNvPr>
          <p:cNvSpPr>
            <a:spLocks noGrp="1"/>
          </p:cNvSpPr>
          <p:nvPr>
            <p:ph idx="1"/>
          </p:nvPr>
        </p:nvSpPr>
        <p:spPr>
          <a:xfrm>
            <a:off x="628650" y="1825624"/>
            <a:ext cx="7886700" cy="4667249"/>
          </a:xfrm>
        </p:spPr>
        <p:txBody>
          <a:bodyPr>
            <a:normAutofit fontScale="92500"/>
          </a:bodyPr>
          <a:lstStyle/>
          <a:p>
            <a:r>
              <a:rPr lang="en-US" sz="2600" b="1" dirty="0">
                <a:solidFill>
                  <a:srgbClr val="009F4D"/>
                </a:solidFill>
              </a:rPr>
              <a:t>Minnesota State Statute 135A.15 </a:t>
            </a:r>
            <a:r>
              <a:rPr lang="en-US" sz="2600" b="1" dirty="0">
                <a:solidFill>
                  <a:srgbClr val="DB7C1B"/>
                </a:solidFill>
              </a:rPr>
              <a:t>2025 UPDATE</a:t>
            </a:r>
          </a:p>
          <a:p>
            <a:pPr marL="457200" indent="-457200">
              <a:buFont typeface="Arial" panose="020B0604020202020204" pitchFamily="34" charset="0"/>
              <a:buChar char="•"/>
            </a:pPr>
            <a:r>
              <a:rPr lang="en-US" dirty="0"/>
              <a:t>Sexual misconduct: sexual violence, intimate partner violence, domestic violence, sexual assault, sexual harassment, nonconsensual distribution of sexual images, sexual extortion, nonconsensual dissemination of deepfakes, sex trafficking, or stalking</a:t>
            </a:r>
          </a:p>
          <a:p>
            <a:pPr marL="1143000" lvl="1" indent="-457200"/>
            <a:r>
              <a:rPr lang="en-US" dirty="0"/>
              <a:t>Domestic violence, per Mn 518B.01; Intimate partner violence; Sexual extortion, per Mn 609.3458; Stalking, per Mn 609.749</a:t>
            </a:r>
          </a:p>
          <a:p>
            <a:pPr marL="457200" indent="-457200">
              <a:buFont typeface="Arial" panose="020B0604020202020204" pitchFamily="34" charset="0"/>
              <a:buChar char="•"/>
            </a:pPr>
            <a:r>
              <a:rPr lang="en-US" dirty="0"/>
              <a:t>Campus investigation and hearings</a:t>
            </a:r>
          </a:p>
          <a:p>
            <a:pPr marL="457200" indent="-457200">
              <a:buFont typeface="Arial" panose="020B0604020202020204" pitchFamily="34" charset="0"/>
              <a:buChar char="•"/>
            </a:pPr>
            <a:r>
              <a:rPr lang="en-US" dirty="0"/>
              <a:t>Training: culturally responsive and address unique experiences and challenges face by students</a:t>
            </a:r>
          </a:p>
        </p:txBody>
      </p:sp>
    </p:spTree>
    <p:extLst>
      <p:ext uri="{BB962C8B-B14F-4D97-AF65-F5344CB8AC3E}">
        <p14:creationId xmlns:p14="http://schemas.microsoft.com/office/powerpoint/2010/main" val="34544672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CCE09-FB6F-4330-88FA-AC3D5BC9FA5F}"/>
              </a:ext>
            </a:extLst>
          </p:cNvPr>
          <p:cNvSpPr>
            <a:spLocks noGrp="1"/>
          </p:cNvSpPr>
          <p:nvPr>
            <p:ph type="title"/>
          </p:nvPr>
        </p:nvSpPr>
        <p:spPr>
          <a:xfrm>
            <a:off x="628650" y="365127"/>
            <a:ext cx="8134350" cy="1325563"/>
          </a:xfrm>
        </p:spPr>
        <p:txBody>
          <a:bodyPr>
            <a:normAutofit/>
          </a:bodyPr>
          <a:lstStyle/>
          <a:p>
            <a:r>
              <a:rPr lang="en-US" sz="4000"/>
              <a:t>Student Parents &amp; Pregnant Students</a:t>
            </a:r>
          </a:p>
        </p:txBody>
      </p:sp>
      <p:sp>
        <p:nvSpPr>
          <p:cNvPr id="3" name="Content Placeholder 2">
            <a:extLst>
              <a:ext uri="{FF2B5EF4-FFF2-40B4-BE49-F238E27FC236}">
                <a16:creationId xmlns:a16="http://schemas.microsoft.com/office/drawing/2014/main" id="{9B79734D-3CF2-4AB5-B391-B9F182BC42CD}"/>
              </a:ext>
            </a:extLst>
          </p:cNvPr>
          <p:cNvSpPr>
            <a:spLocks noGrp="1"/>
          </p:cNvSpPr>
          <p:nvPr>
            <p:ph idx="1"/>
          </p:nvPr>
        </p:nvSpPr>
        <p:spPr>
          <a:xfrm>
            <a:off x="628650" y="1825625"/>
            <a:ext cx="7886700" cy="4351338"/>
          </a:xfrm>
        </p:spPr>
        <p:txBody>
          <a:bodyPr/>
          <a:lstStyle/>
          <a:p>
            <a:r>
              <a:rPr lang="en-US" sz="2600" b="1">
                <a:solidFill>
                  <a:srgbClr val="009F4D"/>
                </a:solidFill>
              </a:rPr>
              <a:t>Minnesota State Statute 135A.158</a:t>
            </a:r>
          </a:p>
          <a:p>
            <a:pPr marL="0" indent="0">
              <a:buNone/>
            </a:pPr>
            <a:r>
              <a:rPr lang="en-US"/>
              <a:t>Fact sheet must be provided to students</a:t>
            </a:r>
          </a:p>
          <a:p>
            <a:pPr marL="457200" indent="-457200">
              <a:buFont typeface="Arial" panose="020B0604020202020204" pitchFamily="34" charset="0"/>
              <a:buChar char="•"/>
            </a:pPr>
            <a:r>
              <a:rPr lang="en-US"/>
              <a:t>Legal rights</a:t>
            </a:r>
          </a:p>
          <a:p>
            <a:pPr marL="457200" indent="-457200">
              <a:buFont typeface="Arial" panose="020B0604020202020204" pitchFamily="34" charset="0"/>
              <a:buChar char="•"/>
            </a:pPr>
            <a:r>
              <a:rPr lang="en-US"/>
              <a:t>List of resources: support student parents and pregnant students</a:t>
            </a:r>
          </a:p>
          <a:p>
            <a:pPr marL="457200" indent="-457200">
              <a:buFont typeface="Arial" panose="020B0604020202020204" pitchFamily="34" charset="0"/>
              <a:buChar char="•"/>
            </a:pPr>
            <a:r>
              <a:rPr lang="en-US"/>
              <a:t>List of resources: prenatal care, child care, transportation, housing</a:t>
            </a:r>
          </a:p>
          <a:p>
            <a:pPr marL="457200" indent="-457200">
              <a:buFont typeface="Arial" panose="020B0604020202020204" pitchFamily="34" charset="0"/>
              <a:buChar char="•"/>
            </a:pPr>
            <a:r>
              <a:rPr lang="en-US"/>
              <a:t>Available in languages reflected as primary of the institutions’ student body</a:t>
            </a:r>
          </a:p>
        </p:txBody>
      </p:sp>
    </p:spTree>
    <p:extLst>
      <p:ext uri="{BB962C8B-B14F-4D97-AF65-F5344CB8AC3E}">
        <p14:creationId xmlns:p14="http://schemas.microsoft.com/office/powerpoint/2010/main" val="4276903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D80F7-04A8-4BD7-95AF-6A77779CDA43}"/>
              </a:ext>
            </a:extLst>
          </p:cNvPr>
          <p:cNvSpPr>
            <a:spLocks noGrp="1"/>
          </p:cNvSpPr>
          <p:nvPr>
            <p:ph type="title"/>
          </p:nvPr>
        </p:nvSpPr>
        <p:spPr/>
        <p:txBody>
          <a:bodyPr/>
          <a:lstStyle/>
          <a:p>
            <a:r>
              <a:rPr lang="en-US"/>
              <a:t>Agenda</a:t>
            </a:r>
          </a:p>
        </p:txBody>
      </p:sp>
      <p:sp>
        <p:nvSpPr>
          <p:cNvPr id="3" name="Content Placeholder 2">
            <a:extLst>
              <a:ext uri="{FF2B5EF4-FFF2-40B4-BE49-F238E27FC236}">
                <a16:creationId xmlns:a16="http://schemas.microsoft.com/office/drawing/2014/main" id="{E89F8F2F-E8B8-488E-8EC8-13DFEBA1CB2C}"/>
              </a:ext>
            </a:extLst>
          </p:cNvPr>
          <p:cNvSpPr>
            <a:spLocks noGrp="1"/>
          </p:cNvSpPr>
          <p:nvPr>
            <p:ph idx="1"/>
          </p:nvPr>
        </p:nvSpPr>
        <p:spPr>
          <a:xfrm>
            <a:off x="628650" y="1825624"/>
            <a:ext cx="7886700" cy="4498975"/>
          </a:xfrm>
        </p:spPr>
        <p:txBody>
          <a:bodyPr>
            <a:normAutofit/>
          </a:bodyPr>
          <a:lstStyle/>
          <a:p>
            <a:r>
              <a:rPr lang="en-US" dirty="0"/>
              <a:t>Title IX Overview</a:t>
            </a:r>
          </a:p>
          <a:p>
            <a:r>
              <a:rPr lang="en-US" dirty="0"/>
              <a:t>Adjacent Federal and State Laws</a:t>
            </a:r>
          </a:p>
          <a:p>
            <a:r>
              <a:rPr lang="en-US" dirty="0"/>
              <a:t>Campus Coordinating</a:t>
            </a:r>
          </a:p>
        </p:txBody>
      </p:sp>
    </p:spTree>
    <p:extLst>
      <p:ext uri="{BB962C8B-B14F-4D97-AF65-F5344CB8AC3E}">
        <p14:creationId xmlns:p14="http://schemas.microsoft.com/office/powerpoint/2010/main" val="5334846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CCE09-FB6F-4330-88FA-AC3D5BC9FA5F}"/>
              </a:ext>
            </a:extLst>
          </p:cNvPr>
          <p:cNvSpPr>
            <a:spLocks noGrp="1"/>
          </p:cNvSpPr>
          <p:nvPr>
            <p:ph type="title"/>
          </p:nvPr>
        </p:nvSpPr>
        <p:spPr>
          <a:xfrm>
            <a:off x="628650" y="365127"/>
            <a:ext cx="8134350" cy="1325563"/>
          </a:xfrm>
        </p:spPr>
        <p:txBody>
          <a:bodyPr>
            <a:normAutofit/>
          </a:bodyPr>
          <a:lstStyle/>
          <a:p>
            <a:r>
              <a:rPr lang="en-US" sz="4000" dirty="0">
                <a:solidFill>
                  <a:srgbClr val="DB7C1B"/>
                </a:solidFill>
              </a:rPr>
              <a:t>Navigators for Parenting Students</a:t>
            </a:r>
          </a:p>
        </p:txBody>
      </p:sp>
      <p:sp>
        <p:nvSpPr>
          <p:cNvPr id="3" name="Content Placeholder 2">
            <a:extLst>
              <a:ext uri="{FF2B5EF4-FFF2-40B4-BE49-F238E27FC236}">
                <a16:creationId xmlns:a16="http://schemas.microsoft.com/office/drawing/2014/main" id="{9B79734D-3CF2-4AB5-B391-B9F182BC42CD}"/>
              </a:ext>
            </a:extLst>
          </p:cNvPr>
          <p:cNvSpPr>
            <a:spLocks noGrp="1"/>
          </p:cNvSpPr>
          <p:nvPr>
            <p:ph idx="1"/>
          </p:nvPr>
        </p:nvSpPr>
        <p:spPr>
          <a:xfrm>
            <a:off x="628650" y="1825625"/>
            <a:ext cx="7886700" cy="4351338"/>
          </a:xfrm>
        </p:spPr>
        <p:txBody>
          <a:bodyPr>
            <a:normAutofit/>
          </a:bodyPr>
          <a:lstStyle/>
          <a:p>
            <a:r>
              <a:rPr lang="en-US" sz="2600" b="1" dirty="0">
                <a:solidFill>
                  <a:srgbClr val="009F4D"/>
                </a:solidFill>
              </a:rPr>
              <a:t>Minnesota State Statute 135A.1581</a:t>
            </a:r>
          </a:p>
          <a:p>
            <a:pPr marL="457200" indent="-457200">
              <a:buFont typeface="Arial" panose="020B0604020202020204" pitchFamily="34" charset="0"/>
              <a:buChar char="•"/>
            </a:pPr>
            <a:r>
              <a:rPr lang="en-US" dirty="0"/>
              <a:t>Designated navigator at each institution</a:t>
            </a:r>
          </a:p>
          <a:p>
            <a:pPr marL="457200" indent="-457200">
              <a:buFont typeface="Arial" panose="020B0604020202020204" pitchFamily="34" charset="0"/>
              <a:buChar char="•"/>
            </a:pPr>
            <a:r>
              <a:rPr lang="en-US" dirty="0"/>
              <a:t>Must provide parenting students with information</a:t>
            </a:r>
          </a:p>
          <a:p>
            <a:pPr marL="457200" indent="-457200">
              <a:buFont typeface="Arial" panose="020B0604020202020204" pitchFamily="34" charset="0"/>
              <a:buChar char="•"/>
            </a:pPr>
            <a:r>
              <a:rPr lang="en-US" dirty="0"/>
              <a:t>Parenting student: parent or legal guardian of dependent child under the age of 18</a:t>
            </a:r>
          </a:p>
          <a:p>
            <a:pPr marL="457200" indent="-457200">
              <a:buFont typeface="Arial" panose="020B0604020202020204" pitchFamily="34" charset="0"/>
              <a:buChar char="•"/>
            </a:pPr>
            <a:r>
              <a:rPr lang="en-US" dirty="0"/>
              <a:t>2026: data collection</a:t>
            </a:r>
          </a:p>
        </p:txBody>
      </p:sp>
    </p:spTree>
    <p:extLst>
      <p:ext uri="{BB962C8B-B14F-4D97-AF65-F5344CB8AC3E}">
        <p14:creationId xmlns:p14="http://schemas.microsoft.com/office/powerpoint/2010/main" val="37068579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CCE09-FB6F-4330-88FA-AC3D5BC9FA5F}"/>
              </a:ext>
            </a:extLst>
          </p:cNvPr>
          <p:cNvSpPr>
            <a:spLocks noGrp="1"/>
          </p:cNvSpPr>
          <p:nvPr>
            <p:ph type="title"/>
          </p:nvPr>
        </p:nvSpPr>
        <p:spPr>
          <a:xfrm>
            <a:off x="628650" y="365127"/>
            <a:ext cx="8134350" cy="1325563"/>
          </a:xfrm>
        </p:spPr>
        <p:txBody>
          <a:bodyPr>
            <a:normAutofit/>
          </a:bodyPr>
          <a:lstStyle/>
          <a:p>
            <a:r>
              <a:rPr lang="en-US" sz="4000" dirty="0">
                <a:solidFill>
                  <a:srgbClr val="DB7C1B"/>
                </a:solidFill>
              </a:rPr>
              <a:t>Pregnant &amp; Parenting Students</a:t>
            </a:r>
          </a:p>
        </p:txBody>
      </p:sp>
      <p:sp>
        <p:nvSpPr>
          <p:cNvPr id="3" name="Content Placeholder 2">
            <a:extLst>
              <a:ext uri="{FF2B5EF4-FFF2-40B4-BE49-F238E27FC236}">
                <a16:creationId xmlns:a16="http://schemas.microsoft.com/office/drawing/2014/main" id="{9B79734D-3CF2-4AB5-B391-B9F182BC42CD}"/>
              </a:ext>
            </a:extLst>
          </p:cNvPr>
          <p:cNvSpPr>
            <a:spLocks noGrp="1"/>
          </p:cNvSpPr>
          <p:nvPr>
            <p:ph idx="1"/>
          </p:nvPr>
        </p:nvSpPr>
        <p:spPr>
          <a:xfrm>
            <a:off x="628650" y="1825625"/>
            <a:ext cx="7886700" cy="4351338"/>
          </a:xfrm>
        </p:spPr>
        <p:txBody>
          <a:bodyPr>
            <a:normAutofit fontScale="85000" lnSpcReduction="20000"/>
          </a:bodyPr>
          <a:lstStyle/>
          <a:p>
            <a:r>
              <a:rPr lang="en-US" sz="2600" b="1" dirty="0">
                <a:solidFill>
                  <a:srgbClr val="009F4D"/>
                </a:solidFill>
              </a:rPr>
              <a:t>Minnesota State Statute 135A.1582</a:t>
            </a:r>
          </a:p>
          <a:p>
            <a:pPr marL="457200" indent="-457200">
              <a:buFont typeface="Arial" panose="020B0604020202020204" pitchFamily="34" charset="0"/>
              <a:buChar char="•"/>
            </a:pPr>
            <a:r>
              <a:rPr lang="en-US" dirty="0"/>
              <a:t>Parenting student: parent or legal guardian of dependent child under the age of 18</a:t>
            </a:r>
          </a:p>
          <a:p>
            <a:pPr marL="457200" indent="-457200">
              <a:buFont typeface="Arial" panose="020B0604020202020204" pitchFamily="34" charset="0"/>
              <a:buChar char="•"/>
            </a:pPr>
            <a:r>
              <a:rPr lang="en-US" dirty="0"/>
              <a:t>May NOT require, due to being pregnant or parenting, a student to:</a:t>
            </a:r>
          </a:p>
          <a:p>
            <a:pPr marL="1143000" lvl="1" indent="-457200"/>
            <a:r>
              <a:rPr lang="en-US" dirty="0"/>
              <a:t>Take a leave of absence or withdraw; limit studies; participate in alternative program; or change major, degree, or certificate program</a:t>
            </a:r>
          </a:p>
          <a:p>
            <a:pPr marL="457200" indent="-457200">
              <a:buFont typeface="Arial" panose="020B0604020202020204" pitchFamily="34" charset="0"/>
              <a:buChar char="•"/>
            </a:pPr>
            <a:r>
              <a:rPr lang="en-US" dirty="0"/>
              <a:t>Must provide reasonable modifications to pregnant students</a:t>
            </a:r>
          </a:p>
          <a:p>
            <a:pPr marL="457200" indent="-457200">
              <a:buFont typeface="Arial" panose="020B0604020202020204" pitchFamily="34" charset="0"/>
              <a:buChar char="•"/>
            </a:pPr>
            <a:r>
              <a:rPr lang="en-US" dirty="0"/>
              <a:t>Must, for reasons related to student’s pregnancy or resulting condition:</a:t>
            </a:r>
          </a:p>
          <a:p>
            <a:pPr marL="1143000" lvl="1" indent="-457200"/>
            <a:r>
              <a:rPr lang="en-US" dirty="0"/>
              <a:t>Excuse absence; allow make up work; allow additional time; provide access to instructional materials or videos</a:t>
            </a:r>
          </a:p>
          <a:p>
            <a:pPr marL="1143000" lvl="1" indent="-457200"/>
            <a:endParaRPr lang="en-US" dirty="0"/>
          </a:p>
        </p:txBody>
      </p:sp>
    </p:spTree>
    <p:extLst>
      <p:ext uri="{BB962C8B-B14F-4D97-AF65-F5344CB8AC3E}">
        <p14:creationId xmlns:p14="http://schemas.microsoft.com/office/powerpoint/2010/main" val="3314125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CCE09-FB6F-4330-88FA-AC3D5BC9FA5F}"/>
              </a:ext>
            </a:extLst>
          </p:cNvPr>
          <p:cNvSpPr>
            <a:spLocks noGrp="1"/>
          </p:cNvSpPr>
          <p:nvPr>
            <p:ph type="title"/>
          </p:nvPr>
        </p:nvSpPr>
        <p:spPr>
          <a:xfrm>
            <a:off x="628650" y="365127"/>
            <a:ext cx="8134350" cy="1325563"/>
          </a:xfrm>
        </p:spPr>
        <p:txBody>
          <a:bodyPr>
            <a:normAutofit/>
          </a:bodyPr>
          <a:lstStyle/>
          <a:p>
            <a:r>
              <a:rPr lang="en-US" sz="4000" dirty="0">
                <a:solidFill>
                  <a:srgbClr val="DB7C1B"/>
                </a:solidFill>
              </a:rPr>
              <a:t>Protections continued</a:t>
            </a:r>
          </a:p>
        </p:txBody>
      </p:sp>
      <p:sp>
        <p:nvSpPr>
          <p:cNvPr id="3" name="Content Placeholder 2">
            <a:extLst>
              <a:ext uri="{FF2B5EF4-FFF2-40B4-BE49-F238E27FC236}">
                <a16:creationId xmlns:a16="http://schemas.microsoft.com/office/drawing/2014/main" id="{9B79734D-3CF2-4AB5-B391-B9F182BC42CD}"/>
              </a:ext>
            </a:extLst>
          </p:cNvPr>
          <p:cNvSpPr>
            <a:spLocks noGrp="1"/>
          </p:cNvSpPr>
          <p:nvPr>
            <p:ph idx="1"/>
          </p:nvPr>
        </p:nvSpPr>
        <p:spPr>
          <a:xfrm>
            <a:off x="628650" y="1825625"/>
            <a:ext cx="7886700" cy="4667248"/>
          </a:xfrm>
        </p:spPr>
        <p:txBody>
          <a:bodyPr>
            <a:normAutofit fontScale="92500" lnSpcReduction="10000"/>
          </a:bodyPr>
          <a:lstStyle/>
          <a:p>
            <a:r>
              <a:rPr lang="en-US" sz="2600" b="1" dirty="0">
                <a:solidFill>
                  <a:srgbClr val="009F4D"/>
                </a:solidFill>
              </a:rPr>
              <a:t>Minnesota State Statute 135A.1582</a:t>
            </a:r>
          </a:p>
          <a:p>
            <a:pPr marL="457200" indent="-457200">
              <a:buFont typeface="Arial" panose="020B0604020202020204" pitchFamily="34" charset="0"/>
              <a:buChar char="•"/>
            </a:pPr>
            <a:r>
              <a:rPr lang="en-US" dirty="0"/>
              <a:t>Must allow pregnant or parenting students to:</a:t>
            </a:r>
          </a:p>
          <a:p>
            <a:pPr marL="1143000" lvl="1" indent="-457200"/>
            <a:r>
              <a:rPr lang="en-US" dirty="0"/>
              <a:t>Take a leave of absence; if in good standing at the time of leave, return to good standing w/o reapplying to admissions</a:t>
            </a:r>
          </a:p>
          <a:p>
            <a:pPr marL="457200" indent="-457200">
              <a:buFont typeface="Arial" panose="020B0604020202020204" pitchFamily="34" charset="0"/>
              <a:buChar char="•"/>
            </a:pPr>
            <a:r>
              <a:rPr lang="en-US" dirty="0"/>
              <a:t>Must provide early registration for courses or programs IF provided for any group of students</a:t>
            </a:r>
          </a:p>
          <a:p>
            <a:pPr marL="457200" indent="-457200">
              <a:buFont typeface="Arial" panose="020B0604020202020204" pitchFamily="34" charset="0"/>
              <a:buChar char="•"/>
            </a:pPr>
            <a:r>
              <a:rPr lang="en-US" dirty="0"/>
              <a:t>Must adopt policy for pregnant and parenting discrimination</a:t>
            </a:r>
          </a:p>
          <a:p>
            <a:pPr marL="1143000" lvl="1" indent="-457200"/>
            <a:r>
              <a:rPr lang="en-US" dirty="0"/>
              <a:t>Must include Title IX Coordinator information; be posted in easily accessible, straightforward format on website; be made available annually to faculty, staff, and employees</a:t>
            </a:r>
          </a:p>
          <a:p>
            <a:pPr marL="1143000" lvl="1" indent="-457200"/>
            <a:endParaRPr lang="en-US" dirty="0"/>
          </a:p>
        </p:txBody>
      </p:sp>
    </p:spTree>
    <p:extLst>
      <p:ext uri="{BB962C8B-B14F-4D97-AF65-F5344CB8AC3E}">
        <p14:creationId xmlns:p14="http://schemas.microsoft.com/office/powerpoint/2010/main" val="32860987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1F626-D1F6-140A-0463-3639BF373419}"/>
              </a:ext>
            </a:extLst>
          </p:cNvPr>
          <p:cNvSpPr>
            <a:spLocks noGrp="1"/>
          </p:cNvSpPr>
          <p:nvPr>
            <p:ph type="title"/>
          </p:nvPr>
        </p:nvSpPr>
        <p:spPr/>
        <p:txBody>
          <a:bodyPr/>
          <a:lstStyle/>
          <a:p>
            <a:pPr algn="ctr"/>
            <a:r>
              <a:rPr lang="en-US" u="sng"/>
              <a:t>Campus Title IX Coordinating</a:t>
            </a:r>
          </a:p>
        </p:txBody>
      </p:sp>
      <p:pic>
        <p:nvPicPr>
          <p:cNvPr id="7" name="Content Placeholder 6" descr="A jumble of words that are synonyms for the word &quot;coordinate,&quot; including integrate, adjust, reconcile, regulate, combine, harmonize. The layout of the words is random. Some words are in larger font than others. The color scheme from left to right varies from red, pink, purple, blue, green, yellow, orange, and red.">
            <a:extLst>
              <a:ext uri="{FF2B5EF4-FFF2-40B4-BE49-F238E27FC236}">
                <a16:creationId xmlns:a16="http://schemas.microsoft.com/office/drawing/2014/main" id="{8BDD539E-BB36-26DE-BFEA-16BD7D8E3742}"/>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49189" y="1825625"/>
            <a:ext cx="7445622" cy="4351338"/>
          </a:xfrm>
        </p:spPr>
      </p:pic>
    </p:spTree>
    <p:extLst>
      <p:ext uri="{BB962C8B-B14F-4D97-AF65-F5344CB8AC3E}">
        <p14:creationId xmlns:p14="http://schemas.microsoft.com/office/powerpoint/2010/main" val="35569679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7541D-6886-432B-83F8-F2F217049D05}"/>
              </a:ext>
            </a:extLst>
          </p:cNvPr>
          <p:cNvSpPr>
            <a:spLocks noGrp="1"/>
          </p:cNvSpPr>
          <p:nvPr>
            <p:ph type="title"/>
          </p:nvPr>
        </p:nvSpPr>
        <p:spPr>
          <a:xfrm>
            <a:off x="628650" y="-1325563"/>
            <a:ext cx="7886700" cy="1325563"/>
          </a:xfrm>
        </p:spPr>
        <p:txBody>
          <a:bodyPr/>
          <a:lstStyle/>
          <a:p>
            <a:r>
              <a:rPr lang="en-US" dirty="0"/>
              <a:t>Top 10 list</a:t>
            </a:r>
          </a:p>
        </p:txBody>
      </p:sp>
      <p:sp>
        <p:nvSpPr>
          <p:cNvPr id="3" name="Content Placeholder 2">
            <a:extLst>
              <a:ext uri="{FF2B5EF4-FFF2-40B4-BE49-F238E27FC236}">
                <a16:creationId xmlns:a16="http://schemas.microsoft.com/office/drawing/2014/main" id="{57DE817E-4673-4F42-9928-BCF6574BD495}"/>
              </a:ext>
            </a:extLst>
          </p:cNvPr>
          <p:cNvSpPr>
            <a:spLocks noGrp="1"/>
          </p:cNvSpPr>
          <p:nvPr>
            <p:ph idx="1"/>
          </p:nvPr>
        </p:nvSpPr>
        <p:spPr>
          <a:xfrm>
            <a:off x="628650" y="1371600"/>
            <a:ext cx="7886700" cy="5029199"/>
          </a:xfrm>
        </p:spPr>
        <p:txBody>
          <a:bodyPr>
            <a:normAutofit fontScale="92500"/>
          </a:bodyPr>
          <a:lstStyle/>
          <a:p>
            <a:pPr marL="514350" indent="-514350">
              <a:buFont typeface="+mj-lt"/>
              <a:buAutoNum type="arabicPeriod"/>
            </a:pPr>
            <a:r>
              <a:rPr lang="en-US" dirty="0"/>
              <a:t>Title IX Coordinator is visible</a:t>
            </a:r>
          </a:p>
          <a:p>
            <a:pPr marL="1200150" lvl="1" indent="-514350">
              <a:buFont typeface="Wingdings" panose="05000000000000000000" pitchFamily="2" charset="2"/>
              <a:buChar char="ü"/>
            </a:pPr>
            <a:r>
              <a:rPr lang="en-US" dirty="0"/>
              <a:t>Title IX Coordinator contact information online</a:t>
            </a:r>
          </a:p>
          <a:p>
            <a:pPr marL="1200150" lvl="1" indent="-514350">
              <a:buFont typeface="Wingdings" panose="05000000000000000000" pitchFamily="2" charset="2"/>
              <a:buChar char="ü"/>
            </a:pPr>
            <a:r>
              <a:rPr lang="en-US" dirty="0"/>
              <a:t>Easily accessible on website (2-clicks from Home page)</a:t>
            </a:r>
          </a:p>
          <a:p>
            <a:pPr marL="1200150" lvl="1" indent="-514350">
              <a:buFont typeface="Wingdings" panose="05000000000000000000" pitchFamily="2" charset="2"/>
              <a:buChar char="ü"/>
            </a:pPr>
            <a:r>
              <a:rPr lang="en-US" dirty="0"/>
              <a:t>Athletics: cross-linked</a:t>
            </a:r>
          </a:p>
          <a:p>
            <a:pPr marL="514350" indent="-514350">
              <a:buFont typeface="+mj-lt"/>
              <a:buAutoNum type="arabicPeriod"/>
            </a:pPr>
            <a:r>
              <a:rPr lang="en-US" dirty="0"/>
              <a:t>1B1 and 1B3 policies and procedures</a:t>
            </a:r>
          </a:p>
          <a:p>
            <a:pPr marL="1200150" lvl="1" indent="-514350">
              <a:buFont typeface="Wingdings" panose="05000000000000000000" pitchFamily="2" charset="2"/>
              <a:buChar char="ü"/>
            </a:pPr>
            <a:r>
              <a:rPr lang="en-US" dirty="0"/>
              <a:t>Published in student, employee handbooks, catalogues</a:t>
            </a:r>
          </a:p>
          <a:p>
            <a:pPr marL="1200150" lvl="1" indent="-514350">
              <a:buFont typeface="Wingdings" panose="05000000000000000000" pitchFamily="2" charset="2"/>
              <a:buChar char="ü"/>
            </a:pPr>
            <a:r>
              <a:rPr lang="en-US" dirty="0"/>
              <a:t>Annual notice (before start of term), including to unions</a:t>
            </a:r>
          </a:p>
          <a:p>
            <a:pPr marL="1200150" lvl="1" indent="-514350">
              <a:buFont typeface="Wingdings" panose="05000000000000000000" pitchFamily="2" charset="2"/>
              <a:buChar char="ü"/>
            </a:pPr>
            <a:r>
              <a:rPr lang="en-US" dirty="0"/>
              <a:t>Continuous notices (exist on application materials)</a:t>
            </a:r>
          </a:p>
          <a:p>
            <a:pPr marL="1200150" lvl="1" indent="-514350">
              <a:buFont typeface="Wingdings" panose="05000000000000000000" pitchFamily="2" charset="2"/>
              <a:buChar char="ü"/>
            </a:pPr>
            <a:r>
              <a:rPr lang="en-US" dirty="0"/>
              <a:t>Links to policies and procedures easy to find</a:t>
            </a:r>
          </a:p>
          <a:p>
            <a:pPr marL="514350" indent="-514350">
              <a:buFont typeface="+mj-lt"/>
              <a:buAutoNum type="arabicPeriod"/>
            </a:pPr>
            <a:r>
              <a:rPr lang="en-US" dirty="0"/>
              <a:t>Required prevention training for students, first 10 days </a:t>
            </a:r>
          </a:p>
          <a:p>
            <a:pPr marL="1200150" lvl="1" indent="-514350"/>
            <a:r>
              <a:rPr lang="en-US" dirty="0"/>
              <a:t>collaborate with campus IT/Instructional Technology, new student orientation and first year seminars, Registrar</a:t>
            </a:r>
          </a:p>
        </p:txBody>
      </p:sp>
    </p:spTree>
    <p:extLst>
      <p:ext uri="{BB962C8B-B14F-4D97-AF65-F5344CB8AC3E}">
        <p14:creationId xmlns:p14="http://schemas.microsoft.com/office/powerpoint/2010/main" val="17273005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8E0CA-8C86-4B25-8C0F-855EE074B7E2}"/>
              </a:ext>
            </a:extLst>
          </p:cNvPr>
          <p:cNvSpPr>
            <a:spLocks noGrp="1"/>
          </p:cNvSpPr>
          <p:nvPr>
            <p:ph type="title"/>
          </p:nvPr>
        </p:nvSpPr>
        <p:spPr>
          <a:xfrm>
            <a:off x="628650" y="-1325563"/>
            <a:ext cx="7886700" cy="1325563"/>
          </a:xfrm>
        </p:spPr>
        <p:txBody>
          <a:bodyPr/>
          <a:lstStyle/>
          <a:p>
            <a:r>
              <a:rPr lang="en-US" dirty="0"/>
              <a:t>Items four and five</a:t>
            </a:r>
          </a:p>
        </p:txBody>
      </p:sp>
      <p:sp>
        <p:nvSpPr>
          <p:cNvPr id="3" name="Content Placeholder 2">
            <a:extLst>
              <a:ext uri="{FF2B5EF4-FFF2-40B4-BE49-F238E27FC236}">
                <a16:creationId xmlns:a16="http://schemas.microsoft.com/office/drawing/2014/main" id="{DB14F1B7-5B61-4DDB-86D7-32FF71B3B856}"/>
              </a:ext>
            </a:extLst>
          </p:cNvPr>
          <p:cNvSpPr>
            <a:spLocks noGrp="1"/>
          </p:cNvSpPr>
          <p:nvPr>
            <p:ph idx="1"/>
          </p:nvPr>
        </p:nvSpPr>
        <p:spPr/>
        <p:txBody>
          <a:bodyPr>
            <a:normAutofit/>
          </a:bodyPr>
          <a:lstStyle/>
          <a:p>
            <a:pPr marL="514350" indent="-514350">
              <a:buFont typeface="+mj-lt"/>
              <a:buAutoNum type="arabicPeriod" startAt="4"/>
            </a:pPr>
            <a:r>
              <a:rPr lang="en-US" dirty="0"/>
              <a:t>Online Reporting form</a:t>
            </a:r>
          </a:p>
          <a:p>
            <a:pPr marL="1200150" lvl="1" indent="-514350">
              <a:buFont typeface="Wingdings" panose="05000000000000000000" pitchFamily="2" charset="2"/>
              <a:buChar char="ü"/>
            </a:pPr>
            <a:r>
              <a:rPr lang="en-US" dirty="0"/>
              <a:t>Must allow to be anonymous</a:t>
            </a:r>
          </a:p>
          <a:p>
            <a:pPr marL="1200150" lvl="1" indent="-514350">
              <a:buFont typeface="Wingdings" panose="05000000000000000000" pitchFamily="2" charset="2"/>
              <a:buChar char="ü"/>
            </a:pPr>
            <a:r>
              <a:rPr lang="en-US" dirty="0"/>
              <a:t>Reference to uniform amnesty</a:t>
            </a:r>
          </a:p>
          <a:p>
            <a:pPr marL="1200150" lvl="1" indent="-514350">
              <a:buFont typeface="Wingdings" panose="05000000000000000000" pitchFamily="2" charset="2"/>
              <a:buChar char="ü"/>
            </a:pPr>
            <a:r>
              <a:rPr lang="en-US" dirty="0"/>
              <a:t>Link to policy, procedure</a:t>
            </a:r>
          </a:p>
          <a:p>
            <a:pPr marL="1200150" lvl="1" indent="-514350">
              <a:buFont typeface="Wingdings" panose="05000000000000000000" pitchFamily="2" charset="2"/>
              <a:buChar char="ü"/>
            </a:pPr>
            <a:r>
              <a:rPr lang="en-US" dirty="0"/>
              <a:t>Title IX Coordinator information</a:t>
            </a:r>
          </a:p>
          <a:p>
            <a:pPr marL="1200150" lvl="1" indent="-514350">
              <a:buFont typeface="Wingdings" panose="05000000000000000000" pitchFamily="2" charset="2"/>
              <a:buChar char="ü"/>
            </a:pPr>
            <a:r>
              <a:rPr lang="en-US" dirty="0"/>
              <a:t>Reference to confidentiality</a:t>
            </a:r>
          </a:p>
          <a:p>
            <a:pPr marL="1200150" lvl="1" indent="-514350">
              <a:buFont typeface="Wingdings" panose="05000000000000000000" pitchFamily="2" charset="2"/>
              <a:buChar char="ü"/>
            </a:pPr>
            <a:r>
              <a:rPr lang="en-US" dirty="0"/>
              <a:t>Routed directly to you</a:t>
            </a:r>
          </a:p>
          <a:p>
            <a:pPr marL="514350" indent="-514350">
              <a:buFont typeface="+mj-lt"/>
              <a:buAutoNum type="arabicPeriod" startAt="4"/>
            </a:pPr>
            <a:r>
              <a:rPr lang="en-US" dirty="0"/>
              <a:t>Identify system-trained campus individuals</a:t>
            </a:r>
          </a:p>
          <a:p>
            <a:pPr marL="1200150" lvl="1" indent="-514350">
              <a:buFont typeface="Wingdings" panose="05000000000000000000" pitchFamily="2" charset="2"/>
              <a:buChar char="ü"/>
            </a:pPr>
            <a:r>
              <a:rPr lang="en-US" dirty="0"/>
              <a:t>Your required training</a:t>
            </a:r>
          </a:p>
          <a:p>
            <a:pPr marL="1200150" lvl="1" indent="-514350">
              <a:buFont typeface="Wingdings" panose="05000000000000000000" pitchFamily="2" charset="2"/>
              <a:buChar char="ü"/>
            </a:pPr>
            <a:r>
              <a:rPr lang="en-US" dirty="0"/>
              <a:t>Investigators, Decisionmakers</a:t>
            </a:r>
          </a:p>
          <a:p>
            <a:endParaRPr lang="en-US" dirty="0"/>
          </a:p>
          <a:p>
            <a:endParaRPr lang="en-US" dirty="0"/>
          </a:p>
        </p:txBody>
      </p:sp>
    </p:spTree>
    <p:extLst>
      <p:ext uri="{BB962C8B-B14F-4D97-AF65-F5344CB8AC3E}">
        <p14:creationId xmlns:p14="http://schemas.microsoft.com/office/powerpoint/2010/main" val="17443347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F685B-9785-1936-4F12-CBF81537E092}"/>
              </a:ext>
            </a:extLst>
          </p:cNvPr>
          <p:cNvSpPr>
            <a:spLocks noGrp="1"/>
          </p:cNvSpPr>
          <p:nvPr>
            <p:ph type="title"/>
          </p:nvPr>
        </p:nvSpPr>
        <p:spPr>
          <a:xfrm>
            <a:off x="628650" y="-1325563"/>
            <a:ext cx="7886700" cy="1325563"/>
          </a:xfrm>
        </p:spPr>
        <p:txBody>
          <a:bodyPr/>
          <a:lstStyle/>
          <a:p>
            <a:r>
              <a:rPr lang="en-US" dirty="0"/>
              <a:t>Items 6 and 7</a:t>
            </a:r>
          </a:p>
        </p:txBody>
      </p:sp>
      <p:sp>
        <p:nvSpPr>
          <p:cNvPr id="3" name="Content Placeholder 2">
            <a:extLst>
              <a:ext uri="{FF2B5EF4-FFF2-40B4-BE49-F238E27FC236}">
                <a16:creationId xmlns:a16="http://schemas.microsoft.com/office/drawing/2014/main" id="{FCD11379-35F9-76DB-13F8-E7E0AF815245}"/>
              </a:ext>
            </a:extLst>
          </p:cNvPr>
          <p:cNvSpPr>
            <a:spLocks noGrp="1"/>
          </p:cNvSpPr>
          <p:nvPr>
            <p:ph idx="1"/>
          </p:nvPr>
        </p:nvSpPr>
        <p:spPr>
          <a:xfrm>
            <a:off x="628650" y="1371600"/>
            <a:ext cx="7886700" cy="4999220"/>
          </a:xfrm>
        </p:spPr>
        <p:txBody>
          <a:bodyPr>
            <a:normAutofit lnSpcReduction="10000"/>
          </a:bodyPr>
          <a:lstStyle/>
          <a:p>
            <a:pPr marL="514350" indent="-514350">
              <a:buFont typeface="+mj-lt"/>
              <a:buAutoNum type="arabicPeriod" startAt="6"/>
            </a:pPr>
            <a:r>
              <a:rPr lang="en-US" dirty="0"/>
              <a:t>Data disclosure requirements</a:t>
            </a:r>
          </a:p>
          <a:p>
            <a:pPr marL="1200150" lvl="1" indent="-514350">
              <a:buFont typeface="Wingdings" panose="05000000000000000000" pitchFamily="2" charset="2"/>
              <a:buChar char="ü"/>
            </a:pPr>
            <a:r>
              <a:rPr lang="en-US" dirty="0"/>
              <a:t>VAWA categories for Clery</a:t>
            </a:r>
          </a:p>
          <a:p>
            <a:pPr marL="1200150" lvl="1" indent="-514350">
              <a:buFont typeface="Wingdings" panose="05000000000000000000" pitchFamily="2" charset="2"/>
              <a:buChar char="ü"/>
            </a:pPr>
            <a:r>
              <a:rPr lang="en-US" dirty="0"/>
              <a:t>OHE categories (</a:t>
            </a:r>
            <a:r>
              <a:rPr lang="en-US" dirty="0">
                <a:solidFill>
                  <a:srgbClr val="DB7C1B"/>
                </a:solidFill>
              </a:rPr>
              <a:t>will be updated 2025</a:t>
            </a:r>
            <a:r>
              <a:rPr lang="en-US" dirty="0"/>
              <a:t>)</a:t>
            </a:r>
          </a:p>
          <a:p>
            <a:pPr marL="1200150" lvl="1" indent="-514350">
              <a:buFont typeface="Wingdings" panose="05000000000000000000" pitchFamily="2" charset="2"/>
              <a:buChar char="ü"/>
            </a:pPr>
            <a:r>
              <a:rPr lang="en-US" dirty="0"/>
              <a:t>Establish process for data sharing, communication</a:t>
            </a:r>
          </a:p>
          <a:p>
            <a:pPr marL="1657350" lvl="2" indent="-514350">
              <a:buFont typeface="Wingdings" panose="05000000000000000000" pitchFamily="2" charset="2"/>
              <a:buChar char="ü"/>
            </a:pPr>
            <a:r>
              <a:rPr lang="en-US" dirty="0"/>
              <a:t>Security/Public Safety</a:t>
            </a:r>
          </a:p>
          <a:p>
            <a:pPr marL="1657350" lvl="2" indent="-514350">
              <a:buFont typeface="Wingdings" panose="05000000000000000000" pitchFamily="2" charset="2"/>
              <a:buChar char="ü"/>
            </a:pPr>
            <a:r>
              <a:rPr lang="en-US" dirty="0"/>
              <a:t>Housing?</a:t>
            </a:r>
          </a:p>
          <a:p>
            <a:pPr marL="1657350" lvl="2" indent="-514350">
              <a:buFont typeface="Wingdings" panose="05000000000000000000" pitchFamily="2" charset="2"/>
              <a:buChar char="ü"/>
            </a:pPr>
            <a:r>
              <a:rPr lang="en-US" dirty="0"/>
              <a:t>Athletics?</a:t>
            </a:r>
          </a:p>
          <a:p>
            <a:pPr marL="514350" indent="-514350">
              <a:buFont typeface="+mj-lt"/>
              <a:buAutoNum type="arabicPeriod" startAt="6"/>
            </a:pPr>
            <a:r>
              <a:rPr lang="en-US" dirty="0"/>
              <a:t>Campus process</a:t>
            </a:r>
          </a:p>
          <a:p>
            <a:pPr marL="1200150" lvl="1" indent="-514350">
              <a:buFont typeface="Wingdings" panose="05000000000000000000" pitchFamily="2" charset="2"/>
              <a:buChar char="ü"/>
            </a:pPr>
            <a:r>
              <a:rPr lang="en-US" dirty="0"/>
              <a:t>Resource, support guide (on, off campus; students, employees), handouts, easy to find website</a:t>
            </a:r>
          </a:p>
          <a:p>
            <a:pPr marL="1200150" lvl="1" indent="-514350">
              <a:buFont typeface="Wingdings" panose="05000000000000000000" pitchFamily="2" charset="2"/>
              <a:buChar char="ü"/>
            </a:pPr>
            <a:r>
              <a:rPr lang="en-US" dirty="0"/>
              <a:t>Intake checklists, including support services</a:t>
            </a:r>
          </a:p>
          <a:p>
            <a:pPr marL="1200150" lvl="1" indent="-514350">
              <a:buFont typeface="Wingdings" panose="05000000000000000000" pitchFamily="2" charset="2"/>
              <a:buChar char="ü"/>
            </a:pPr>
            <a:r>
              <a:rPr lang="en-US" dirty="0"/>
              <a:t>Emergency removal checklist</a:t>
            </a:r>
          </a:p>
          <a:p>
            <a:pPr marL="1200150" lvl="1" indent="-514350">
              <a:buFont typeface="Wingdings" panose="05000000000000000000" pitchFamily="2" charset="2"/>
              <a:buChar char="ü"/>
            </a:pPr>
            <a:r>
              <a:rPr lang="en-US" dirty="0"/>
              <a:t>Flow charts and templates for communication</a:t>
            </a:r>
          </a:p>
          <a:p>
            <a:endParaRPr lang="en-US" dirty="0"/>
          </a:p>
        </p:txBody>
      </p:sp>
    </p:spTree>
    <p:extLst>
      <p:ext uri="{BB962C8B-B14F-4D97-AF65-F5344CB8AC3E}">
        <p14:creationId xmlns:p14="http://schemas.microsoft.com/office/powerpoint/2010/main" val="14811178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C9996-5A58-420F-8D43-3D939C46144B}"/>
              </a:ext>
            </a:extLst>
          </p:cNvPr>
          <p:cNvSpPr>
            <a:spLocks noGrp="1"/>
          </p:cNvSpPr>
          <p:nvPr>
            <p:ph type="title"/>
          </p:nvPr>
        </p:nvSpPr>
        <p:spPr>
          <a:xfrm>
            <a:off x="778776" y="-1325563"/>
            <a:ext cx="7886700" cy="1325563"/>
          </a:xfrm>
        </p:spPr>
        <p:txBody>
          <a:bodyPr/>
          <a:lstStyle/>
          <a:p>
            <a:r>
              <a:rPr lang="en-US" dirty="0"/>
              <a:t>Items 8 and 9</a:t>
            </a:r>
          </a:p>
        </p:txBody>
      </p:sp>
      <p:sp>
        <p:nvSpPr>
          <p:cNvPr id="3" name="Content Placeholder 2">
            <a:extLst>
              <a:ext uri="{FF2B5EF4-FFF2-40B4-BE49-F238E27FC236}">
                <a16:creationId xmlns:a16="http://schemas.microsoft.com/office/drawing/2014/main" id="{58DEB79A-58FD-4D46-BECC-8ACC6739B452}"/>
              </a:ext>
            </a:extLst>
          </p:cNvPr>
          <p:cNvSpPr>
            <a:spLocks noGrp="1"/>
          </p:cNvSpPr>
          <p:nvPr>
            <p:ph idx="1"/>
          </p:nvPr>
        </p:nvSpPr>
        <p:spPr>
          <a:xfrm>
            <a:off x="628650" y="1371600"/>
            <a:ext cx="7886700" cy="4805363"/>
          </a:xfrm>
        </p:spPr>
        <p:txBody>
          <a:bodyPr>
            <a:normAutofit/>
          </a:bodyPr>
          <a:lstStyle/>
          <a:p>
            <a:pPr marL="514350" indent="-514350">
              <a:buFont typeface="+mj-lt"/>
              <a:buAutoNum type="arabicPeriod" startAt="8"/>
            </a:pPr>
            <a:r>
              <a:rPr lang="en-US" dirty="0"/>
              <a:t>Pregnant and parenting students</a:t>
            </a:r>
          </a:p>
          <a:p>
            <a:pPr marL="1200150" lvl="1" indent="-514350">
              <a:buFont typeface="+mj-lt"/>
              <a:buAutoNum type="alphaLcPeriod"/>
            </a:pPr>
            <a:r>
              <a:rPr lang="en-US" dirty="0"/>
              <a:t>Establish &amp; publish information re: process/requests</a:t>
            </a:r>
          </a:p>
          <a:p>
            <a:pPr marL="1200150" lvl="1" indent="-514350">
              <a:buFont typeface="+mj-lt"/>
              <a:buAutoNum type="alphaLcPeriod"/>
            </a:pPr>
            <a:r>
              <a:rPr lang="en-US" dirty="0"/>
              <a:t>Consult with ADA Coordinator</a:t>
            </a:r>
          </a:p>
          <a:p>
            <a:pPr marL="1200150" lvl="1" indent="-514350">
              <a:buFont typeface="+mj-lt"/>
              <a:buAutoNum type="alphaLcPeriod"/>
            </a:pPr>
            <a:r>
              <a:rPr lang="en-US" dirty="0"/>
              <a:t>Fact sheet, Parent Navigator, state and federal protections and rights</a:t>
            </a:r>
          </a:p>
          <a:p>
            <a:pPr marL="514350" indent="-514350">
              <a:buFont typeface="+mj-lt"/>
              <a:buAutoNum type="arabicPeriod" startAt="8"/>
            </a:pPr>
            <a:r>
              <a:rPr lang="en-US" dirty="0"/>
              <a:t>Recordkeeping practices</a:t>
            </a:r>
          </a:p>
          <a:p>
            <a:pPr marL="1200150" lvl="1" indent="-514350"/>
            <a:r>
              <a:rPr lang="en-US" dirty="0"/>
              <a:t>Retention schedule: at least 7 years (Title IX, Clery)</a:t>
            </a:r>
          </a:p>
          <a:p>
            <a:pPr marL="1200150" lvl="1" indent="-514350"/>
            <a:r>
              <a:rPr lang="en-US" dirty="0"/>
              <a:t>Receipt of reports, response to reports (actions)</a:t>
            </a:r>
          </a:p>
          <a:p>
            <a:pPr marL="1200150" lvl="1" indent="-514350"/>
            <a:r>
              <a:rPr lang="en-US" dirty="0"/>
              <a:t>Investigation, decision documents, recordings, etc.</a:t>
            </a:r>
          </a:p>
          <a:p>
            <a:pPr marL="1200150" lvl="1" indent="-514350"/>
            <a:r>
              <a:rPr lang="en-US" dirty="0"/>
              <a:t>Training materials: investigators, advisors, informal resolution, deputies, decisionmakers, etc. </a:t>
            </a:r>
            <a:r>
              <a:rPr lang="en-US" dirty="0">
                <a:sym typeface="Wingdings" panose="05000000000000000000" pitchFamily="2" charset="2"/>
              </a:rPr>
              <a:t> available to public</a:t>
            </a:r>
            <a:endParaRPr lang="en-US" dirty="0"/>
          </a:p>
          <a:p>
            <a:pPr marL="1200150" lvl="1" indent="-514350"/>
            <a:endParaRPr lang="en-US" dirty="0"/>
          </a:p>
        </p:txBody>
      </p:sp>
    </p:spTree>
    <p:extLst>
      <p:ext uri="{BB962C8B-B14F-4D97-AF65-F5344CB8AC3E}">
        <p14:creationId xmlns:p14="http://schemas.microsoft.com/office/powerpoint/2010/main" val="31491779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3FCFC-9631-B5B2-A325-6095B3F14732}"/>
              </a:ext>
            </a:extLst>
          </p:cNvPr>
          <p:cNvSpPr>
            <a:spLocks noGrp="1"/>
          </p:cNvSpPr>
          <p:nvPr>
            <p:ph type="title"/>
          </p:nvPr>
        </p:nvSpPr>
        <p:spPr>
          <a:xfrm>
            <a:off x="751480" y="-1463673"/>
            <a:ext cx="7886700" cy="1325563"/>
          </a:xfrm>
        </p:spPr>
        <p:txBody>
          <a:bodyPr/>
          <a:lstStyle/>
          <a:p>
            <a:r>
              <a:rPr lang="en-US" dirty="0"/>
              <a:t>Item 10</a:t>
            </a:r>
          </a:p>
        </p:txBody>
      </p:sp>
      <p:sp>
        <p:nvSpPr>
          <p:cNvPr id="3" name="Content Placeholder 2">
            <a:extLst>
              <a:ext uri="{FF2B5EF4-FFF2-40B4-BE49-F238E27FC236}">
                <a16:creationId xmlns:a16="http://schemas.microsoft.com/office/drawing/2014/main" id="{5624E611-569C-666D-CA91-CEB8B29FDE13}"/>
              </a:ext>
            </a:extLst>
          </p:cNvPr>
          <p:cNvSpPr>
            <a:spLocks noGrp="1"/>
          </p:cNvSpPr>
          <p:nvPr>
            <p:ph idx="1"/>
          </p:nvPr>
        </p:nvSpPr>
        <p:spPr>
          <a:xfrm>
            <a:off x="628650" y="1371600"/>
            <a:ext cx="7886700" cy="5121273"/>
          </a:xfrm>
        </p:spPr>
        <p:txBody>
          <a:bodyPr>
            <a:normAutofit/>
          </a:bodyPr>
          <a:lstStyle/>
          <a:p>
            <a:pPr marL="514350" indent="-514350">
              <a:buFont typeface="+mj-lt"/>
              <a:buAutoNum type="arabicPeriod" startAt="10"/>
            </a:pPr>
            <a:r>
              <a:rPr lang="en-US" dirty="0"/>
              <a:t>Team approach considerations</a:t>
            </a:r>
          </a:p>
          <a:p>
            <a:pPr marL="1200150" lvl="1" indent="-514350">
              <a:buFont typeface="Wingdings" panose="05000000000000000000" pitchFamily="2" charset="2"/>
              <a:buChar char="ü"/>
            </a:pPr>
            <a:r>
              <a:rPr lang="en-US" dirty="0"/>
              <a:t>Roles, additional roles</a:t>
            </a:r>
          </a:p>
          <a:p>
            <a:pPr marL="1657350" lvl="2" indent="-514350">
              <a:buFont typeface="Wingdings" panose="05000000000000000000" pitchFamily="2" charset="2"/>
              <a:buChar char="q"/>
            </a:pPr>
            <a:r>
              <a:rPr lang="en-US" dirty="0"/>
              <a:t>Investigator(s) &amp; Decisionmaker(s)</a:t>
            </a:r>
          </a:p>
          <a:p>
            <a:pPr marL="1657350" lvl="2" indent="-514350">
              <a:buFont typeface="Wingdings" panose="05000000000000000000" pitchFamily="2" charset="2"/>
              <a:buChar char="q"/>
            </a:pPr>
            <a:r>
              <a:rPr lang="en-US" dirty="0"/>
              <a:t>Informal resolution facilitator(s)</a:t>
            </a:r>
          </a:p>
          <a:p>
            <a:pPr marL="1657350" lvl="2" indent="-514350">
              <a:buFont typeface="Wingdings" panose="05000000000000000000" pitchFamily="2" charset="2"/>
              <a:buChar char="q"/>
            </a:pPr>
            <a:r>
              <a:rPr lang="en-US" dirty="0"/>
              <a:t>Deputy Coordinator(s)</a:t>
            </a:r>
          </a:p>
          <a:p>
            <a:pPr marL="1657350" lvl="2" indent="-514350">
              <a:buFont typeface="Wingdings" panose="05000000000000000000" pitchFamily="2" charset="2"/>
              <a:buChar char="q"/>
            </a:pPr>
            <a:r>
              <a:rPr lang="en-US" dirty="0"/>
              <a:t>Advisors</a:t>
            </a:r>
          </a:p>
          <a:p>
            <a:pPr marL="1200150" lvl="1" indent="-514350">
              <a:buFont typeface="Wingdings" panose="05000000000000000000" pitchFamily="2" charset="2"/>
              <a:buChar char="ü"/>
            </a:pPr>
            <a:r>
              <a:rPr lang="en-US" dirty="0"/>
              <a:t>Meetings (scheduled, coordinated, additional training, interactions with other teams on campus)</a:t>
            </a:r>
          </a:p>
          <a:p>
            <a:pPr marL="1200150" lvl="1" indent="-514350">
              <a:buFont typeface="Wingdings" panose="05000000000000000000" pitchFamily="2" charset="2"/>
              <a:buChar char="ü"/>
            </a:pPr>
            <a:r>
              <a:rPr lang="en-US" dirty="0"/>
              <a:t>Increase process transparency, community trust, and familiarity with Title IX Coordinator</a:t>
            </a:r>
          </a:p>
          <a:p>
            <a:pPr marL="1200150" lvl="1" indent="-514350">
              <a:buFont typeface="Wingdings" panose="05000000000000000000" pitchFamily="2" charset="2"/>
              <a:buChar char="ü"/>
            </a:pPr>
            <a:r>
              <a:rPr lang="en-US" dirty="0"/>
              <a:t>Evaluate team: Reliable? Remain impartial and free from conflicts of interests, bias? Confidential and private? Thorough, well-written, and rational? Knowledgeable on intersections of issues?</a:t>
            </a:r>
          </a:p>
        </p:txBody>
      </p:sp>
    </p:spTree>
    <p:extLst>
      <p:ext uri="{BB962C8B-B14F-4D97-AF65-F5344CB8AC3E}">
        <p14:creationId xmlns:p14="http://schemas.microsoft.com/office/powerpoint/2010/main" val="33500945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55302-B5CD-6D4F-A88A-2C4305784AD2}"/>
              </a:ext>
            </a:extLst>
          </p:cNvPr>
          <p:cNvSpPr>
            <a:spLocks noGrp="1"/>
          </p:cNvSpPr>
          <p:nvPr>
            <p:ph type="title" idx="4294967295"/>
          </p:nvPr>
        </p:nvSpPr>
        <p:spPr>
          <a:xfrm>
            <a:off x="628650" y="-1325563"/>
            <a:ext cx="7886700" cy="1325563"/>
          </a:xfrm>
        </p:spPr>
        <p:txBody>
          <a:bodyPr/>
          <a:lstStyle/>
          <a:p>
            <a:r>
              <a:rPr lang="en-US" dirty="0"/>
              <a:t>System office information</a:t>
            </a:r>
          </a:p>
        </p:txBody>
      </p:sp>
    </p:spTree>
    <p:extLst>
      <p:ext uri="{BB962C8B-B14F-4D97-AF65-F5344CB8AC3E}">
        <p14:creationId xmlns:p14="http://schemas.microsoft.com/office/powerpoint/2010/main" val="3475963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7E113-7482-4564-B745-34C4496EE217}"/>
              </a:ext>
            </a:extLst>
          </p:cNvPr>
          <p:cNvSpPr>
            <a:spLocks noGrp="1"/>
          </p:cNvSpPr>
          <p:nvPr>
            <p:ph type="title"/>
          </p:nvPr>
        </p:nvSpPr>
        <p:spPr/>
        <p:txBody>
          <a:bodyPr/>
          <a:lstStyle/>
          <a:p>
            <a:pPr algn="ctr"/>
            <a:r>
              <a:rPr lang="en-US" u="sng"/>
              <a:t>Title IX Overview</a:t>
            </a:r>
          </a:p>
        </p:txBody>
      </p:sp>
      <p:sp>
        <p:nvSpPr>
          <p:cNvPr id="3" name="Content Placeholder 2">
            <a:extLst>
              <a:ext uri="{FF2B5EF4-FFF2-40B4-BE49-F238E27FC236}">
                <a16:creationId xmlns:a16="http://schemas.microsoft.com/office/drawing/2014/main" id="{B358A3A4-4F24-4A25-AD3B-3461FB473475}"/>
              </a:ext>
            </a:extLst>
          </p:cNvPr>
          <p:cNvSpPr>
            <a:spLocks noGrp="1"/>
          </p:cNvSpPr>
          <p:nvPr>
            <p:ph idx="1"/>
          </p:nvPr>
        </p:nvSpPr>
        <p:spPr/>
        <p:txBody>
          <a:bodyPr/>
          <a:lstStyle/>
          <a:p>
            <a:r>
              <a:rPr lang="en-US"/>
              <a:t>"No person in the United States shall, on the basis of sex, ​</a:t>
            </a:r>
          </a:p>
          <a:p>
            <a:pPr algn="ctr"/>
            <a:r>
              <a:rPr lang="en-US"/>
              <a:t>-- be excluded from participation in, ​</a:t>
            </a:r>
            <a:br>
              <a:rPr lang="en-US"/>
            </a:br>
            <a:r>
              <a:rPr lang="en-US"/>
              <a:t>-- be denied the benefits of, or ​</a:t>
            </a:r>
            <a:br>
              <a:rPr lang="en-US"/>
            </a:br>
            <a:r>
              <a:rPr lang="en-US"/>
              <a:t>-- be subjected to discrimination ​</a:t>
            </a:r>
          </a:p>
          <a:p>
            <a:r>
              <a:rPr lang="en-US"/>
              <a:t>under any education program or activity receiving federal financial assistance.”</a:t>
            </a:r>
          </a:p>
          <a:p>
            <a:pPr algn="ctr"/>
            <a:r>
              <a:rPr lang="en-US" sz="1800"/>
              <a:t>Title IX of the Education Amendments of 1972 (34 CFR Part 106)</a:t>
            </a:r>
          </a:p>
          <a:p>
            <a:endParaRPr lang="en-US"/>
          </a:p>
        </p:txBody>
      </p:sp>
    </p:spTree>
    <p:extLst>
      <p:ext uri="{BB962C8B-B14F-4D97-AF65-F5344CB8AC3E}">
        <p14:creationId xmlns:p14="http://schemas.microsoft.com/office/powerpoint/2010/main" val="3892191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B56E9-F433-1C84-350E-5825CF53C197}"/>
              </a:ext>
            </a:extLst>
          </p:cNvPr>
          <p:cNvSpPr>
            <a:spLocks noGrp="1"/>
          </p:cNvSpPr>
          <p:nvPr>
            <p:ph type="title"/>
          </p:nvPr>
        </p:nvSpPr>
        <p:spPr/>
        <p:txBody>
          <a:bodyPr/>
          <a:lstStyle/>
          <a:p>
            <a:r>
              <a:rPr lang="en-US" dirty="0"/>
              <a:t>Federal Assurance</a:t>
            </a:r>
          </a:p>
        </p:txBody>
      </p:sp>
      <p:sp>
        <p:nvSpPr>
          <p:cNvPr id="3" name="Content Placeholder 2">
            <a:extLst>
              <a:ext uri="{FF2B5EF4-FFF2-40B4-BE49-F238E27FC236}">
                <a16:creationId xmlns:a16="http://schemas.microsoft.com/office/drawing/2014/main" id="{A4C3E942-7CAA-2CDB-80DB-023173280687}"/>
              </a:ext>
            </a:extLst>
          </p:cNvPr>
          <p:cNvSpPr>
            <a:spLocks noGrp="1"/>
          </p:cNvSpPr>
          <p:nvPr>
            <p:ph idx="1"/>
          </p:nvPr>
        </p:nvSpPr>
        <p:spPr/>
        <p:txBody>
          <a:bodyPr/>
          <a:lstStyle/>
          <a:p>
            <a:r>
              <a:rPr lang="en-US" dirty="0"/>
              <a:t>Assurance that the institution of higher education commits to take whatever action necessary </a:t>
            </a:r>
          </a:p>
          <a:p>
            <a:pPr marL="457200" indent="-457200">
              <a:buFont typeface="Arial" panose="020B0604020202020204" pitchFamily="34" charset="0"/>
              <a:buChar char="•"/>
            </a:pPr>
            <a:r>
              <a:rPr lang="en-US" dirty="0"/>
              <a:t>to eliminate existing discrimination on the basis of sex or </a:t>
            </a:r>
          </a:p>
          <a:p>
            <a:pPr marL="457200" indent="-457200">
              <a:buFont typeface="Arial" panose="020B0604020202020204" pitchFamily="34" charset="0"/>
              <a:buChar char="•"/>
            </a:pPr>
            <a:r>
              <a:rPr lang="en-US" dirty="0"/>
              <a:t>to eliminate the effects of past discrimination.​</a:t>
            </a:r>
          </a:p>
          <a:p>
            <a:endParaRPr lang="en-US" dirty="0"/>
          </a:p>
          <a:p>
            <a:endParaRPr lang="en-US" dirty="0"/>
          </a:p>
          <a:p>
            <a:endParaRPr lang="en-US" dirty="0"/>
          </a:p>
        </p:txBody>
      </p:sp>
    </p:spTree>
    <p:extLst>
      <p:ext uri="{BB962C8B-B14F-4D97-AF65-F5344CB8AC3E}">
        <p14:creationId xmlns:p14="http://schemas.microsoft.com/office/powerpoint/2010/main" val="2005117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6328C-AEE9-24F0-93F9-B7ECB8F87500}"/>
              </a:ext>
            </a:extLst>
          </p:cNvPr>
          <p:cNvSpPr>
            <a:spLocks noGrp="1"/>
          </p:cNvSpPr>
          <p:nvPr>
            <p:ph type="title"/>
          </p:nvPr>
        </p:nvSpPr>
        <p:spPr/>
        <p:txBody>
          <a:bodyPr/>
          <a:lstStyle/>
          <a:p>
            <a:r>
              <a:rPr lang="en-US" dirty="0"/>
              <a:t>Title IX Coordinator</a:t>
            </a:r>
          </a:p>
        </p:txBody>
      </p:sp>
      <p:sp>
        <p:nvSpPr>
          <p:cNvPr id="3" name="Content Placeholder 2">
            <a:extLst>
              <a:ext uri="{FF2B5EF4-FFF2-40B4-BE49-F238E27FC236}">
                <a16:creationId xmlns:a16="http://schemas.microsoft.com/office/drawing/2014/main" id="{D9AA761D-7C5F-CDEB-9A78-6F39243A32FF}"/>
              </a:ext>
            </a:extLst>
          </p:cNvPr>
          <p:cNvSpPr>
            <a:spLocks noGrp="1"/>
          </p:cNvSpPr>
          <p:nvPr>
            <p:ph idx="1"/>
          </p:nvPr>
        </p:nvSpPr>
        <p:spPr>
          <a:xfrm>
            <a:off x="694593" y="1903751"/>
            <a:ext cx="7820758" cy="4437088"/>
          </a:xfrm>
        </p:spPr>
        <p:txBody>
          <a:bodyPr>
            <a:normAutofit fontScale="92500" lnSpcReduction="10000"/>
          </a:bodyPr>
          <a:lstStyle/>
          <a:p>
            <a:pPr marL="342900" indent="-342900">
              <a:buFont typeface="Arial" panose="020B0604020202020204" pitchFamily="34" charset="0"/>
              <a:buChar char="•"/>
            </a:pPr>
            <a:r>
              <a:rPr lang="en-US" b="0" dirty="0"/>
              <a:t>Designated “Title IX Coordinator,” reports to senior leader</a:t>
            </a:r>
          </a:p>
          <a:p>
            <a:pPr marL="342900" indent="-342900">
              <a:buFont typeface="Arial" panose="020B0604020202020204" pitchFamily="34" charset="0"/>
              <a:buChar char="•"/>
            </a:pPr>
            <a:r>
              <a:rPr lang="en-US" b="0" dirty="0"/>
              <a:t>Must have one person: </a:t>
            </a:r>
            <a:r>
              <a:rPr lang="en-US" b="0" u="sng" dirty="0"/>
              <a:t>ultimate</a:t>
            </a:r>
            <a:r>
              <a:rPr lang="en-US" b="0" dirty="0"/>
              <a:t> oversight; ensures consistency</a:t>
            </a:r>
          </a:p>
          <a:p>
            <a:pPr marL="342900" indent="-342900">
              <a:buFont typeface="Arial" panose="020B0604020202020204" pitchFamily="34" charset="0"/>
              <a:buChar char="•"/>
            </a:pPr>
            <a:r>
              <a:rPr lang="en-US" b="0" dirty="0"/>
              <a:t>At all times: to coordinate efforts at institution to comply with and carry out all responsibilities under the law</a:t>
            </a:r>
          </a:p>
          <a:p>
            <a:pPr marL="342900" indent="-342900">
              <a:buFont typeface="Arial" panose="020B0604020202020204" pitchFamily="34" charset="0"/>
              <a:buChar char="•"/>
            </a:pPr>
            <a:r>
              <a:rPr lang="en-US" b="0" dirty="0"/>
              <a:t>Independent, with authority and knowledge</a:t>
            </a:r>
          </a:p>
          <a:p>
            <a:pPr marL="342900" indent="-342900">
              <a:buFont typeface="Arial" panose="020B0604020202020204" pitchFamily="34" charset="0"/>
              <a:buChar char="•"/>
            </a:pPr>
            <a:r>
              <a:rPr lang="en-US" b="0" dirty="0"/>
              <a:t>Highly visible</a:t>
            </a:r>
          </a:p>
          <a:p>
            <a:pPr marL="342900" indent="-342900">
              <a:buFont typeface="Arial" panose="020B0604020202020204" pitchFamily="34" charset="0"/>
              <a:buChar char="•"/>
            </a:pPr>
            <a:r>
              <a:rPr lang="en-US" b="0" dirty="0"/>
              <a:t>Sufficiently trained</a:t>
            </a:r>
          </a:p>
          <a:p>
            <a:pPr marL="342900" indent="-342900">
              <a:buFont typeface="Arial" panose="020B0604020202020204" pitchFamily="34" charset="0"/>
              <a:buChar char="•"/>
            </a:pPr>
            <a:r>
              <a:rPr lang="en-US" b="0" dirty="0"/>
              <a:t>All reports and complaints</a:t>
            </a:r>
          </a:p>
        </p:txBody>
      </p:sp>
    </p:spTree>
    <p:extLst>
      <p:ext uri="{BB962C8B-B14F-4D97-AF65-F5344CB8AC3E}">
        <p14:creationId xmlns:p14="http://schemas.microsoft.com/office/powerpoint/2010/main" val="3452484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267CF-6E9C-C99E-8C8A-220D1B69EA5F}"/>
              </a:ext>
            </a:extLst>
          </p:cNvPr>
          <p:cNvSpPr>
            <a:spLocks noGrp="1"/>
          </p:cNvSpPr>
          <p:nvPr>
            <p:ph type="title"/>
          </p:nvPr>
        </p:nvSpPr>
        <p:spPr/>
        <p:txBody>
          <a:bodyPr/>
          <a:lstStyle/>
          <a:p>
            <a:pPr algn="ctr"/>
            <a:r>
              <a:rPr lang="en-US" dirty="0"/>
              <a:t>Areas of Compliance</a:t>
            </a:r>
          </a:p>
        </p:txBody>
      </p:sp>
      <p:graphicFrame>
        <p:nvGraphicFramePr>
          <p:cNvPr id="4" name="Content Placeholder 3" descr="Honeycomb image; Title IX is in the middle with the following around the outside (clock-wise): Admissions and recruitment, pregnant and parenting, athletics, employment, training, and grievance process.">
            <a:extLst>
              <a:ext uri="{FF2B5EF4-FFF2-40B4-BE49-F238E27FC236}">
                <a16:creationId xmlns:a16="http://schemas.microsoft.com/office/drawing/2014/main" id="{C5EB0A49-BACC-4B13-5B1B-80D7235E6D33}"/>
              </a:ext>
            </a:extLst>
          </p:cNvPr>
          <p:cNvGraphicFramePr>
            <a:graphicFrameLocks noGrp="1"/>
          </p:cNvGraphicFramePr>
          <p:nvPr>
            <p:ph idx="1"/>
            <p:extLst>
              <p:ext uri="{D42A27DB-BD31-4B8C-83A1-F6EECF244321}">
                <p14:modId xmlns:p14="http://schemas.microsoft.com/office/powerpoint/2010/main" val="4154121991"/>
              </p:ext>
            </p:extLst>
          </p:nvPr>
        </p:nvGraphicFramePr>
        <p:xfrm>
          <a:off x="628650" y="1371600"/>
          <a:ext cx="7886700" cy="48053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69874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CEA50-0E8F-06A7-6E95-2DEBA4B2B54E}"/>
              </a:ext>
            </a:extLst>
          </p:cNvPr>
          <p:cNvSpPr>
            <a:spLocks noGrp="1"/>
          </p:cNvSpPr>
          <p:nvPr>
            <p:ph type="title"/>
          </p:nvPr>
        </p:nvSpPr>
        <p:spPr/>
        <p:txBody>
          <a:bodyPr/>
          <a:lstStyle/>
          <a:p>
            <a:r>
              <a:rPr lang="en-US"/>
              <a:t>Coordinator Responsibilities</a:t>
            </a:r>
          </a:p>
        </p:txBody>
      </p:sp>
      <p:sp>
        <p:nvSpPr>
          <p:cNvPr id="3" name="Content Placeholder 2">
            <a:extLst>
              <a:ext uri="{FF2B5EF4-FFF2-40B4-BE49-F238E27FC236}">
                <a16:creationId xmlns:a16="http://schemas.microsoft.com/office/drawing/2014/main" id="{1FAE2081-276C-54EC-AA2D-36D0F4C6B963}"/>
              </a:ext>
            </a:extLst>
          </p:cNvPr>
          <p:cNvSpPr>
            <a:spLocks noGrp="1"/>
          </p:cNvSpPr>
          <p:nvPr>
            <p:ph idx="1"/>
          </p:nvPr>
        </p:nvSpPr>
        <p:spPr>
          <a:xfrm>
            <a:off x="628650" y="1825625"/>
            <a:ext cx="7886700" cy="4667248"/>
          </a:xfrm>
        </p:spPr>
        <p:txBody>
          <a:bodyPr>
            <a:normAutofit fontScale="92500"/>
          </a:bodyPr>
          <a:lstStyle/>
          <a:p>
            <a:pPr marL="457200" indent="-457200">
              <a:buFont typeface="Arial" panose="020B0604020202020204" pitchFamily="34" charset="0"/>
              <a:buChar char="•"/>
            </a:pPr>
            <a:r>
              <a:rPr lang="en-US" b="0" dirty="0"/>
              <a:t>Disseminates policy and publishes procedure</a:t>
            </a:r>
          </a:p>
          <a:p>
            <a:pPr marL="457200" indent="-457200">
              <a:buFont typeface="Arial" panose="020B0604020202020204" pitchFamily="34" charset="0"/>
              <a:buChar char="•"/>
            </a:pPr>
            <a:r>
              <a:rPr lang="en-US" b="0" dirty="0"/>
              <a:t>Effectively trains campus on policy and procedure</a:t>
            </a:r>
          </a:p>
          <a:p>
            <a:pPr marL="457200" indent="-457200">
              <a:buFont typeface="Arial" panose="020B0604020202020204" pitchFamily="34" charset="0"/>
              <a:buChar char="•"/>
            </a:pPr>
            <a:r>
              <a:rPr lang="en-US" b="0" dirty="0"/>
              <a:t>Coordinates </a:t>
            </a:r>
            <a:r>
              <a:rPr lang="en-US" dirty="0"/>
              <a:t>campus responses </a:t>
            </a:r>
            <a:r>
              <a:rPr lang="en-US" b="0" dirty="0"/>
              <a:t>(and recordkeeping)</a:t>
            </a:r>
          </a:p>
          <a:p>
            <a:pPr marL="1143000" lvl="1" indent="-457200"/>
            <a:r>
              <a:rPr lang="en-US" b="0" dirty="0"/>
              <a:t>Supportive measure offering, modifying, terminating</a:t>
            </a:r>
          </a:p>
          <a:p>
            <a:pPr marL="1143000" lvl="1" indent="-457200"/>
            <a:r>
              <a:rPr lang="en-US" b="0" dirty="0"/>
              <a:t>Reports and complaints of sex discrimination, sexual harassment, pregnancy and parent discrimination</a:t>
            </a:r>
          </a:p>
          <a:p>
            <a:pPr marL="1143000" lvl="1" indent="-457200"/>
            <a:r>
              <a:rPr lang="en-US" b="0" dirty="0"/>
              <a:t>Pregnant and parenting modifications, adjustments</a:t>
            </a:r>
          </a:p>
          <a:p>
            <a:pPr marL="457200" indent="-457200">
              <a:buFont typeface="Arial" panose="020B0604020202020204" pitchFamily="34" charset="0"/>
              <a:buChar char="•"/>
            </a:pPr>
            <a:r>
              <a:rPr lang="en-US" b="0" dirty="0"/>
              <a:t>Directs prompt institution response, supervising grievance process*</a:t>
            </a:r>
          </a:p>
          <a:p>
            <a:pPr marL="457200" indent="-457200">
              <a:buFont typeface="Arial" panose="020B0604020202020204" pitchFamily="34" charset="0"/>
              <a:buChar char="•"/>
            </a:pPr>
            <a:r>
              <a:rPr lang="en-US" b="0" dirty="0"/>
              <a:t>Assesses environment, systemic problems or needs</a:t>
            </a:r>
          </a:p>
        </p:txBody>
      </p:sp>
    </p:spTree>
    <p:extLst>
      <p:ext uri="{BB962C8B-B14F-4D97-AF65-F5344CB8AC3E}">
        <p14:creationId xmlns:p14="http://schemas.microsoft.com/office/powerpoint/2010/main" val="2677077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D4E13-6C44-4E2A-9387-487123CEBD91}"/>
              </a:ext>
            </a:extLst>
          </p:cNvPr>
          <p:cNvSpPr>
            <a:spLocks noGrp="1"/>
          </p:cNvSpPr>
          <p:nvPr>
            <p:ph type="title"/>
          </p:nvPr>
        </p:nvSpPr>
        <p:spPr/>
        <p:txBody>
          <a:bodyPr>
            <a:normAutofit/>
          </a:bodyPr>
          <a:lstStyle/>
          <a:p>
            <a:r>
              <a:rPr lang="en-US" dirty="0"/>
              <a:t>System Polices &amp; Procedures</a:t>
            </a:r>
          </a:p>
        </p:txBody>
      </p:sp>
      <p:sp>
        <p:nvSpPr>
          <p:cNvPr id="3" name="Content Placeholder 2">
            <a:extLst>
              <a:ext uri="{FF2B5EF4-FFF2-40B4-BE49-F238E27FC236}">
                <a16:creationId xmlns:a16="http://schemas.microsoft.com/office/drawing/2014/main" id="{F9574D35-0C10-4C37-A59B-2C4DAF7F1EE7}"/>
              </a:ext>
            </a:extLst>
          </p:cNvPr>
          <p:cNvSpPr>
            <a:spLocks noGrp="1"/>
          </p:cNvSpPr>
          <p:nvPr>
            <p:ph idx="1"/>
          </p:nvPr>
        </p:nvSpPr>
        <p:spPr/>
        <p:txBody>
          <a:bodyPr/>
          <a:lstStyle/>
          <a:p>
            <a:r>
              <a:rPr lang="en-US" sz="2600" b="1">
                <a:solidFill>
                  <a:srgbClr val="009F4D"/>
                </a:solidFill>
              </a:rPr>
              <a:t>Board Policies and System Procedures</a:t>
            </a:r>
          </a:p>
          <a:p>
            <a:pPr marL="457200" indent="-457200">
              <a:buFont typeface="Arial" panose="020B0604020202020204" pitchFamily="34" charset="0"/>
              <a:buChar char="•"/>
            </a:pPr>
            <a:r>
              <a:rPr lang="en-US"/>
              <a:t>Board Policy 1B.1 Equal Opportunity and Nondiscrimination in Employment and Education</a:t>
            </a:r>
          </a:p>
          <a:p>
            <a:pPr marL="457200" indent="-457200">
              <a:buFont typeface="Arial" panose="020B0604020202020204" pitchFamily="34" charset="0"/>
              <a:buChar char="•"/>
            </a:pPr>
            <a:r>
              <a:rPr lang="en-US"/>
              <a:t>Board Policy 1B.3 Sexual Violence </a:t>
            </a:r>
          </a:p>
          <a:p>
            <a:pPr marL="457200" indent="-457200">
              <a:buFont typeface="Arial" panose="020B0604020202020204" pitchFamily="34" charset="0"/>
              <a:buChar char="•"/>
            </a:pPr>
            <a:r>
              <a:rPr lang="en-US"/>
              <a:t>System Procedure 1B.1.1 Investigation and Resolution</a:t>
            </a:r>
          </a:p>
          <a:p>
            <a:pPr marL="457200" indent="-457200">
              <a:buFont typeface="Arial" panose="020B0604020202020204" pitchFamily="34" charset="0"/>
              <a:buChar char="•"/>
            </a:pPr>
            <a:r>
              <a:rPr lang="en-US"/>
              <a:t>System Procedure 1B.3.1 Response to Sexual Violence and Title IX Harassment</a:t>
            </a:r>
          </a:p>
        </p:txBody>
      </p:sp>
    </p:spTree>
    <p:extLst>
      <p:ext uri="{BB962C8B-B14F-4D97-AF65-F5344CB8AC3E}">
        <p14:creationId xmlns:p14="http://schemas.microsoft.com/office/powerpoint/2010/main" val="7155915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2C73D-B796-CDB1-48C8-8BC489D79FE1}"/>
              </a:ext>
            </a:extLst>
          </p:cNvPr>
          <p:cNvSpPr>
            <a:spLocks noGrp="1"/>
          </p:cNvSpPr>
          <p:nvPr>
            <p:ph type="title"/>
          </p:nvPr>
        </p:nvSpPr>
        <p:spPr/>
        <p:txBody>
          <a:bodyPr/>
          <a:lstStyle/>
          <a:p>
            <a:r>
              <a:rPr lang="en-US" dirty="0"/>
              <a:t>Offering Supportive Measures</a:t>
            </a:r>
          </a:p>
        </p:txBody>
      </p:sp>
      <p:sp>
        <p:nvSpPr>
          <p:cNvPr id="3" name="Content Placeholder 2">
            <a:extLst>
              <a:ext uri="{FF2B5EF4-FFF2-40B4-BE49-F238E27FC236}">
                <a16:creationId xmlns:a16="http://schemas.microsoft.com/office/drawing/2014/main" id="{F7FB970F-190B-3F2A-A637-971752628CF3}"/>
              </a:ext>
            </a:extLst>
          </p:cNvPr>
          <p:cNvSpPr>
            <a:spLocks noGrp="1"/>
          </p:cNvSpPr>
          <p:nvPr>
            <p:ph idx="1"/>
          </p:nvPr>
        </p:nvSpPr>
        <p:spPr>
          <a:xfrm>
            <a:off x="628650" y="1825625"/>
            <a:ext cx="7886700" cy="4667248"/>
          </a:xfrm>
        </p:spPr>
        <p:txBody>
          <a:bodyPr>
            <a:normAutofit fontScale="92500" lnSpcReduction="10000"/>
          </a:bodyPr>
          <a:lstStyle/>
          <a:p>
            <a:pPr marL="457200" indent="-457200">
              <a:buFont typeface="Arial" panose="020B0604020202020204" pitchFamily="34" charset="0"/>
              <a:buChar char="•"/>
            </a:pPr>
            <a:r>
              <a:rPr lang="en-US" dirty="0"/>
              <a:t>Regardless of complaint filed</a:t>
            </a:r>
          </a:p>
          <a:p>
            <a:pPr marL="457200" indent="-457200">
              <a:buFont typeface="Arial" panose="020B0604020202020204" pitchFamily="34" charset="0"/>
              <a:buChar char="•"/>
            </a:pPr>
            <a:r>
              <a:rPr lang="en-US" dirty="0"/>
              <a:t>Non-disciplinary, non-punitive individualized services</a:t>
            </a:r>
          </a:p>
          <a:p>
            <a:pPr marL="457200" indent="-457200">
              <a:buFont typeface="Arial" panose="020B0604020202020204" pitchFamily="34" charset="0"/>
              <a:buChar char="•"/>
            </a:pPr>
            <a:r>
              <a:rPr lang="en-US" dirty="0"/>
              <a:t>Reasonably available, w/o fee or charge</a:t>
            </a:r>
          </a:p>
          <a:p>
            <a:pPr marL="457200" indent="-457200">
              <a:buFont typeface="Arial" panose="020B0604020202020204" pitchFamily="34" charset="0"/>
              <a:buChar char="•"/>
            </a:pPr>
            <a:r>
              <a:rPr lang="en-US" dirty="0"/>
              <a:t>To restore or preserve equal access to education program or activity</a:t>
            </a:r>
          </a:p>
          <a:p>
            <a:pPr marL="457200" indent="-457200">
              <a:buFont typeface="Arial" panose="020B0604020202020204" pitchFamily="34" charset="0"/>
              <a:buChar char="•"/>
            </a:pPr>
            <a:r>
              <a:rPr lang="en-US" dirty="0"/>
              <a:t>Not to unreasonably burden the other party</a:t>
            </a:r>
          </a:p>
          <a:p>
            <a:pPr marL="457200" indent="-457200">
              <a:buFont typeface="Arial" panose="020B0604020202020204" pitchFamily="34" charset="0"/>
              <a:buChar char="•"/>
            </a:pPr>
            <a:r>
              <a:rPr lang="en-US" dirty="0"/>
              <a:t>Confidential employees: explain offering</a:t>
            </a:r>
          </a:p>
          <a:p>
            <a:pPr marL="457200" indent="-457200">
              <a:buFont typeface="Arial" panose="020B0604020202020204" pitchFamily="34" charset="0"/>
              <a:buChar char="•"/>
            </a:pPr>
            <a:r>
              <a:rPr lang="en-US" dirty="0"/>
              <a:t>Ex. counseling, course-related adjustments, work/class schedule modifications, mutual restrictions, changes in work/housing locations, LOA, increased security</a:t>
            </a:r>
          </a:p>
          <a:p>
            <a:endParaRPr lang="en-US" dirty="0"/>
          </a:p>
        </p:txBody>
      </p:sp>
    </p:spTree>
    <p:extLst>
      <p:ext uri="{BB962C8B-B14F-4D97-AF65-F5344CB8AC3E}">
        <p14:creationId xmlns:p14="http://schemas.microsoft.com/office/powerpoint/2010/main" val="1677435260"/>
      </p:ext>
    </p:extLst>
  </p:cSld>
  <p:clrMapOvr>
    <a:masterClrMapping/>
  </p:clrMapOvr>
</p:sld>
</file>

<file path=ppt/theme/theme1.xml><?xml version="1.0" encoding="utf-8"?>
<a:theme xmlns:a="http://schemas.openxmlformats.org/drawingml/2006/main" name="1_Custom Design">
  <a:themeElements>
    <a:clrScheme name="Custom 10">
      <a:dk1>
        <a:srgbClr val="003C66"/>
      </a:dk1>
      <a:lt1>
        <a:srgbClr val="FFFFFF"/>
      </a:lt1>
      <a:dk2>
        <a:srgbClr val="003C66"/>
      </a:dk2>
      <a:lt2>
        <a:srgbClr val="FFFFFF"/>
      </a:lt2>
      <a:accent1>
        <a:srgbClr val="139445"/>
      </a:accent1>
      <a:accent2>
        <a:srgbClr val="DB7C1B"/>
      </a:accent2>
      <a:accent3>
        <a:srgbClr val="0095DA"/>
      </a:accent3>
      <a:accent4>
        <a:srgbClr val="73CEE4"/>
      </a:accent4>
      <a:accent5>
        <a:srgbClr val="62BB46"/>
      </a:accent5>
      <a:accent6>
        <a:srgbClr val="D3E27E"/>
      </a:accent6>
      <a:hlink>
        <a:srgbClr val="0095DA"/>
      </a:hlink>
      <a:folHlink>
        <a:srgbClr val="9D9FA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Glossy">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12700" cap="flat" cmpd="sng" algn="ctr">
          <a:solidFill>
            <a:schemeClr val="phClr">
              <a:tint val="95000"/>
              <a:shade val="95000"/>
              <a:satMod val="120000"/>
            </a:schemeClr>
          </a:solidFill>
          <a:prstDash val="solid"/>
        </a:ln>
        <a:ln w="55000" cap="flat" cmpd="thickThin" algn="ctr">
          <a:solidFill>
            <a:schemeClr val="phClr">
              <a:tint val="90000"/>
              <a:satMod val="130000"/>
            </a:schemeClr>
          </a:solidFill>
          <a:prstDash val="solid"/>
        </a:ln>
        <a:ln w="50800" cap="flat" cmpd="sng"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IXC introduction" id="{AE9963D9-4BBC-4D3C-A036-7272C263D612}" vid="{B61DAE63-0FDF-4331-A21E-8074116034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EB6A229D98C4419983C92D224BD10E" ma:contentTypeVersion="15" ma:contentTypeDescription="Create a new document." ma:contentTypeScope="" ma:versionID="8845b6b79edae09a098628524ce09e32">
  <xsd:schema xmlns:xsd="http://www.w3.org/2001/XMLSchema" xmlns:xs="http://www.w3.org/2001/XMLSchema" xmlns:p="http://schemas.microsoft.com/office/2006/metadata/properties" xmlns:ns2="27ea728a-71b4-4cfa-a5e8-a6a5d7b27b14" xmlns:ns3="5ff0268a-eba3-4581-8017-bd167db682c8" targetNamespace="http://schemas.microsoft.com/office/2006/metadata/properties" ma:root="true" ma:fieldsID="9b888052fdf7a51ab74ec20886117209" ns2:_="" ns3:_="">
    <xsd:import namespace="27ea728a-71b4-4cfa-a5e8-a6a5d7b27b14"/>
    <xsd:import namespace="5ff0268a-eba3-4581-8017-bd167db682c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LengthInSeconds" minOccurs="0"/>
                <xsd:element ref="ns2:MediaServiceSearchProperties"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ea728a-71b4-4cfa-a5e8-a6a5d7b27b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f0268a-eba3-4581-8017-bd167db682c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55a5f47-c920-48b6-b252-8d2ffe391faf}" ma:internalName="TaxCatchAll" ma:showField="CatchAllData" ma:web="5ff0268a-eba3-4581-8017-bd167db682c8">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ea728a-71b4-4cfa-a5e8-a6a5d7b27b14">
      <Terms xmlns="http://schemas.microsoft.com/office/infopath/2007/PartnerControls"/>
    </lcf76f155ced4ddcb4097134ff3c332f>
    <TaxCatchAll xmlns="5ff0268a-eba3-4581-8017-bd167db682c8" xsi:nil="true"/>
    <SharedWithUsers xmlns="5ff0268a-eba3-4581-8017-bd167db682c8">
      <UserInfo>
        <DisplayName/>
        <AccountId xsi:nil="true"/>
        <AccountType/>
      </UserInfo>
    </SharedWithUsers>
  </documentManagement>
</p:properties>
</file>

<file path=customXml/itemProps1.xml><?xml version="1.0" encoding="utf-8"?>
<ds:datastoreItem xmlns:ds="http://schemas.openxmlformats.org/officeDocument/2006/customXml" ds:itemID="{6E55ADB1-9ED8-40BB-B9CD-AD8D81A5FC45}"/>
</file>

<file path=customXml/itemProps2.xml><?xml version="1.0" encoding="utf-8"?>
<ds:datastoreItem xmlns:ds="http://schemas.openxmlformats.org/officeDocument/2006/customXml" ds:itemID="{0B69D4FF-3E8E-40B6-A388-F25C0B97BD34}"/>
</file>

<file path=customXml/itemProps3.xml><?xml version="1.0" encoding="utf-8"?>
<ds:datastoreItem xmlns:ds="http://schemas.openxmlformats.org/officeDocument/2006/customXml" ds:itemID="{FD1289E0-F7FF-4BE2-893E-C7EBB1A0C8B3}"/>
</file>

<file path=docProps/app.xml><?xml version="1.0" encoding="utf-8"?>
<Properties xmlns="http://schemas.openxmlformats.org/officeDocument/2006/extended-properties" xmlns:vt="http://schemas.openxmlformats.org/officeDocument/2006/docPropsVTypes">
  <Template>TIXC introduction_202306</Template>
  <TotalTime>6892</TotalTime>
  <Words>1666</Words>
  <Application>Microsoft Office PowerPoint</Application>
  <PresentationFormat>On-screen Show (4:3)</PresentationFormat>
  <Paragraphs>234</Paragraphs>
  <Slides>29</Slides>
  <Notes>28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Wingdings</vt:lpstr>
      <vt:lpstr>1_Custom Design</vt:lpstr>
      <vt:lpstr>Title IX Orientation</vt:lpstr>
      <vt:lpstr>Agenda</vt:lpstr>
      <vt:lpstr>Title IX Overview</vt:lpstr>
      <vt:lpstr>Federal Assurance</vt:lpstr>
      <vt:lpstr>Title IX Coordinator</vt:lpstr>
      <vt:lpstr>Areas of Compliance</vt:lpstr>
      <vt:lpstr>Coordinator Responsibilities</vt:lpstr>
      <vt:lpstr>System Polices &amp; Procedures</vt:lpstr>
      <vt:lpstr>Offering Supportive Measures</vt:lpstr>
      <vt:lpstr>Evaluating Complaints</vt:lpstr>
      <vt:lpstr>Providing Preg/Parenting Rights</vt:lpstr>
      <vt:lpstr>Adjacent Federal and State Laws</vt:lpstr>
      <vt:lpstr>Violence Against Women Act</vt:lpstr>
      <vt:lpstr>VAWA, continued</vt:lpstr>
      <vt:lpstr>Clery Act, amended</vt:lpstr>
      <vt:lpstr>VAWA, 2022</vt:lpstr>
      <vt:lpstr>Sexual Harassment &amp; Violence Policy</vt:lpstr>
      <vt:lpstr>Campus Sexual Misconduct Policy</vt:lpstr>
      <vt:lpstr>Student Parents &amp; Pregnant Students</vt:lpstr>
      <vt:lpstr>Navigators for Parenting Students</vt:lpstr>
      <vt:lpstr>Pregnant &amp; Parenting Students</vt:lpstr>
      <vt:lpstr>Protections continued</vt:lpstr>
      <vt:lpstr>Campus Title IX Coordinating</vt:lpstr>
      <vt:lpstr>Top 10 list</vt:lpstr>
      <vt:lpstr>Items four and five</vt:lpstr>
      <vt:lpstr>Items 6 and 7</vt:lpstr>
      <vt:lpstr>Items 8 and 9</vt:lpstr>
      <vt:lpstr>Item 10</vt:lpstr>
      <vt:lpstr>System office information</vt:lpstr>
    </vt:vector>
  </TitlesOfParts>
  <Manager>Minnesota State</Manager>
  <Company>Minnesota State System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9 coordinator training August 2024</dc:title>
  <dc:creator>Atteberry, Ashley J</dc:creator>
  <cp:keywords>Title 9 personnel</cp:keywords>
  <cp:lastModifiedBy>Atteberry, Ashley J</cp:lastModifiedBy>
  <cp:revision>6</cp:revision>
  <cp:lastPrinted>2019-03-22T17:16:22Z</cp:lastPrinted>
  <dcterms:created xsi:type="dcterms:W3CDTF">2023-08-29T18:48:17Z</dcterms:created>
  <dcterms:modified xsi:type="dcterms:W3CDTF">2026-02-27T15:46:40Z</dcterms:modified>
  <cp:category>SO training</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xKeyword">
    <vt:lpwstr/>
  </property>
  <property fmtid="{D5CDD505-2E9C-101B-9397-08002B2CF9AE}" pid="3" name="ContentTypeId">
    <vt:lpwstr>0x01010068EB6A229D98C4419983C92D224BD10E</vt:lpwstr>
  </property>
  <property fmtid="{D5CDD505-2E9C-101B-9397-08002B2CF9AE}" pid="4" name="Division">
    <vt:lpwstr>3;#Advancement|d7809cf3-7ceb-465e-92ea-59cbc20ee0a1</vt:lpwstr>
  </property>
  <property fmtid="{D5CDD505-2E9C-101B-9397-08002B2CF9AE}" pid="5" name="Unit">
    <vt:lpwstr>6;#Communications|9c0f9c96-c80b-487b-ba5f-a0d3f6db2610</vt:lpwstr>
  </property>
  <property fmtid="{D5CDD505-2E9C-101B-9397-08002B2CF9AE}" pid="6" name="MediaServiceImageTags">
    <vt:lpwstr/>
  </property>
  <property fmtid="{D5CDD505-2E9C-101B-9397-08002B2CF9AE}" pid="7" name="xd_ProgID">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xd_Signature">
    <vt:bool>false</vt:bool>
  </property>
  <property fmtid="{D5CDD505-2E9C-101B-9397-08002B2CF9AE}" pid="13" name="Order">
    <vt:r8>5719600</vt:r8>
  </property>
  <property fmtid="{D5CDD505-2E9C-101B-9397-08002B2CF9AE}" pid="14" name="_SourceUrl">
    <vt:lpwstr/>
  </property>
  <property fmtid="{D5CDD505-2E9C-101B-9397-08002B2CF9AE}" pid="15" name="_SharedFileIndex">
    <vt:lpwstr/>
  </property>
</Properties>
</file>