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notesSlides/notesSlide35.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27.xml" ContentType="application/vnd.openxmlformats-officedocument.presentationml.notesSlide+xml"/>
  <Override PartName="/ppt/notesSlides/notesSlide126.xml" ContentType="application/vnd.openxmlformats-officedocument.presentationml.notesSlide+xml"/>
  <Override PartName="/ppt/notesSlides/notesSlide125.xml" ContentType="application/vnd.openxmlformats-officedocument.presentationml.notesSlide+xml"/>
  <Override PartName="/ppt/notesSlides/notesSlide41.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163"/>
  </p:notesMasterIdLst>
  <p:handoutMasterIdLst>
    <p:handoutMasterId r:id="rId164"/>
  </p:handoutMasterIdLst>
  <p:sldIdLst>
    <p:sldId id="277" r:id="rId2"/>
    <p:sldId id="346" r:id="rId3"/>
    <p:sldId id="2141411286" r:id="rId4"/>
    <p:sldId id="262" r:id="rId5"/>
    <p:sldId id="2141411277" r:id="rId6"/>
    <p:sldId id="469" r:id="rId7"/>
    <p:sldId id="257" r:id="rId8"/>
    <p:sldId id="2141411283" r:id="rId9"/>
    <p:sldId id="760" r:id="rId10"/>
    <p:sldId id="295" r:id="rId11"/>
    <p:sldId id="301" r:id="rId12"/>
    <p:sldId id="302" r:id="rId13"/>
    <p:sldId id="484" r:id="rId14"/>
    <p:sldId id="303" r:id="rId15"/>
    <p:sldId id="758" r:id="rId16"/>
    <p:sldId id="485" r:id="rId17"/>
    <p:sldId id="296" r:id="rId18"/>
    <p:sldId id="2141411284" r:id="rId19"/>
    <p:sldId id="305" r:id="rId20"/>
    <p:sldId id="310" r:id="rId21"/>
    <p:sldId id="2141411293" r:id="rId22"/>
    <p:sldId id="299" r:id="rId23"/>
    <p:sldId id="588" r:id="rId24"/>
    <p:sldId id="665" r:id="rId25"/>
    <p:sldId id="664" r:id="rId26"/>
    <p:sldId id="363" r:id="rId27"/>
    <p:sldId id="2141411285" r:id="rId28"/>
    <p:sldId id="667" r:id="rId29"/>
    <p:sldId id="658" r:id="rId30"/>
    <p:sldId id="270" r:id="rId31"/>
    <p:sldId id="668" r:id="rId32"/>
    <p:sldId id="393" r:id="rId33"/>
    <p:sldId id="565" r:id="rId34"/>
    <p:sldId id="703" r:id="rId35"/>
    <p:sldId id="705" r:id="rId36"/>
    <p:sldId id="706" r:id="rId37"/>
    <p:sldId id="707" r:id="rId38"/>
    <p:sldId id="750" r:id="rId39"/>
    <p:sldId id="742" r:id="rId40"/>
    <p:sldId id="407" r:id="rId41"/>
    <p:sldId id="381" r:id="rId42"/>
    <p:sldId id="382" r:id="rId43"/>
    <p:sldId id="336" r:id="rId44"/>
    <p:sldId id="344" r:id="rId45"/>
    <p:sldId id="467" r:id="rId46"/>
    <p:sldId id="306" r:id="rId47"/>
    <p:sldId id="567" r:id="rId48"/>
    <p:sldId id="568" r:id="rId49"/>
    <p:sldId id="677" r:id="rId50"/>
    <p:sldId id="486" r:id="rId51"/>
    <p:sldId id="678" r:id="rId52"/>
    <p:sldId id="400" r:id="rId53"/>
    <p:sldId id="315" r:id="rId54"/>
    <p:sldId id="308" r:id="rId55"/>
    <p:sldId id="316" r:id="rId56"/>
    <p:sldId id="325" r:id="rId57"/>
    <p:sldId id="300" r:id="rId58"/>
    <p:sldId id="318" r:id="rId59"/>
    <p:sldId id="322" r:id="rId60"/>
    <p:sldId id="2141411279" r:id="rId61"/>
    <p:sldId id="324" r:id="rId62"/>
    <p:sldId id="326" r:id="rId63"/>
    <p:sldId id="309" r:id="rId64"/>
    <p:sldId id="329" r:id="rId65"/>
    <p:sldId id="285" r:id="rId66"/>
    <p:sldId id="394" r:id="rId67"/>
    <p:sldId id="794" r:id="rId68"/>
    <p:sldId id="389" r:id="rId69"/>
    <p:sldId id="390" r:id="rId70"/>
    <p:sldId id="2141411280" r:id="rId71"/>
    <p:sldId id="395" r:id="rId72"/>
    <p:sldId id="2141411271" r:id="rId73"/>
    <p:sldId id="2141411272" r:id="rId74"/>
    <p:sldId id="2141411317" r:id="rId75"/>
    <p:sldId id="388" r:id="rId76"/>
    <p:sldId id="790" r:id="rId77"/>
    <p:sldId id="793" r:id="rId78"/>
    <p:sldId id="2141411318" r:id="rId79"/>
    <p:sldId id="396" r:id="rId80"/>
    <p:sldId id="353" r:id="rId81"/>
    <p:sldId id="2141411319" r:id="rId82"/>
    <p:sldId id="354" r:id="rId83"/>
    <p:sldId id="727" r:id="rId84"/>
    <p:sldId id="728" r:id="rId85"/>
    <p:sldId id="729" r:id="rId86"/>
    <p:sldId id="482" r:id="rId87"/>
    <p:sldId id="730" r:id="rId88"/>
    <p:sldId id="731" r:id="rId89"/>
    <p:sldId id="732" r:id="rId90"/>
    <p:sldId id="733" r:id="rId91"/>
    <p:sldId id="371" r:id="rId92"/>
    <p:sldId id="372" r:id="rId93"/>
    <p:sldId id="373" r:id="rId94"/>
    <p:sldId id="374" r:id="rId95"/>
    <p:sldId id="734" r:id="rId96"/>
    <p:sldId id="2141411320" r:id="rId97"/>
    <p:sldId id="384" r:id="rId98"/>
    <p:sldId id="383" r:id="rId99"/>
    <p:sldId id="350" r:id="rId100"/>
    <p:sldId id="368" r:id="rId101"/>
    <p:sldId id="401" r:id="rId102"/>
    <p:sldId id="402" r:id="rId103"/>
    <p:sldId id="403" r:id="rId104"/>
    <p:sldId id="367" r:id="rId105"/>
    <p:sldId id="2141411321" r:id="rId106"/>
    <p:sldId id="2141411322" r:id="rId107"/>
    <p:sldId id="369" r:id="rId108"/>
    <p:sldId id="357" r:id="rId109"/>
    <p:sldId id="356" r:id="rId110"/>
    <p:sldId id="370" r:id="rId111"/>
    <p:sldId id="359" r:id="rId112"/>
    <p:sldId id="405" r:id="rId113"/>
    <p:sldId id="364" r:id="rId114"/>
    <p:sldId id="2141411323" r:id="rId115"/>
    <p:sldId id="2141411324" r:id="rId116"/>
    <p:sldId id="375" r:id="rId117"/>
    <p:sldId id="2141411325" r:id="rId118"/>
    <p:sldId id="406" r:id="rId119"/>
    <p:sldId id="2141411326" r:id="rId120"/>
    <p:sldId id="365" r:id="rId121"/>
    <p:sldId id="376" r:id="rId122"/>
    <p:sldId id="377" r:id="rId123"/>
    <p:sldId id="404" r:id="rId124"/>
    <p:sldId id="361" r:id="rId125"/>
    <p:sldId id="378" r:id="rId126"/>
    <p:sldId id="379" r:id="rId127"/>
    <p:sldId id="2141411327" r:id="rId128"/>
    <p:sldId id="321" r:id="rId129"/>
    <p:sldId id="334" r:id="rId130"/>
    <p:sldId id="335" r:id="rId131"/>
    <p:sldId id="2141411328" r:id="rId132"/>
    <p:sldId id="338" r:id="rId133"/>
    <p:sldId id="345" r:id="rId134"/>
    <p:sldId id="2141411329" r:id="rId135"/>
    <p:sldId id="2141411330" r:id="rId136"/>
    <p:sldId id="342" r:id="rId137"/>
    <p:sldId id="347" r:id="rId138"/>
    <p:sldId id="348" r:id="rId139"/>
    <p:sldId id="341" r:id="rId140"/>
    <p:sldId id="340" r:id="rId141"/>
    <p:sldId id="339" r:id="rId142"/>
    <p:sldId id="349" r:id="rId143"/>
    <p:sldId id="358" r:id="rId144"/>
    <p:sldId id="2141411331" r:id="rId145"/>
    <p:sldId id="2141411332" r:id="rId146"/>
    <p:sldId id="2141411333" r:id="rId147"/>
    <p:sldId id="2141411334" r:id="rId148"/>
    <p:sldId id="352" r:id="rId149"/>
    <p:sldId id="351" r:id="rId150"/>
    <p:sldId id="2141411335" r:id="rId151"/>
    <p:sldId id="2141411336" r:id="rId152"/>
    <p:sldId id="317" r:id="rId153"/>
    <p:sldId id="2141411337" r:id="rId154"/>
    <p:sldId id="330" r:id="rId155"/>
    <p:sldId id="331" r:id="rId156"/>
    <p:sldId id="2141411338" r:id="rId157"/>
    <p:sldId id="332" r:id="rId158"/>
    <p:sldId id="2141411339" r:id="rId159"/>
    <p:sldId id="2141411340" r:id="rId160"/>
    <p:sldId id="333" r:id="rId161"/>
    <p:sldId id="273" r:id="rId16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990000"/>
    <a:srgbClr val="FC4C02"/>
    <a:srgbClr val="008042"/>
    <a:srgbClr val="006CB7"/>
    <a:srgbClr val="62BB46"/>
    <a:srgbClr val="BB16A3"/>
    <a:srgbClr val="FDDA25"/>
    <a:srgbClr val="0095DA"/>
    <a:srgbClr val="9E97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6" autoAdjust="0"/>
    <p:restoredTop sz="86467" autoAdjust="0"/>
  </p:normalViewPr>
  <p:slideViewPr>
    <p:cSldViewPr snapToGrid="0">
      <p:cViewPr varScale="1">
        <p:scale>
          <a:sx n="60" d="100"/>
          <a:sy n="60" d="100"/>
        </p:scale>
        <p:origin x="90" y="540"/>
      </p:cViewPr>
      <p:guideLst/>
    </p:cSldViewPr>
  </p:slideViewPr>
  <p:outlineViewPr>
    <p:cViewPr>
      <p:scale>
        <a:sx n="33" d="100"/>
        <a:sy n="33" d="100"/>
      </p:scale>
      <p:origin x="0" y="-145110"/>
    </p:cViewPr>
  </p:outlineViewPr>
  <p:notesTextViewPr>
    <p:cViewPr>
      <p:scale>
        <a:sx n="3" d="2"/>
        <a:sy n="3" d="2"/>
      </p:scale>
      <p:origin x="0" y="0"/>
    </p:cViewPr>
  </p:notesTextViewPr>
  <p:sorterViewPr>
    <p:cViewPr>
      <p:scale>
        <a:sx n="100" d="100"/>
        <a:sy n="100" d="100"/>
      </p:scale>
      <p:origin x="0" y="-41316"/>
    </p:cViewPr>
  </p:sorter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customXml" Target="../customXml/item2.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customXml" Target="../customXml/item3.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notesMaster" Target="notesMasters/notesMaster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handoutMaster" Target="handoutMasters/handoutMaster1.xml"/><Relationship Id="rId16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presProps" Target="presProps.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052A4A-7B7C-49A4-B773-D118275FBADB}" type="doc">
      <dgm:prSet loTypeId="urn:microsoft.com/office/officeart/2005/8/layout/chart3" loCatId="cycle" qsTypeId="urn:microsoft.com/office/officeart/2005/8/quickstyle/simple1" qsCatId="simple" csTypeId="urn:microsoft.com/office/officeart/2005/8/colors/accent1_2" csCatId="accent1" phldr="1"/>
      <dgm:spPr/>
    </dgm:pt>
    <dgm:pt modelId="{4D92BF03-52C9-4636-B9F3-FBBD721E3789}">
      <dgm:prSet phldrT="[Text]"/>
      <dgm:spPr/>
      <dgm:t>
        <a:bodyPr/>
        <a:lstStyle/>
        <a:p>
          <a:r>
            <a:rPr lang="en-US" dirty="0"/>
            <a:t>1B.1 and 1B.3</a:t>
          </a:r>
        </a:p>
      </dgm:t>
      <dgm:extLst>
        <a:ext uri="{E40237B7-FDA0-4F09-8148-C483321AD2D9}">
          <dgm14:cNvPr xmlns:dgm14="http://schemas.microsoft.com/office/drawing/2010/diagram" id="0" name="" descr="A circle divided into six, with the following labels, moving clockwise: 1B.1 and 1B.3; Preferred Name; Individuals w. Disabilities; Respectful Workplace; Code of Conduct; and Fraud and Dishonest Acts"/>
        </a:ext>
      </dgm:extLst>
    </dgm:pt>
    <dgm:pt modelId="{753462FF-D325-4DBD-9D72-5BCD8DFBEDEA}" type="parTrans" cxnId="{5D1AE724-0117-4874-BAA0-AB9199684C8C}">
      <dgm:prSet/>
      <dgm:spPr/>
      <dgm:t>
        <a:bodyPr/>
        <a:lstStyle/>
        <a:p>
          <a:endParaRPr lang="en-US"/>
        </a:p>
      </dgm:t>
    </dgm:pt>
    <dgm:pt modelId="{9EE22EB7-EBE0-4569-BD25-D9EA9A88A8A1}" type="sibTrans" cxnId="{5D1AE724-0117-4874-BAA0-AB9199684C8C}">
      <dgm:prSet/>
      <dgm:spPr/>
      <dgm:t>
        <a:bodyPr/>
        <a:lstStyle/>
        <a:p>
          <a:endParaRPr lang="en-US"/>
        </a:p>
      </dgm:t>
    </dgm:pt>
    <dgm:pt modelId="{2AE06C05-6871-48B8-84CA-A3E85EEFA550}">
      <dgm:prSet phldrT="[Text]"/>
      <dgm:spPr/>
      <dgm:t>
        <a:bodyPr/>
        <a:lstStyle/>
        <a:p>
          <a:r>
            <a:rPr lang="en-US" dirty="0"/>
            <a:t>Preferred Name</a:t>
          </a:r>
        </a:p>
      </dgm:t>
      <dgm:extLst>
        <a:ext uri="{E40237B7-FDA0-4F09-8148-C483321AD2D9}">
          <dgm14:cNvPr xmlns:dgm14="http://schemas.microsoft.com/office/drawing/2010/diagram" id="0" name="" descr="A circle divided into six, with the following labels, moving clockwise: 1B.1 and 1B.3; Preferred Name; Individuals w. Disabilities; Respectful Workplace; Code of Conduct; and Fraud and Dishonest Acts"/>
        </a:ext>
      </dgm:extLst>
    </dgm:pt>
    <dgm:pt modelId="{9957A66B-24A0-46B7-B6D7-3CFF7308615C}" type="parTrans" cxnId="{D187264B-D2DA-4B6A-A97E-F6087AC0454A}">
      <dgm:prSet/>
      <dgm:spPr/>
      <dgm:t>
        <a:bodyPr/>
        <a:lstStyle/>
        <a:p>
          <a:endParaRPr lang="en-US"/>
        </a:p>
      </dgm:t>
    </dgm:pt>
    <dgm:pt modelId="{A2300365-4336-4A12-A537-E911C4A5B7DE}" type="sibTrans" cxnId="{D187264B-D2DA-4B6A-A97E-F6087AC0454A}">
      <dgm:prSet/>
      <dgm:spPr/>
      <dgm:t>
        <a:bodyPr/>
        <a:lstStyle/>
        <a:p>
          <a:endParaRPr lang="en-US"/>
        </a:p>
      </dgm:t>
    </dgm:pt>
    <dgm:pt modelId="{AEF53B3B-63C3-4297-AD3D-DB2B57A911CE}">
      <dgm:prSet phldrT="[Text]"/>
      <dgm:spPr/>
      <dgm:t>
        <a:bodyPr/>
        <a:lstStyle/>
        <a:p>
          <a:r>
            <a:rPr lang="en-US" dirty="0"/>
            <a:t>Individuals w. Disabilities</a:t>
          </a:r>
        </a:p>
      </dgm:t>
      <dgm:extLst>
        <a:ext uri="{E40237B7-FDA0-4F09-8148-C483321AD2D9}">
          <dgm14:cNvPr xmlns:dgm14="http://schemas.microsoft.com/office/drawing/2010/diagram" id="0" name="" descr="A circle divided into six, with the following labels, moving clockwise: 1B.1 and 1B.3; Preferred Name; Individuals w. Disabilities; Respectful Workplace; Code of Conduct; and Fraud and Dishonest Acts"/>
        </a:ext>
      </dgm:extLst>
    </dgm:pt>
    <dgm:pt modelId="{35095B14-32AB-4EF9-BF9F-AE478E8732BD}" type="parTrans" cxnId="{40A9167C-24E0-4F02-BBA5-DF7FE0B8F2E6}">
      <dgm:prSet/>
      <dgm:spPr/>
      <dgm:t>
        <a:bodyPr/>
        <a:lstStyle/>
        <a:p>
          <a:endParaRPr lang="en-US"/>
        </a:p>
      </dgm:t>
    </dgm:pt>
    <dgm:pt modelId="{CAFC7747-51B9-48F0-A750-FC7C3CC1E461}" type="sibTrans" cxnId="{40A9167C-24E0-4F02-BBA5-DF7FE0B8F2E6}">
      <dgm:prSet/>
      <dgm:spPr/>
      <dgm:t>
        <a:bodyPr/>
        <a:lstStyle/>
        <a:p>
          <a:endParaRPr lang="en-US"/>
        </a:p>
      </dgm:t>
    </dgm:pt>
    <dgm:pt modelId="{D327B833-7E62-4AE4-99A1-E1C34391DBC6}">
      <dgm:prSet phldrT="[Text]"/>
      <dgm:spPr/>
      <dgm:t>
        <a:bodyPr/>
        <a:lstStyle/>
        <a:p>
          <a:r>
            <a:rPr lang="en-US" dirty="0"/>
            <a:t>Respectful Workplace</a:t>
          </a:r>
        </a:p>
      </dgm:t>
      <dgm:extLst>
        <a:ext uri="{E40237B7-FDA0-4F09-8148-C483321AD2D9}">
          <dgm14:cNvPr xmlns:dgm14="http://schemas.microsoft.com/office/drawing/2010/diagram" id="0" name="" descr="A circle divided into six, with the following labels, moving clockwise: 1B.1 and 1B.3; Preferred Name; Individuals w. Disabilities; Respectful Workplace; Code of Conduct; and Fraud and Dishonest Acts"/>
        </a:ext>
      </dgm:extLst>
    </dgm:pt>
    <dgm:pt modelId="{47274D26-7CD9-4340-A8F5-0D99D47CFF92}" type="parTrans" cxnId="{673904F9-8143-4B40-8278-0F1F84CA8B7A}">
      <dgm:prSet/>
      <dgm:spPr/>
      <dgm:t>
        <a:bodyPr/>
        <a:lstStyle/>
        <a:p>
          <a:endParaRPr lang="en-US"/>
        </a:p>
      </dgm:t>
    </dgm:pt>
    <dgm:pt modelId="{1A401F29-2E39-48E2-8771-CEFB85941A66}" type="sibTrans" cxnId="{673904F9-8143-4B40-8278-0F1F84CA8B7A}">
      <dgm:prSet/>
      <dgm:spPr/>
      <dgm:t>
        <a:bodyPr/>
        <a:lstStyle/>
        <a:p>
          <a:endParaRPr lang="en-US"/>
        </a:p>
      </dgm:t>
    </dgm:pt>
    <dgm:pt modelId="{0305A2F6-D910-4C28-AEAE-461792AD915F}">
      <dgm:prSet phldrT="[Text]"/>
      <dgm:spPr/>
      <dgm:t>
        <a:bodyPr/>
        <a:lstStyle/>
        <a:p>
          <a:r>
            <a:rPr lang="en-US" dirty="0"/>
            <a:t>Code of Conduct</a:t>
          </a:r>
        </a:p>
      </dgm:t>
      <dgm:extLst>
        <a:ext uri="{E40237B7-FDA0-4F09-8148-C483321AD2D9}">
          <dgm14:cNvPr xmlns:dgm14="http://schemas.microsoft.com/office/drawing/2010/diagram" id="0" name="" descr="A circle divided into six, with the following labels, moving clockwise: 1B.1 and 1B.3; Preferred Name; Individuals w. Disabilities; Respectful Workplace; Code of Conduct; and Fraud and Dishonest Acts"/>
        </a:ext>
      </dgm:extLst>
    </dgm:pt>
    <dgm:pt modelId="{1A0DD5DF-8A98-472D-88D9-B97B0FCF2168}" type="parTrans" cxnId="{FEFFBAC1-4E08-4B0B-A323-15EAB827C61D}">
      <dgm:prSet/>
      <dgm:spPr/>
      <dgm:t>
        <a:bodyPr/>
        <a:lstStyle/>
        <a:p>
          <a:endParaRPr lang="en-US"/>
        </a:p>
      </dgm:t>
    </dgm:pt>
    <dgm:pt modelId="{C8BC97A1-208E-4397-9408-6F1C509275DB}" type="sibTrans" cxnId="{FEFFBAC1-4E08-4B0B-A323-15EAB827C61D}">
      <dgm:prSet/>
      <dgm:spPr/>
      <dgm:t>
        <a:bodyPr/>
        <a:lstStyle/>
        <a:p>
          <a:endParaRPr lang="en-US"/>
        </a:p>
      </dgm:t>
    </dgm:pt>
    <dgm:pt modelId="{ECA47AD4-A8DE-47FF-BA96-8F46E9E83202}">
      <dgm:prSet phldrT="[Text]"/>
      <dgm:spPr/>
      <dgm:t>
        <a:bodyPr/>
        <a:lstStyle/>
        <a:p>
          <a:r>
            <a:rPr lang="en-US" dirty="0"/>
            <a:t>Fraud &amp; Dishonest Acts</a:t>
          </a:r>
        </a:p>
      </dgm:t>
      <dgm:extLst>
        <a:ext uri="{E40237B7-FDA0-4F09-8148-C483321AD2D9}">
          <dgm14:cNvPr xmlns:dgm14="http://schemas.microsoft.com/office/drawing/2010/diagram" id="0" name="" descr="A circle divided into six, with the following labels, moving clockwise: 1B.1 and 1B.3; Preferred Name; Individuals w. Disabilities; Respectful Workplace; Code of Conduct; and Fraud and Dishonest Acts"/>
        </a:ext>
      </dgm:extLst>
    </dgm:pt>
    <dgm:pt modelId="{3CE39F26-DC0E-4886-9282-A2723B718E27}" type="parTrans" cxnId="{74E2C4B0-132F-4046-B1ED-19459DD96136}">
      <dgm:prSet/>
      <dgm:spPr/>
      <dgm:t>
        <a:bodyPr/>
        <a:lstStyle/>
        <a:p>
          <a:endParaRPr lang="en-US"/>
        </a:p>
      </dgm:t>
    </dgm:pt>
    <dgm:pt modelId="{7215251E-AC23-408A-A3F3-08B77165BF36}" type="sibTrans" cxnId="{74E2C4B0-132F-4046-B1ED-19459DD96136}">
      <dgm:prSet/>
      <dgm:spPr/>
      <dgm:t>
        <a:bodyPr/>
        <a:lstStyle/>
        <a:p>
          <a:endParaRPr lang="en-US"/>
        </a:p>
      </dgm:t>
    </dgm:pt>
    <dgm:pt modelId="{465D43B3-294E-4ADF-8BC0-6BFCBA93125D}" type="pres">
      <dgm:prSet presAssocID="{0C052A4A-7B7C-49A4-B773-D118275FBADB}" presName="compositeShape" presStyleCnt="0">
        <dgm:presLayoutVars>
          <dgm:chMax val="7"/>
          <dgm:dir/>
          <dgm:resizeHandles val="exact"/>
        </dgm:presLayoutVars>
      </dgm:prSet>
      <dgm:spPr/>
    </dgm:pt>
    <dgm:pt modelId="{AE21AC36-5A50-4D97-81A3-D975CA246B06}" type="pres">
      <dgm:prSet presAssocID="{0C052A4A-7B7C-49A4-B773-D118275FBADB}" presName="wedge1" presStyleLbl="node1" presStyleIdx="0" presStyleCnt="6"/>
      <dgm:spPr/>
    </dgm:pt>
    <dgm:pt modelId="{73CC1E14-8383-4AC8-9172-4A647309A930}" type="pres">
      <dgm:prSet presAssocID="{0C052A4A-7B7C-49A4-B773-D118275FBADB}" presName="wedge1Tx" presStyleLbl="node1" presStyleIdx="0" presStyleCnt="6">
        <dgm:presLayoutVars>
          <dgm:chMax val="0"/>
          <dgm:chPref val="0"/>
          <dgm:bulletEnabled val="1"/>
        </dgm:presLayoutVars>
      </dgm:prSet>
      <dgm:spPr/>
    </dgm:pt>
    <dgm:pt modelId="{FAEC103C-5EA2-4EFE-83A4-6C7149178ADE}" type="pres">
      <dgm:prSet presAssocID="{0C052A4A-7B7C-49A4-B773-D118275FBADB}" presName="wedge2" presStyleLbl="node1" presStyleIdx="1" presStyleCnt="6"/>
      <dgm:spPr/>
    </dgm:pt>
    <dgm:pt modelId="{780CA523-7871-42A7-81EA-FE60D69EEC53}" type="pres">
      <dgm:prSet presAssocID="{0C052A4A-7B7C-49A4-B773-D118275FBADB}" presName="wedge2Tx" presStyleLbl="node1" presStyleIdx="1" presStyleCnt="6">
        <dgm:presLayoutVars>
          <dgm:chMax val="0"/>
          <dgm:chPref val="0"/>
          <dgm:bulletEnabled val="1"/>
        </dgm:presLayoutVars>
      </dgm:prSet>
      <dgm:spPr/>
    </dgm:pt>
    <dgm:pt modelId="{1E1732BE-1E1C-44E0-9D29-1F6BD9D99807}" type="pres">
      <dgm:prSet presAssocID="{0C052A4A-7B7C-49A4-B773-D118275FBADB}" presName="wedge3" presStyleLbl="node1" presStyleIdx="2" presStyleCnt="6"/>
      <dgm:spPr/>
    </dgm:pt>
    <dgm:pt modelId="{ADC0777E-D362-4D4B-B319-CBFB7248AE9B}" type="pres">
      <dgm:prSet presAssocID="{0C052A4A-7B7C-49A4-B773-D118275FBADB}" presName="wedge3Tx" presStyleLbl="node1" presStyleIdx="2" presStyleCnt="6">
        <dgm:presLayoutVars>
          <dgm:chMax val="0"/>
          <dgm:chPref val="0"/>
          <dgm:bulletEnabled val="1"/>
        </dgm:presLayoutVars>
      </dgm:prSet>
      <dgm:spPr/>
    </dgm:pt>
    <dgm:pt modelId="{96F1D1ED-6A40-45B4-8A6D-8D5F45879CC0}" type="pres">
      <dgm:prSet presAssocID="{0C052A4A-7B7C-49A4-B773-D118275FBADB}" presName="wedge4" presStyleLbl="node1" presStyleIdx="3" presStyleCnt="6"/>
      <dgm:spPr/>
    </dgm:pt>
    <dgm:pt modelId="{8F0C4DC6-E71B-4057-BD2A-733243809D4F}" type="pres">
      <dgm:prSet presAssocID="{0C052A4A-7B7C-49A4-B773-D118275FBADB}" presName="wedge4Tx" presStyleLbl="node1" presStyleIdx="3" presStyleCnt="6">
        <dgm:presLayoutVars>
          <dgm:chMax val="0"/>
          <dgm:chPref val="0"/>
          <dgm:bulletEnabled val="1"/>
        </dgm:presLayoutVars>
      </dgm:prSet>
      <dgm:spPr/>
    </dgm:pt>
    <dgm:pt modelId="{8B1306FD-F7D7-49D9-952A-D4091F26F7A3}" type="pres">
      <dgm:prSet presAssocID="{0C052A4A-7B7C-49A4-B773-D118275FBADB}" presName="wedge5" presStyleLbl="node1" presStyleIdx="4" presStyleCnt="6"/>
      <dgm:spPr/>
    </dgm:pt>
    <dgm:pt modelId="{211A57A9-2701-429D-9F61-4533444CDAB3}" type="pres">
      <dgm:prSet presAssocID="{0C052A4A-7B7C-49A4-B773-D118275FBADB}" presName="wedge5Tx" presStyleLbl="node1" presStyleIdx="4" presStyleCnt="6">
        <dgm:presLayoutVars>
          <dgm:chMax val="0"/>
          <dgm:chPref val="0"/>
          <dgm:bulletEnabled val="1"/>
        </dgm:presLayoutVars>
      </dgm:prSet>
      <dgm:spPr/>
    </dgm:pt>
    <dgm:pt modelId="{D88494AA-08EE-4E6F-846F-B329AC26B616}" type="pres">
      <dgm:prSet presAssocID="{0C052A4A-7B7C-49A4-B773-D118275FBADB}" presName="wedge6" presStyleLbl="node1" presStyleIdx="5" presStyleCnt="6"/>
      <dgm:spPr/>
    </dgm:pt>
    <dgm:pt modelId="{50A6894A-1F7B-4A18-ADBD-942F5CEBF314}" type="pres">
      <dgm:prSet presAssocID="{0C052A4A-7B7C-49A4-B773-D118275FBADB}" presName="wedge6Tx" presStyleLbl="node1" presStyleIdx="5" presStyleCnt="6">
        <dgm:presLayoutVars>
          <dgm:chMax val="0"/>
          <dgm:chPref val="0"/>
          <dgm:bulletEnabled val="1"/>
        </dgm:presLayoutVars>
      </dgm:prSet>
      <dgm:spPr/>
    </dgm:pt>
  </dgm:ptLst>
  <dgm:cxnLst>
    <dgm:cxn modelId="{A3831106-ED5E-4F2E-9802-0A393DE19AAC}" type="presOf" srcId="{0305A2F6-D910-4C28-AEAE-461792AD915F}" destId="{8B1306FD-F7D7-49D9-952A-D4091F26F7A3}" srcOrd="0" destOrd="0" presId="urn:microsoft.com/office/officeart/2005/8/layout/chart3"/>
    <dgm:cxn modelId="{4D914C09-9B0B-435C-988A-91BA385EF6A9}" type="presOf" srcId="{2AE06C05-6871-48B8-84CA-A3E85EEFA550}" destId="{780CA523-7871-42A7-81EA-FE60D69EEC53}" srcOrd="1" destOrd="0" presId="urn:microsoft.com/office/officeart/2005/8/layout/chart3"/>
    <dgm:cxn modelId="{2414D00A-7753-4673-AE5B-FF93A6F3F4F0}" type="presOf" srcId="{0305A2F6-D910-4C28-AEAE-461792AD915F}" destId="{211A57A9-2701-429D-9F61-4533444CDAB3}" srcOrd="1" destOrd="0" presId="urn:microsoft.com/office/officeart/2005/8/layout/chart3"/>
    <dgm:cxn modelId="{7D94771C-32B9-4E87-A953-790593BC5EDF}" type="presOf" srcId="{0C052A4A-7B7C-49A4-B773-D118275FBADB}" destId="{465D43B3-294E-4ADF-8BC0-6BFCBA93125D}" srcOrd="0" destOrd="0" presId="urn:microsoft.com/office/officeart/2005/8/layout/chart3"/>
    <dgm:cxn modelId="{66207823-894E-4178-BAD8-EEE9605C653F}" type="presOf" srcId="{ECA47AD4-A8DE-47FF-BA96-8F46E9E83202}" destId="{50A6894A-1F7B-4A18-ADBD-942F5CEBF314}" srcOrd="1" destOrd="0" presId="urn:microsoft.com/office/officeart/2005/8/layout/chart3"/>
    <dgm:cxn modelId="{5D1AE724-0117-4874-BAA0-AB9199684C8C}" srcId="{0C052A4A-7B7C-49A4-B773-D118275FBADB}" destId="{4D92BF03-52C9-4636-B9F3-FBBD721E3789}" srcOrd="0" destOrd="0" parTransId="{753462FF-D325-4DBD-9D72-5BCD8DFBEDEA}" sibTransId="{9EE22EB7-EBE0-4569-BD25-D9EA9A88A8A1}"/>
    <dgm:cxn modelId="{A06F3835-33B5-42D8-8604-74CD10C81E70}" type="presOf" srcId="{D327B833-7E62-4AE4-99A1-E1C34391DBC6}" destId="{96F1D1ED-6A40-45B4-8A6D-8D5F45879CC0}" srcOrd="0" destOrd="0" presId="urn:microsoft.com/office/officeart/2005/8/layout/chart3"/>
    <dgm:cxn modelId="{0B33B03F-332F-4946-AA84-85F49624A1C1}" type="presOf" srcId="{4D92BF03-52C9-4636-B9F3-FBBD721E3789}" destId="{AE21AC36-5A50-4D97-81A3-D975CA246B06}" srcOrd="0" destOrd="0" presId="urn:microsoft.com/office/officeart/2005/8/layout/chart3"/>
    <dgm:cxn modelId="{D187264B-D2DA-4B6A-A97E-F6087AC0454A}" srcId="{0C052A4A-7B7C-49A4-B773-D118275FBADB}" destId="{2AE06C05-6871-48B8-84CA-A3E85EEFA550}" srcOrd="1" destOrd="0" parTransId="{9957A66B-24A0-46B7-B6D7-3CFF7308615C}" sibTransId="{A2300365-4336-4A12-A537-E911C4A5B7DE}"/>
    <dgm:cxn modelId="{40A9167C-24E0-4F02-BBA5-DF7FE0B8F2E6}" srcId="{0C052A4A-7B7C-49A4-B773-D118275FBADB}" destId="{AEF53B3B-63C3-4297-AD3D-DB2B57A911CE}" srcOrd="2" destOrd="0" parTransId="{35095B14-32AB-4EF9-BF9F-AE478E8732BD}" sibTransId="{CAFC7747-51B9-48F0-A750-FC7C3CC1E461}"/>
    <dgm:cxn modelId="{DDA71A82-92A5-4CCE-B847-1E9D6DFEA569}" type="presOf" srcId="{ECA47AD4-A8DE-47FF-BA96-8F46E9E83202}" destId="{D88494AA-08EE-4E6F-846F-B329AC26B616}" srcOrd="0" destOrd="0" presId="urn:microsoft.com/office/officeart/2005/8/layout/chart3"/>
    <dgm:cxn modelId="{65183992-C0E9-4DEF-945D-5020A76DE456}" type="presOf" srcId="{AEF53B3B-63C3-4297-AD3D-DB2B57A911CE}" destId="{ADC0777E-D362-4D4B-B319-CBFB7248AE9B}" srcOrd="1" destOrd="0" presId="urn:microsoft.com/office/officeart/2005/8/layout/chart3"/>
    <dgm:cxn modelId="{0659F197-5FB2-4F83-AD74-311B8B1FFA93}" type="presOf" srcId="{D327B833-7E62-4AE4-99A1-E1C34391DBC6}" destId="{8F0C4DC6-E71B-4057-BD2A-733243809D4F}" srcOrd="1" destOrd="0" presId="urn:microsoft.com/office/officeart/2005/8/layout/chart3"/>
    <dgm:cxn modelId="{74E2C4B0-132F-4046-B1ED-19459DD96136}" srcId="{0C052A4A-7B7C-49A4-B773-D118275FBADB}" destId="{ECA47AD4-A8DE-47FF-BA96-8F46E9E83202}" srcOrd="5" destOrd="0" parTransId="{3CE39F26-DC0E-4886-9282-A2723B718E27}" sibTransId="{7215251E-AC23-408A-A3F3-08B77165BF36}"/>
    <dgm:cxn modelId="{C8B213BC-C578-400D-A2AA-AE6953E1D2BB}" type="presOf" srcId="{AEF53B3B-63C3-4297-AD3D-DB2B57A911CE}" destId="{1E1732BE-1E1C-44E0-9D29-1F6BD9D99807}" srcOrd="0" destOrd="0" presId="urn:microsoft.com/office/officeart/2005/8/layout/chart3"/>
    <dgm:cxn modelId="{EE1E6DBC-B4D5-472A-93B0-10CB6DA5BF31}" type="presOf" srcId="{2AE06C05-6871-48B8-84CA-A3E85EEFA550}" destId="{FAEC103C-5EA2-4EFE-83A4-6C7149178ADE}" srcOrd="0" destOrd="0" presId="urn:microsoft.com/office/officeart/2005/8/layout/chart3"/>
    <dgm:cxn modelId="{FEFFBAC1-4E08-4B0B-A323-15EAB827C61D}" srcId="{0C052A4A-7B7C-49A4-B773-D118275FBADB}" destId="{0305A2F6-D910-4C28-AEAE-461792AD915F}" srcOrd="4" destOrd="0" parTransId="{1A0DD5DF-8A98-472D-88D9-B97B0FCF2168}" sibTransId="{C8BC97A1-208E-4397-9408-6F1C509275DB}"/>
    <dgm:cxn modelId="{506F19DC-C2C5-4358-AB4E-6F5CB30C0226}" type="presOf" srcId="{4D92BF03-52C9-4636-B9F3-FBBD721E3789}" destId="{73CC1E14-8383-4AC8-9172-4A647309A930}" srcOrd="1" destOrd="0" presId="urn:microsoft.com/office/officeart/2005/8/layout/chart3"/>
    <dgm:cxn modelId="{673904F9-8143-4B40-8278-0F1F84CA8B7A}" srcId="{0C052A4A-7B7C-49A4-B773-D118275FBADB}" destId="{D327B833-7E62-4AE4-99A1-E1C34391DBC6}" srcOrd="3" destOrd="0" parTransId="{47274D26-7CD9-4340-A8F5-0D99D47CFF92}" sibTransId="{1A401F29-2E39-48E2-8771-CEFB85941A66}"/>
    <dgm:cxn modelId="{F80165F2-0903-41A2-9DAA-DD32E74DE6B0}" type="presParOf" srcId="{465D43B3-294E-4ADF-8BC0-6BFCBA93125D}" destId="{AE21AC36-5A50-4D97-81A3-D975CA246B06}" srcOrd="0" destOrd="0" presId="urn:microsoft.com/office/officeart/2005/8/layout/chart3"/>
    <dgm:cxn modelId="{588E3F5C-EE2B-4FE5-9DDC-CECAB2A6952A}" type="presParOf" srcId="{465D43B3-294E-4ADF-8BC0-6BFCBA93125D}" destId="{73CC1E14-8383-4AC8-9172-4A647309A930}" srcOrd="1" destOrd="0" presId="urn:microsoft.com/office/officeart/2005/8/layout/chart3"/>
    <dgm:cxn modelId="{E746BE02-48CE-45B8-A9A7-B3A15BE1FD56}" type="presParOf" srcId="{465D43B3-294E-4ADF-8BC0-6BFCBA93125D}" destId="{FAEC103C-5EA2-4EFE-83A4-6C7149178ADE}" srcOrd="2" destOrd="0" presId="urn:microsoft.com/office/officeart/2005/8/layout/chart3"/>
    <dgm:cxn modelId="{FF643F8E-865A-4D72-BF3E-A757FACEEB93}" type="presParOf" srcId="{465D43B3-294E-4ADF-8BC0-6BFCBA93125D}" destId="{780CA523-7871-42A7-81EA-FE60D69EEC53}" srcOrd="3" destOrd="0" presId="urn:microsoft.com/office/officeart/2005/8/layout/chart3"/>
    <dgm:cxn modelId="{574C1932-EF47-4B9E-8D45-74915B009E77}" type="presParOf" srcId="{465D43B3-294E-4ADF-8BC0-6BFCBA93125D}" destId="{1E1732BE-1E1C-44E0-9D29-1F6BD9D99807}" srcOrd="4" destOrd="0" presId="urn:microsoft.com/office/officeart/2005/8/layout/chart3"/>
    <dgm:cxn modelId="{18953A64-D9A1-42C5-94D4-6FD800091E36}" type="presParOf" srcId="{465D43B3-294E-4ADF-8BC0-6BFCBA93125D}" destId="{ADC0777E-D362-4D4B-B319-CBFB7248AE9B}" srcOrd="5" destOrd="0" presId="urn:microsoft.com/office/officeart/2005/8/layout/chart3"/>
    <dgm:cxn modelId="{AC7E74AA-644A-4E17-983E-BD80709AF125}" type="presParOf" srcId="{465D43B3-294E-4ADF-8BC0-6BFCBA93125D}" destId="{96F1D1ED-6A40-45B4-8A6D-8D5F45879CC0}" srcOrd="6" destOrd="0" presId="urn:microsoft.com/office/officeart/2005/8/layout/chart3"/>
    <dgm:cxn modelId="{799080BD-7623-4519-B263-C6ABE679606F}" type="presParOf" srcId="{465D43B3-294E-4ADF-8BC0-6BFCBA93125D}" destId="{8F0C4DC6-E71B-4057-BD2A-733243809D4F}" srcOrd="7" destOrd="0" presId="urn:microsoft.com/office/officeart/2005/8/layout/chart3"/>
    <dgm:cxn modelId="{0AFA4845-F811-40F8-8979-0063B24CF5A2}" type="presParOf" srcId="{465D43B3-294E-4ADF-8BC0-6BFCBA93125D}" destId="{8B1306FD-F7D7-49D9-952A-D4091F26F7A3}" srcOrd="8" destOrd="0" presId="urn:microsoft.com/office/officeart/2005/8/layout/chart3"/>
    <dgm:cxn modelId="{6866AE55-2E46-4ADD-9B74-49BD5A113150}" type="presParOf" srcId="{465D43B3-294E-4ADF-8BC0-6BFCBA93125D}" destId="{211A57A9-2701-429D-9F61-4533444CDAB3}" srcOrd="9" destOrd="0" presId="urn:microsoft.com/office/officeart/2005/8/layout/chart3"/>
    <dgm:cxn modelId="{A4837A0B-FED5-441D-B414-B80FF28AF4B9}" type="presParOf" srcId="{465D43B3-294E-4ADF-8BC0-6BFCBA93125D}" destId="{D88494AA-08EE-4E6F-846F-B329AC26B616}" srcOrd="10" destOrd="0" presId="urn:microsoft.com/office/officeart/2005/8/layout/chart3"/>
    <dgm:cxn modelId="{A34C30E9-309A-40E1-B8D0-88D6B9760AAE}" type="presParOf" srcId="{465D43B3-294E-4ADF-8BC0-6BFCBA93125D}" destId="{50A6894A-1F7B-4A18-ADBD-942F5CEBF314}" srcOrd="11"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21AC36-5A50-4D97-81A3-D975CA246B06}">
      <dsp:nvSpPr>
        <dsp:cNvPr id="0" name=""/>
        <dsp:cNvSpPr/>
      </dsp:nvSpPr>
      <dsp:spPr>
        <a:xfrm>
          <a:off x="3265448" y="285285"/>
          <a:ext cx="4106932" cy="4106932"/>
        </a:xfrm>
        <a:prstGeom prst="pie">
          <a:avLst>
            <a:gd name="adj1" fmla="val 16200000"/>
            <a:gd name="adj2" fmla="val 198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1B.1 and 1B.3</a:t>
          </a:r>
        </a:p>
      </dsp:txBody>
      <dsp:txXfrm>
        <a:off x="5362917" y="725313"/>
        <a:ext cx="1197855" cy="880056"/>
      </dsp:txXfrm>
    </dsp:sp>
    <dsp:sp modelId="{FAEC103C-5EA2-4EFE-83A4-6C7149178ADE}">
      <dsp:nvSpPr>
        <dsp:cNvPr id="0" name=""/>
        <dsp:cNvSpPr/>
      </dsp:nvSpPr>
      <dsp:spPr>
        <a:xfrm>
          <a:off x="3143218" y="496987"/>
          <a:ext cx="4106932" cy="4106932"/>
        </a:xfrm>
        <a:prstGeom prst="pie">
          <a:avLst>
            <a:gd name="adj1" fmla="val 19800000"/>
            <a:gd name="adj2" fmla="val 18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Preferred Name</a:t>
          </a:r>
        </a:p>
      </dsp:txBody>
      <dsp:txXfrm>
        <a:off x="5954511" y="2134871"/>
        <a:ext cx="1241858" cy="831164"/>
      </dsp:txXfrm>
    </dsp:sp>
    <dsp:sp modelId="{1E1732BE-1E1C-44E0-9D29-1F6BD9D99807}">
      <dsp:nvSpPr>
        <dsp:cNvPr id="0" name=""/>
        <dsp:cNvSpPr/>
      </dsp:nvSpPr>
      <dsp:spPr>
        <a:xfrm>
          <a:off x="3143218" y="496987"/>
          <a:ext cx="4106932" cy="4106932"/>
        </a:xfrm>
        <a:prstGeom prst="pie">
          <a:avLst>
            <a:gd name="adj1" fmla="val 1800000"/>
            <a:gd name="adj2" fmla="val 54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Individuals w. Disabilities</a:t>
          </a:r>
        </a:p>
      </dsp:txBody>
      <dsp:txXfrm>
        <a:off x="5240687" y="3283834"/>
        <a:ext cx="1197855" cy="880056"/>
      </dsp:txXfrm>
    </dsp:sp>
    <dsp:sp modelId="{96F1D1ED-6A40-45B4-8A6D-8D5F45879CC0}">
      <dsp:nvSpPr>
        <dsp:cNvPr id="0" name=""/>
        <dsp:cNvSpPr/>
      </dsp:nvSpPr>
      <dsp:spPr>
        <a:xfrm>
          <a:off x="3143218" y="496987"/>
          <a:ext cx="4106932" cy="4106932"/>
        </a:xfrm>
        <a:prstGeom prst="pie">
          <a:avLst>
            <a:gd name="adj1" fmla="val 5400000"/>
            <a:gd name="adj2" fmla="val 90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Respectful Workplace</a:t>
          </a:r>
        </a:p>
      </dsp:txBody>
      <dsp:txXfrm>
        <a:off x="3954826" y="3283834"/>
        <a:ext cx="1197855" cy="880056"/>
      </dsp:txXfrm>
    </dsp:sp>
    <dsp:sp modelId="{8B1306FD-F7D7-49D9-952A-D4091F26F7A3}">
      <dsp:nvSpPr>
        <dsp:cNvPr id="0" name=""/>
        <dsp:cNvSpPr/>
      </dsp:nvSpPr>
      <dsp:spPr>
        <a:xfrm>
          <a:off x="3143218" y="496987"/>
          <a:ext cx="4106932" cy="4106932"/>
        </a:xfrm>
        <a:prstGeom prst="pie">
          <a:avLst>
            <a:gd name="adj1" fmla="val 9000000"/>
            <a:gd name="adj2" fmla="val 126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Code of Conduct</a:t>
          </a:r>
        </a:p>
      </dsp:txBody>
      <dsp:txXfrm>
        <a:off x="3206778" y="2134871"/>
        <a:ext cx="1241858" cy="831164"/>
      </dsp:txXfrm>
    </dsp:sp>
    <dsp:sp modelId="{D88494AA-08EE-4E6F-846F-B329AC26B616}">
      <dsp:nvSpPr>
        <dsp:cNvPr id="0" name=""/>
        <dsp:cNvSpPr/>
      </dsp:nvSpPr>
      <dsp:spPr>
        <a:xfrm>
          <a:off x="3143218" y="496987"/>
          <a:ext cx="4106932" cy="4106932"/>
        </a:xfrm>
        <a:prstGeom prst="pie">
          <a:avLst>
            <a:gd name="adj1" fmla="val 12600000"/>
            <a:gd name="adj2" fmla="val 162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Fraud &amp; Dishonest Acts</a:t>
          </a:r>
        </a:p>
      </dsp:txBody>
      <dsp:txXfrm>
        <a:off x="3954826" y="937016"/>
        <a:ext cx="1197855" cy="880056"/>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2891C60-326C-FCE2-8468-7148E181CAD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3B9C354-7F20-F7A6-C4E7-ABCB03BAB4D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F434D33-81CA-4064-BA54-FCB560D1E6BC}" type="datetimeFigureOut">
              <a:rPr lang="en-US" smtClean="0"/>
              <a:t>2/27/2026</a:t>
            </a:fld>
            <a:endParaRPr lang="en-US"/>
          </a:p>
        </p:txBody>
      </p:sp>
      <p:sp>
        <p:nvSpPr>
          <p:cNvPr id="4" name="Footer Placeholder 3">
            <a:extLst>
              <a:ext uri="{FF2B5EF4-FFF2-40B4-BE49-F238E27FC236}">
                <a16:creationId xmlns:a16="http://schemas.microsoft.com/office/drawing/2014/main" id="{82C44F7F-7487-0032-B247-298BC1BB6DA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8D159CD-0CDA-298D-8143-09983F6D54F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CA9964-A75B-4749-B9E2-F09B470E89BB}" type="slidenum">
              <a:rPr lang="en-US" smtClean="0"/>
              <a:t>‹#›</a:t>
            </a:fld>
            <a:endParaRPr lang="en-US"/>
          </a:p>
        </p:txBody>
      </p:sp>
    </p:spTree>
    <p:extLst>
      <p:ext uri="{BB962C8B-B14F-4D97-AF65-F5344CB8AC3E}">
        <p14:creationId xmlns:p14="http://schemas.microsoft.com/office/powerpoint/2010/main" val="352873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4AF7CD-7510-42BA-BB86-43E243D1FC1F}" type="datetimeFigureOut">
              <a:rPr lang="en-US" smtClean="0"/>
              <a:t>2/27/2026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B41DB6-8650-4E12-A430-5ACA871920E5}" type="slidenum">
              <a:rPr lang="en-US" smtClean="0"/>
              <a:t>‹#›</a:t>
            </a:fld>
            <a:endParaRPr lang="en-US"/>
          </a:p>
        </p:txBody>
      </p:sp>
    </p:spTree>
    <p:extLst>
      <p:ext uri="{BB962C8B-B14F-4D97-AF65-F5344CB8AC3E}">
        <p14:creationId xmlns:p14="http://schemas.microsoft.com/office/powerpoint/2010/main" val="1825943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a:t>
            </a:fld>
            <a:endParaRPr lang="en-US"/>
          </a:p>
        </p:txBody>
      </p:sp>
    </p:spTree>
    <p:extLst>
      <p:ext uri="{BB962C8B-B14F-4D97-AF65-F5344CB8AC3E}">
        <p14:creationId xmlns:p14="http://schemas.microsoft.com/office/powerpoint/2010/main" val="1756232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2469248"/>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119</a:t>
            </a:fld>
            <a:endParaRPr lang="en-US"/>
          </a:p>
        </p:txBody>
      </p:sp>
      <p:sp>
        <p:nvSpPr>
          <p:cNvPr id="5" name="Date Placeholder 4">
            <a:extLst>
              <a:ext uri="{FF2B5EF4-FFF2-40B4-BE49-F238E27FC236}">
                <a16:creationId xmlns:a16="http://schemas.microsoft.com/office/drawing/2014/main" id="{F516A802-C3BE-0BD7-7084-3B942AF5CAB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6892271"/>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120</a:t>
            </a:fld>
            <a:endParaRPr lang="en-US"/>
          </a:p>
        </p:txBody>
      </p:sp>
      <p:sp>
        <p:nvSpPr>
          <p:cNvPr id="5" name="Date Placeholder 4">
            <a:extLst>
              <a:ext uri="{FF2B5EF4-FFF2-40B4-BE49-F238E27FC236}">
                <a16:creationId xmlns:a16="http://schemas.microsoft.com/office/drawing/2014/main" id="{B77B4D09-154D-2B83-D508-C0B39808DA1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73443813"/>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121</a:t>
            </a:fld>
            <a:endParaRPr lang="en-US"/>
          </a:p>
        </p:txBody>
      </p:sp>
      <p:sp>
        <p:nvSpPr>
          <p:cNvPr id="5" name="Date Placeholder 4">
            <a:extLst>
              <a:ext uri="{FF2B5EF4-FFF2-40B4-BE49-F238E27FC236}">
                <a16:creationId xmlns:a16="http://schemas.microsoft.com/office/drawing/2014/main" id="{D9C7349C-FC70-0536-A573-BB98B84701E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283753066"/>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122</a:t>
            </a:fld>
            <a:endParaRPr lang="en-US"/>
          </a:p>
        </p:txBody>
      </p:sp>
      <p:sp>
        <p:nvSpPr>
          <p:cNvPr id="5" name="Date Placeholder 4">
            <a:extLst>
              <a:ext uri="{FF2B5EF4-FFF2-40B4-BE49-F238E27FC236}">
                <a16:creationId xmlns:a16="http://schemas.microsoft.com/office/drawing/2014/main" id="{55A42CD3-D31C-DFBE-2162-F66AC2F8F3A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93421948"/>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123</a:t>
            </a:fld>
            <a:endParaRPr lang="en-US"/>
          </a:p>
        </p:txBody>
      </p:sp>
      <p:sp>
        <p:nvSpPr>
          <p:cNvPr id="5" name="Date Placeholder 4">
            <a:extLst>
              <a:ext uri="{FF2B5EF4-FFF2-40B4-BE49-F238E27FC236}">
                <a16:creationId xmlns:a16="http://schemas.microsoft.com/office/drawing/2014/main" id="{4D71CD7A-F5BF-C4E8-8618-C54772CF62B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249636123"/>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124</a:t>
            </a:fld>
            <a:endParaRPr lang="en-US"/>
          </a:p>
        </p:txBody>
      </p:sp>
      <p:sp>
        <p:nvSpPr>
          <p:cNvPr id="5" name="Date Placeholder 4">
            <a:extLst>
              <a:ext uri="{FF2B5EF4-FFF2-40B4-BE49-F238E27FC236}">
                <a16:creationId xmlns:a16="http://schemas.microsoft.com/office/drawing/2014/main" id="{23AB9ABE-1307-D30E-F789-054E884D7E9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16010848"/>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125</a:t>
            </a:fld>
            <a:endParaRPr lang="en-US"/>
          </a:p>
        </p:txBody>
      </p:sp>
      <p:sp>
        <p:nvSpPr>
          <p:cNvPr id="5" name="Date Placeholder 4">
            <a:extLst>
              <a:ext uri="{FF2B5EF4-FFF2-40B4-BE49-F238E27FC236}">
                <a16:creationId xmlns:a16="http://schemas.microsoft.com/office/drawing/2014/main" id="{2AD06F0F-7A5B-0527-D5FA-9DABCED1D4D7}"/>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182099697"/>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C064E7-C48E-4997-9BE7-6B31B80C8274}" type="slidenum">
              <a:rPr lang="en-US" smtClean="0"/>
              <a:t>126</a:t>
            </a:fld>
            <a:endParaRPr lang="en-US"/>
          </a:p>
        </p:txBody>
      </p:sp>
      <p:sp>
        <p:nvSpPr>
          <p:cNvPr id="5" name="Date Placeholder 4">
            <a:extLst>
              <a:ext uri="{FF2B5EF4-FFF2-40B4-BE49-F238E27FC236}">
                <a16:creationId xmlns:a16="http://schemas.microsoft.com/office/drawing/2014/main" id="{6D3DB382-48B7-BD9D-209D-F003AFC3865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913931664"/>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128</a:t>
            </a:fld>
            <a:endParaRPr lang="en-US" dirty="0"/>
          </a:p>
        </p:txBody>
      </p:sp>
    </p:spTree>
    <p:extLst>
      <p:ext uri="{BB962C8B-B14F-4D97-AF65-F5344CB8AC3E}">
        <p14:creationId xmlns:p14="http://schemas.microsoft.com/office/powerpoint/2010/main" val="2132649187"/>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129</a:t>
            </a:fld>
            <a:endParaRPr lang="en-US" dirty="0"/>
          </a:p>
        </p:txBody>
      </p:sp>
    </p:spTree>
    <p:extLst>
      <p:ext uri="{BB962C8B-B14F-4D97-AF65-F5344CB8AC3E}">
        <p14:creationId xmlns:p14="http://schemas.microsoft.com/office/powerpoint/2010/main" val="16832145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Tree>
    <p:extLst>
      <p:ext uri="{BB962C8B-B14F-4D97-AF65-F5344CB8AC3E}">
        <p14:creationId xmlns:p14="http://schemas.microsoft.com/office/powerpoint/2010/main" val="1210861090"/>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5"/>
          </p:nvPr>
        </p:nvSpPr>
        <p:spPr/>
        <p:txBody>
          <a:bodyPr/>
          <a:lstStyle/>
          <a:p>
            <a:fld id="{EB937F48-D485-49AB-BF6E-DE5EA95E8848}" type="slidenum">
              <a:rPr lang="en-US" smtClean="0"/>
              <a:t>130</a:t>
            </a:fld>
            <a:endParaRPr lang="en-US" dirty="0"/>
          </a:p>
        </p:txBody>
      </p:sp>
    </p:spTree>
    <p:extLst>
      <p:ext uri="{BB962C8B-B14F-4D97-AF65-F5344CB8AC3E}">
        <p14:creationId xmlns:p14="http://schemas.microsoft.com/office/powerpoint/2010/main" val="377100064"/>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131</a:t>
            </a:fld>
            <a:endParaRPr lang="en-US" dirty="0"/>
          </a:p>
        </p:txBody>
      </p:sp>
    </p:spTree>
    <p:extLst>
      <p:ext uri="{BB962C8B-B14F-4D97-AF65-F5344CB8AC3E}">
        <p14:creationId xmlns:p14="http://schemas.microsoft.com/office/powerpoint/2010/main" val="2233174874"/>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132</a:t>
            </a:fld>
            <a:endParaRPr lang="en-US" dirty="0"/>
          </a:p>
        </p:txBody>
      </p:sp>
    </p:spTree>
    <p:extLst>
      <p:ext uri="{BB962C8B-B14F-4D97-AF65-F5344CB8AC3E}">
        <p14:creationId xmlns:p14="http://schemas.microsoft.com/office/powerpoint/2010/main" val="49229674"/>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133</a:t>
            </a:fld>
            <a:endParaRPr lang="en-US" dirty="0"/>
          </a:p>
        </p:txBody>
      </p:sp>
    </p:spTree>
    <p:extLst>
      <p:ext uri="{BB962C8B-B14F-4D97-AF65-F5344CB8AC3E}">
        <p14:creationId xmlns:p14="http://schemas.microsoft.com/office/powerpoint/2010/main" val="2258555156"/>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134</a:t>
            </a:fld>
            <a:endParaRPr lang="en-US" dirty="0"/>
          </a:p>
        </p:txBody>
      </p:sp>
    </p:spTree>
    <p:extLst>
      <p:ext uri="{BB962C8B-B14F-4D97-AF65-F5344CB8AC3E}">
        <p14:creationId xmlns:p14="http://schemas.microsoft.com/office/powerpoint/2010/main" val="1933776336"/>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135</a:t>
            </a:fld>
            <a:endParaRPr lang="en-US" dirty="0"/>
          </a:p>
        </p:txBody>
      </p:sp>
    </p:spTree>
    <p:extLst>
      <p:ext uri="{BB962C8B-B14F-4D97-AF65-F5344CB8AC3E}">
        <p14:creationId xmlns:p14="http://schemas.microsoft.com/office/powerpoint/2010/main" val="1409248304"/>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136</a:t>
            </a:fld>
            <a:endParaRPr lang="en-US" dirty="0"/>
          </a:p>
        </p:txBody>
      </p:sp>
    </p:spTree>
    <p:extLst>
      <p:ext uri="{BB962C8B-B14F-4D97-AF65-F5344CB8AC3E}">
        <p14:creationId xmlns:p14="http://schemas.microsoft.com/office/powerpoint/2010/main" val="4153970823"/>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137</a:t>
            </a:fld>
            <a:endParaRPr lang="en-US" dirty="0"/>
          </a:p>
        </p:txBody>
      </p:sp>
    </p:spTree>
    <p:extLst>
      <p:ext uri="{BB962C8B-B14F-4D97-AF65-F5344CB8AC3E}">
        <p14:creationId xmlns:p14="http://schemas.microsoft.com/office/powerpoint/2010/main" val="23415166"/>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138</a:t>
            </a:fld>
            <a:endParaRPr lang="en-US" dirty="0"/>
          </a:p>
        </p:txBody>
      </p:sp>
    </p:spTree>
    <p:extLst>
      <p:ext uri="{BB962C8B-B14F-4D97-AF65-F5344CB8AC3E}">
        <p14:creationId xmlns:p14="http://schemas.microsoft.com/office/powerpoint/2010/main" val="3039901253"/>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139</a:t>
            </a:fld>
            <a:endParaRPr lang="en-US" dirty="0"/>
          </a:p>
        </p:txBody>
      </p:sp>
    </p:spTree>
    <p:extLst>
      <p:ext uri="{BB962C8B-B14F-4D97-AF65-F5344CB8AC3E}">
        <p14:creationId xmlns:p14="http://schemas.microsoft.com/office/powerpoint/2010/main" val="6532127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Tree>
    <p:extLst>
      <p:ext uri="{BB962C8B-B14F-4D97-AF65-F5344CB8AC3E}">
        <p14:creationId xmlns:p14="http://schemas.microsoft.com/office/powerpoint/2010/main" val="2417045104"/>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140</a:t>
            </a:fld>
            <a:endParaRPr lang="en-US" dirty="0"/>
          </a:p>
        </p:txBody>
      </p:sp>
    </p:spTree>
    <p:extLst>
      <p:ext uri="{BB962C8B-B14F-4D97-AF65-F5344CB8AC3E}">
        <p14:creationId xmlns:p14="http://schemas.microsoft.com/office/powerpoint/2010/main" val="3740328461"/>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141</a:t>
            </a:fld>
            <a:endParaRPr lang="en-US" dirty="0"/>
          </a:p>
        </p:txBody>
      </p:sp>
    </p:spTree>
    <p:extLst>
      <p:ext uri="{BB962C8B-B14F-4D97-AF65-F5344CB8AC3E}">
        <p14:creationId xmlns:p14="http://schemas.microsoft.com/office/powerpoint/2010/main" val="1365957982"/>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142</a:t>
            </a:fld>
            <a:endParaRPr lang="en-US" dirty="0"/>
          </a:p>
        </p:txBody>
      </p:sp>
    </p:spTree>
    <p:extLst>
      <p:ext uri="{BB962C8B-B14F-4D97-AF65-F5344CB8AC3E}">
        <p14:creationId xmlns:p14="http://schemas.microsoft.com/office/powerpoint/2010/main" val="3451334589"/>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143</a:t>
            </a:fld>
            <a:endParaRPr lang="en-US" dirty="0"/>
          </a:p>
        </p:txBody>
      </p:sp>
    </p:spTree>
    <p:extLst>
      <p:ext uri="{BB962C8B-B14F-4D97-AF65-F5344CB8AC3E}">
        <p14:creationId xmlns:p14="http://schemas.microsoft.com/office/powerpoint/2010/main" val="3026588649"/>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144</a:t>
            </a:fld>
            <a:endParaRPr lang="en-US" dirty="0"/>
          </a:p>
        </p:txBody>
      </p:sp>
    </p:spTree>
    <p:extLst>
      <p:ext uri="{BB962C8B-B14F-4D97-AF65-F5344CB8AC3E}">
        <p14:creationId xmlns:p14="http://schemas.microsoft.com/office/powerpoint/2010/main" val="3242642199"/>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145</a:t>
            </a:fld>
            <a:endParaRPr lang="en-US" dirty="0"/>
          </a:p>
        </p:txBody>
      </p:sp>
    </p:spTree>
    <p:extLst>
      <p:ext uri="{BB962C8B-B14F-4D97-AF65-F5344CB8AC3E}">
        <p14:creationId xmlns:p14="http://schemas.microsoft.com/office/powerpoint/2010/main" val="1481164198"/>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146</a:t>
            </a:fld>
            <a:endParaRPr lang="en-US" dirty="0"/>
          </a:p>
        </p:txBody>
      </p:sp>
    </p:spTree>
    <p:extLst>
      <p:ext uri="{BB962C8B-B14F-4D97-AF65-F5344CB8AC3E}">
        <p14:creationId xmlns:p14="http://schemas.microsoft.com/office/powerpoint/2010/main" val="1533611673"/>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147</a:t>
            </a:fld>
            <a:endParaRPr lang="en-US" dirty="0"/>
          </a:p>
        </p:txBody>
      </p:sp>
    </p:spTree>
    <p:extLst>
      <p:ext uri="{BB962C8B-B14F-4D97-AF65-F5344CB8AC3E}">
        <p14:creationId xmlns:p14="http://schemas.microsoft.com/office/powerpoint/2010/main" val="985687148"/>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148</a:t>
            </a:fld>
            <a:endParaRPr lang="en-US" dirty="0"/>
          </a:p>
        </p:txBody>
      </p:sp>
    </p:spTree>
    <p:extLst>
      <p:ext uri="{BB962C8B-B14F-4D97-AF65-F5344CB8AC3E}">
        <p14:creationId xmlns:p14="http://schemas.microsoft.com/office/powerpoint/2010/main" val="4241245307"/>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149</a:t>
            </a:fld>
            <a:endParaRPr lang="en-US" dirty="0"/>
          </a:p>
        </p:txBody>
      </p:sp>
    </p:spTree>
    <p:extLst>
      <p:ext uri="{BB962C8B-B14F-4D97-AF65-F5344CB8AC3E}">
        <p14:creationId xmlns:p14="http://schemas.microsoft.com/office/powerpoint/2010/main" val="21172008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92698312"/>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150</a:t>
            </a:fld>
            <a:endParaRPr lang="en-US" dirty="0"/>
          </a:p>
        </p:txBody>
      </p:sp>
    </p:spTree>
    <p:extLst>
      <p:ext uri="{BB962C8B-B14F-4D97-AF65-F5344CB8AC3E}">
        <p14:creationId xmlns:p14="http://schemas.microsoft.com/office/powerpoint/2010/main" val="2293084214"/>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156</a:t>
            </a:fld>
            <a:endParaRPr lang="en-US"/>
          </a:p>
        </p:txBody>
      </p:sp>
    </p:spTree>
    <p:extLst>
      <p:ext uri="{BB962C8B-B14F-4D97-AF65-F5344CB8AC3E}">
        <p14:creationId xmlns:p14="http://schemas.microsoft.com/office/powerpoint/2010/main" val="24377184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48507">
              <a:buSzPct val="85000"/>
              <a:buFontTx/>
              <a:buNone/>
              <a:defRPr/>
            </a:pPr>
            <a:endParaRPr lang="en-US" altLang="en-US" dirty="0"/>
          </a:p>
        </p:txBody>
      </p:sp>
    </p:spTree>
    <p:extLst>
      <p:ext uri="{BB962C8B-B14F-4D97-AF65-F5344CB8AC3E}">
        <p14:creationId xmlns:p14="http://schemas.microsoft.com/office/powerpoint/2010/main" val="28299506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15</a:t>
            </a:fld>
            <a:endParaRPr lang="en-US"/>
          </a:p>
        </p:txBody>
      </p:sp>
    </p:spTree>
    <p:extLst>
      <p:ext uri="{BB962C8B-B14F-4D97-AF65-F5344CB8AC3E}">
        <p14:creationId xmlns:p14="http://schemas.microsoft.com/office/powerpoint/2010/main" val="21799987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buSzPct val="85000"/>
              <a:defRPr/>
            </a:pPr>
            <a:endParaRPr lang="en-US" altLang="en-US" dirty="0"/>
          </a:p>
        </p:txBody>
      </p:sp>
    </p:spTree>
    <p:extLst>
      <p:ext uri="{BB962C8B-B14F-4D97-AF65-F5344CB8AC3E}">
        <p14:creationId xmlns:p14="http://schemas.microsoft.com/office/powerpoint/2010/main" val="20895571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743463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baseline="0" dirty="0"/>
          </a:p>
        </p:txBody>
      </p:sp>
    </p:spTree>
    <p:extLst>
      <p:ext uri="{BB962C8B-B14F-4D97-AF65-F5344CB8AC3E}">
        <p14:creationId xmlns:p14="http://schemas.microsoft.com/office/powerpoint/2010/main" val="32832267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Tree>
    <p:extLst>
      <p:ext uri="{BB962C8B-B14F-4D97-AF65-F5344CB8AC3E}">
        <p14:creationId xmlns:p14="http://schemas.microsoft.com/office/powerpoint/2010/main" val="3680208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C064E7-C48E-4997-9BE7-6B31B80C8274}" type="slidenum">
              <a:rPr lang="en-US" smtClean="0"/>
              <a:t>2</a:t>
            </a:fld>
            <a:endParaRPr lang="en-US"/>
          </a:p>
        </p:txBody>
      </p:sp>
      <p:sp>
        <p:nvSpPr>
          <p:cNvPr id="5" name="Date Placeholder 4">
            <a:extLst>
              <a:ext uri="{FF2B5EF4-FFF2-40B4-BE49-F238E27FC236}">
                <a16:creationId xmlns:a16="http://schemas.microsoft.com/office/drawing/2014/main" id="{44154EFF-5710-7CF7-6331-DE61D7E2FFC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584348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790739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latin typeface="+mn-lt"/>
            </a:endParaRPr>
          </a:p>
        </p:txBody>
      </p:sp>
      <p:sp>
        <p:nvSpPr>
          <p:cNvPr id="4" name="Slide Number Placeholder 3"/>
          <p:cNvSpPr>
            <a:spLocks noGrp="1"/>
          </p:cNvSpPr>
          <p:nvPr>
            <p:ph type="sldNum" sz="quarter" idx="5"/>
          </p:nvPr>
        </p:nvSpPr>
        <p:spPr/>
        <p:txBody>
          <a:bodyPr/>
          <a:lstStyle/>
          <a:p>
            <a:fld id="{80B41DB6-8650-4E12-A430-5ACA871920E5}" type="slidenum">
              <a:rPr lang="en-US" smtClean="0"/>
              <a:t>21</a:t>
            </a:fld>
            <a:endParaRPr lang="en-US"/>
          </a:p>
        </p:txBody>
      </p:sp>
    </p:spTree>
    <p:extLst>
      <p:ext uri="{BB962C8B-B14F-4D97-AF65-F5344CB8AC3E}">
        <p14:creationId xmlns:p14="http://schemas.microsoft.com/office/powerpoint/2010/main" val="42387802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ltLang="en-US" dirty="0"/>
          </a:p>
        </p:txBody>
      </p:sp>
    </p:spTree>
    <p:extLst>
      <p:ext uri="{BB962C8B-B14F-4D97-AF65-F5344CB8AC3E}">
        <p14:creationId xmlns:p14="http://schemas.microsoft.com/office/powerpoint/2010/main" val="31180499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p:cNvSpPr>
            <a:spLocks noGrp="1"/>
          </p:cNvSpPr>
          <p:nvPr>
            <p:ph type="sldNum" sz="quarter" idx="10"/>
          </p:nvPr>
        </p:nvSpPr>
        <p:spPr/>
        <p:txBody>
          <a:bodyPr/>
          <a:lstStyle/>
          <a:p>
            <a:fld id="{EB937F48-D485-49AB-BF6E-DE5EA95E8848}" type="slidenum">
              <a:rPr lang="en-US" smtClean="0"/>
              <a:t>23</a:t>
            </a:fld>
            <a:endParaRPr lang="en-US"/>
          </a:p>
        </p:txBody>
      </p:sp>
    </p:spTree>
    <p:extLst>
      <p:ext uri="{BB962C8B-B14F-4D97-AF65-F5344CB8AC3E}">
        <p14:creationId xmlns:p14="http://schemas.microsoft.com/office/powerpoint/2010/main" val="297358327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EB937F48-D485-49AB-BF6E-DE5EA95E8848}" type="slidenum">
              <a:rPr lang="en-US" smtClean="0"/>
              <a:t>24</a:t>
            </a:fld>
            <a:endParaRPr lang="en-US"/>
          </a:p>
        </p:txBody>
      </p:sp>
    </p:spTree>
    <p:extLst>
      <p:ext uri="{BB962C8B-B14F-4D97-AF65-F5344CB8AC3E}">
        <p14:creationId xmlns:p14="http://schemas.microsoft.com/office/powerpoint/2010/main" val="20649617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25</a:t>
            </a:fld>
            <a:endParaRPr lang="en-US"/>
          </a:p>
        </p:txBody>
      </p:sp>
    </p:spTree>
    <p:extLst>
      <p:ext uri="{BB962C8B-B14F-4D97-AF65-F5344CB8AC3E}">
        <p14:creationId xmlns:p14="http://schemas.microsoft.com/office/powerpoint/2010/main" val="34963411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26</a:t>
            </a:fld>
            <a:endParaRPr lang="en-US"/>
          </a:p>
        </p:txBody>
      </p:sp>
    </p:spTree>
    <p:extLst>
      <p:ext uri="{BB962C8B-B14F-4D97-AF65-F5344CB8AC3E}">
        <p14:creationId xmlns:p14="http://schemas.microsoft.com/office/powerpoint/2010/main" val="36524093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27</a:t>
            </a:fld>
            <a:endParaRPr lang="en-US"/>
          </a:p>
        </p:txBody>
      </p:sp>
    </p:spTree>
    <p:extLst>
      <p:ext uri="{BB962C8B-B14F-4D97-AF65-F5344CB8AC3E}">
        <p14:creationId xmlns:p14="http://schemas.microsoft.com/office/powerpoint/2010/main" val="14702665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48507" fontAlgn="base">
              <a:spcBef>
                <a:spcPct val="30000"/>
              </a:spcBef>
              <a:spcAft>
                <a:spcPct val="0"/>
              </a:spcAft>
              <a:buFont typeface="Arial" panose="020B0604020202020204" pitchFamily="34" charset="0"/>
              <a:buNone/>
              <a:defRPr/>
            </a:pPr>
            <a:endParaRPr lang="en-US" altLang="en-US" sz="2900" dirty="0"/>
          </a:p>
        </p:txBody>
      </p:sp>
    </p:spTree>
    <p:extLst>
      <p:ext uri="{BB962C8B-B14F-4D97-AF65-F5344CB8AC3E}">
        <p14:creationId xmlns:p14="http://schemas.microsoft.com/office/powerpoint/2010/main" val="304172801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b="0" i="0" dirty="0">
              <a:solidFill>
                <a:srgbClr val="003C66"/>
              </a:solidFill>
              <a:effectLst/>
              <a:latin typeface="Arial" panose="020B0604020202020204" pitchFamily="34" charset="0"/>
            </a:endParaRPr>
          </a:p>
        </p:txBody>
      </p:sp>
    </p:spTree>
    <p:extLst>
      <p:ext uri="{BB962C8B-B14F-4D97-AF65-F5344CB8AC3E}">
        <p14:creationId xmlns:p14="http://schemas.microsoft.com/office/powerpoint/2010/main" val="3617593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3</a:t>
            </a:fld>
            <a:endParaRPr lang="en-US"/>
          </a:p>
        </p:txBody>
      </p:sp>
    </p:spTree>
    <p:extLst>
      <p:ext uri="{BB962C8B-B14F-4D97-AF65-F5344CB8AC3E}">
        <p14:creationId xmlns:p14="http://schemas.microsoft.com/office/powerpoint/2010/main" val="338510474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1C90EF8-835C-4854-B7A1-BE6492EFBE09}" type="slidenum">
              <a:rPr lang="en-US" smtClean="0"/>
              <a:t>30</a:t>
            </a:fld>
            <a:endParaRPr lang="en-US"/>
          </a:p>
        </p:txBody>
      </p:sp>
    </p:spTree>
    <p:extLst>
      <p:ext uri="{BB962C8B-B14F-4D97-AF65-F5344CB8AC3E}">
        <p14:creationId xmlns:p14="http://schemas.microsoft.com/office/powerpoint/2010/main" val="42482780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48507">
              <a:buSzPct val="85000"/>
              <a:buFontTx/>
              <a:buNone/>
              <a:defRPr/>
            </a:pPr>
            <a:endParaRPr lang="en-US" altLang="en-US" dirty="0"/>
          </a:p>
        </p:txBody>
      </p:sp>
    </p:spTree>
    <p:extLst>
      <p:ext uri="{BB962C8B-B14F-4D97-AF65-F5344CB8AC3E}">
        <p14:creationId xmlns:p14="http://schemas.microsoft.com/office/powerpoint/2010/main" val="161741398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C064E7-C48E-4997-9BE7-6B31B80C8274}" type="slidenum">
              <a:rPr lang="en-US" smtClean="0"/>
              <a:t>32</a:t>
            </a:fld>
            <a:endParaRPr lang="en-US"/>
          </a:p>
        </p:txBody>
      </p:sp>
      <p:sp>
        <p:nvSpPr>
          <p:cNvPr id="5" name="Date Placeholder 4">
            <a:extLst>
              <a:ext uri="{FF2B5EF4-FFF2-40B4-BE49-F238E27FC236}">
                <a16:creationId xmlns:a16="http://schemas.microsoft.com/office/drawing/2014/main" id="{93FDB7AE-B292-D2A9-D9BD-1BFB0AC706C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4360024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1CC064E7-C48E-4997-9BE7-6B31B80C8274}" type="slidenum">
              <a:rPr lang="en-US" smtClean="0"/>
              <a:t>33</a:t>
            </a:fld>
            <a:endParaRPr lang="en-US"/>
          </a:p>
        </p:txBody>
      </p:sp>
      <p:sp>
        <p:nvSpPr>
          <p:cNvPr id="5" name="Date Placeholder 4">
            <a:extLst>
              <a:ext uri="{FF2B5EF4-FFF2-40B4-BE49-F238E27FC236}">
                <a16:creationId xmlns:a16="http://schemas.microsoft.com/office/drawing/2014/main" id="{D0EAA45E-C52F-D337-7B4B-3AEEB204438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6232343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4895676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0917549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6297880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7736541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7966217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133596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5"/>
          </p:nvPr>
        </p:nvSpPr>
        <p:spPr/>
        <p:txBody>
          <a:bodyPr/>
          <a:lstStyle/>
          <a:p>
            <a:fld id="{71C90EF8-835C-4854-B7A1-BE6492EFBE09}" type="slidenum">
              <a:rPr lang="en-US" smtClean="0"/>
              <a:t>4</a:t>
            </a:fld>
            <a:endParaRPr lang="en-US"/>
          </a:p>
        </p:txBody>
      </p:sp>
    </p:spTree>
    <p:extLst>
      <p:ext uri="{BB962C8B-B14F-4D97-AF65-F5344CB8AC3E}">
        <p14:creationId xmlns:p14="http://schemas.microsoft.com/office/powerpoint/2010/main" val="124008451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C064E7-C48E-4997-9BE7-6B31B80C8274}" type="slidenum">
              <a:rPr lang="en-US" smtClean="0"/>
              <a:t>40</a:t>
            </a:fld>
            <a:endParaRPr lang="en-US"/>
          </a:p>
        </p:txBody>
      </p:sp>
      <p:sp>
        <p:nvSpPr>
          <p:cNvPr id="5" name="Date Placeholder 4">
            <a:extLst>
              <a:ext uri="{FF2B5EF4-FFF2-40B4-BE49-F238E27FC236}">
                <a16:creationId xmlns:a16="http://schemas.microsoft.com/office/drawing/2014/main" id="{848B44EC-995E-3028-A466-D377CC53688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50143656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41</a:t>
            </a:fld>
            <a:endParaRPr lang="en-US"/>
          </a:p>
        </p:txBody>
      </p:sp>
    </p:spTree>
    <p:extLst>
      <p:ext uri="{BB962C8B-B14F-4D97-AF65-F5344CB8AC3E}">
        <p14:creationId xmlns:p14="http://schemas.microsoft.com/office/powerpoint/2010/main" val="175020541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p:txBody>
      </p:sp>
      <p:sp>
        <p:nvSpPr>
          <p:cNvPr id="4" name="Slide Number Placeholder 3"/>
          <p:cNvSpPr>
            <a:spLocks noGrp="1"/>
          </p:cNvSpPr>
          <p:nvPr>
            <p:ph type="sldNum" sz="quarter" idx="5"/>
          </p:nvPr>
        </p:nvSpPr>
        <p:spPr/>
        <p:txBody>
          <a:bodyPr/>
          <a:lstStyle/>
          <a:p>
            <a:fld id="{EB937F48-D485-49AB-BF6E-DE5EA95E8848}" type="slidenum">
              <a:rPr lang="en-US" smtClean="0"/>
              <a:t>42</a:t>
            </a:fld>
            <a:endParaRPr lang="en-US"/>
          </a:p>
        </p:txBody>
      </p:sp>
    </p:spTree>
    <p:extLst>
      <p:ext uri="{BB962C8B-B14F-4D97-AF65-F5344CB8AC3E}">
        <p14:creationId xmlns:p14="http://schemas.microsoft.com/office/powerpoint/2010/main" val="43797027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43</a:t>
            </a:fld>
            <a:endParaRPr lang="en-US"/>
          </a:p>
        </p:txBody>
      </p:sp>
    </p:spTree>
    <p:extLst>
      <p:ext uri="{BB962C8B-B14F-4D97-AF65-F5344CB8AC3E}">
        <p14:creationId xmlns:p14="http://schemas.microsoft.com/office/powerpoint/2010/main" val="223857261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44</a:t>
            </a:fld>
            <a:endParaRPr lang="en-US"/>
          </a:p>
        </p:txBody>
      </p:sp>
    </p:spTree>
    <p:extLst>
      <p:ext uri="{BB962C8B-B14F-4D97-AF65-F5344CB8AC3E}">
        <p14:creationId xmlns:p14="http://schemas.microsoft.com/office/powerpoint/2010/main" val="91144844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cs typeface="Calibri"/>
            </a:endParaRPr>
          </a:p>
        </p:txBody>
      </p:sp>
      <p:sp>
        <p:nvSpPr>
          <p:cNvPr id="4" name="Slide Number Placeholder 3"/>
          <p:cNvSpPr>
            <a:spLocks noGrp="1"/>
          </p:cNvSpPr>
          <p:nvPr>
            <p:ph type="sldNum" sz="quarter" idx="10"/>
          </p:nvPr>
        </p:nvSpPr>
        <p:spPr/>
        <p:txBody>
          <a:bodyPr/>
          <a:lstStyle/>
          <a:p>
            <a:fld id="{EB937F48-D485-49AB-BF6E-DE5EA95E8848}" type="slidenum">
              <a:rPr lang="en-US" smtClean="0"/>
              <a:t>45</a:t>
            </a:fld>
            <a:endParaRPr lang="en-US"/>
          </a:p>
        </p:txBody>
      </p:sp>
      <p:sp>
        <p:nvSpPr>
          <p:cNvPr id="5" name="Date Placeholder 4">
            <a:extLst>
              <a:ext uri="{FF2B5EF4-FFF2-40B4-BE49-F238E27FC236}">
                <a16:creationId xmlns:a16="http://schemas.microsoft.com/office/drawing/2014/main" id="{C92E3647-9F0D-69B6-0281-D6C8C4EFDEC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63918260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0303601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0270656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3350954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191727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5</a:t>
            </a:fld>
            <a:endParaRPr lang="en-US"/>
          </a:p>
        </p:txBody>
      </p:sp>
    </p:spTree>
    <p:extLst>
      <p:ext uri="{BB962C8B-B14F-4D97-AF65-F5344CB8AC3E}">
        <p14:creationId xmlns:p14="http://schemas.microsoft.com/office/powerpoint/2010/main" val="15640157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tabLst>
                <a:tab pos="658686" algn="l"/>
              </a:tabLst>
              <a:defRPr/>
            </a:pPr>
            <a:endParaRPr lang="en-US" b="1" dirty="0"/>
          </a:p>
        </p:txBody>
      </p:sp>
    </p:spTree>
    <p:extLst>
      <p:ext uri="{BB962C8B-B14F-4D97-AF65-F5344CB8AC3E}">
        <p14:creationId xmlns:p14="http://schemas.microsoft.com/office/powerpoint/2010/main" val="258181468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1386115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244187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1209880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7472028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0870723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393153738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17880711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1503320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176851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
        <p:nvSpPr>
          <p:cNvPr id="4" name="Slide Number Placeholder 3"/>
          <p:cNvSpPr>
            <a:spLocks noGrp="1"/>
          </p:cNvSpPr>
          <p:nvPr>
            <p:ph type="sldNum" sz="quarter" idx="10"/>
          </p:nvPr>
        </p:nvSpPr>
        <p:spPr/>
        <p:txBody>
          <a:bodyPr/>
          <a:lstStyle/>
          <a:p>
            <a:pPr defTabSz="948507">
              <a:defRPr/>
            </a:pPr>
            <a:fld id="{2134507D-9D70-4723-A314-2B9D300FA705}" type="slidenum">
              <a:rPr lang="en-US">
                <a:solidFill>
                  <a:prstClr val="black"/>
                </a:solidFill>
                <a:latin typeface="Calibri" panose="020F0502020204030204"/>
              </a:rPr>
              <a:pPr defTabSz="948507">
                <a:defRPr/>
              </a:pPr>
              <a:t>6</a:t>
            </a:fld>
            <a:endParaRPr lang="en-US">
              <a:solidFill>
                <a:prstClr val="black"/>
              </a:solidFill>
              <a:latin typeface="Calibri" panose="020F0502020204030204"/>
            </a:endParaRPr>
          </a:p>
        </p:txBody>
      </p:sp>
    </p:spTree>
    <p:extLst>
      <p:ext uri="{BB962C8B-B14F-4D97-AF65-F5344CB8AC3E}">
        <p14:creationId xmlns:p14="http://schemas.microsoft.com/office/powerpoint/2010/main" val="170173664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60</a:t>
            </a:fld>
            <a:endParaRPr lang="en-US"/>
          </a:p>
        </p:txBody>
      </p:sp>
    </p:spTree>
    <p:extLst>
      <p:ext uri="{BB962C8B-B14F-4D97-AF65-F5344CB8AC3E}">
        <p14:creationId xmlns:p14="http://schemas.microsoft.com/office/powerpoint/2010/main" val="42953533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48507"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155557714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718668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119071128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p:txBody>
      </p:sp>
    </p:spTree>
    <p:extLst>
      <p:ext uri="{BB962C8B-B14F-4D97-AF65-F5344CB8AC3E}">
        <p14:creationId xmlns:p14="http://schemas.microsoft.com/office/powerpoint/2010/main" val="2406476752"/>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65</a:t>
            </a:fld>
            <a:endParaRPr lang="en-US"/>
          </a:p>
        </p:txBody>
      </p:sp>
    </p:spTree>
    <p:extLst>
      <p:ext uri="{BB962C8B-B14F-4D97-AF65-F5344CB8AC3E}">
        <p14:creationId xmlns:p14="http://schemas.microsoft.com/office/powerpoint/2010/main" val="153401465"/>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66</a:t>
            </a:fld>
            <a:endParaRPr lang="en-US"/>
          </a:p>
        </p:txBody>
      </p:sp>
    </p:spTree>
    <p:extLst>
      <p:ext uri="{BB962C8B-B14F-4D97-AF65-F5344CB8AC3E}">
        <p14:creationId xmlns:p14="http://schemas.microsoft.com/office/powerpoint/2010/main" val="426913781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67</a:t>
            </a:fld>
            <a:endParaRPr lang="en-US"/>
          </a:p>
        </p:txBody>
      </p:sp>
    </p:spTree>
    <p:extLst>
      <p:ext uri="{BB962C8B-B14F-4D97-AF65-F5344CB8AC3E}">
        <p14:creationId xmlns:p14="http://schemas.microsoft.com/office/powerpoint/2010/main" val="188830275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EB937F48-D485-49AB-BF6E-DE5EA95E8848}" type="slidenum">
              <a:rPr lang="en-US" smtClean="0"/>
              <a:t>68</a:t>
            </a:fld>
            <a:endParaRPr lang="en-US"/>
          </a:p>
        </p:txBody>
      </p:sp>
    </p:spTree>
    <p:extLst>
      <p:ext uri="{BB962C8B-B14F-4D97-AF65-F5344CB8AC3E}">
        <p14:creationId xmlns:p14="http://schemas.microsoft.com/office/powerpoint/2010/main" val="3345842614"/>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69</a:t>
            </a:fld>
            <a:endParaRPr lang="en-US"/>
          </a:p>
        </p:txBody>
      </p:sp>
    </p:spTree>
    <p:extLst>
      <p:ext uri="{BB962C8B-B14F-4D97-AF65-F5344CB8AC3E}">
        <p14:creationId xmlns:p14="http://schemas.microsoft.com/office/powerpoint/2010/main" val="42760670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7380495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auto"/>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70</a:t>
            </a:fld>
            <a:endParaRPr lang="en-US"/>
          </a:p>
        </p:txBody>
      </p:sp>
    </p:spTree>
    <p:extLst>
      <p:ext uri="{BB962C8B-B14F-4D97-AF65-F5344CB8AC3E}">
        <p14:creationId xmlns:p14="http://schemas.microsoft.com/office/powerpoint/2010/main" val="229674731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71</a:t>
            </a:fld>
            <a:endParaRPr lang="en-US"/>
          </a:p>
        </p:txBody>
      </p:sp>
    </p:spTree>
    <p:extLst>
      <p:ext uri="{BB962C8B-B14F-4D97-AF65-F5344CB8AC3E}">
        <p14:creationId xmlns:p14="http://schemas.microsoft.com/office/powerpoint/2010/main" val="3149455809"/>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72</a:t>
            </a:fld>
            <a:endParaRPr lang="en-US"/>
          </a:p>
        </p:txBody>
      </p:sp>
    </p:spTree>
    <p:extLst>
      <p:ext uri="{BB962C8B-B14F-4D97-AF65-F5344CB8AC3E}">
        <p14:creationId xmlns:p14="http://schemas.microsoft.com/office/powerpoint/2010/main" val="743745927"/>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73</a:t>
            </a:fld>
            <a:endParaRPr lang="en-US"/>
          </a:p>
        </p:txBody>
      </p:sp>
    </p:spTree>
    <p:extLst>
      <p:ext uri="{BB962C8B-B14F-4D97-AF65-F5344CB8AC3E}">
        <p14:creationId xmlns:p14="http://schemas.microsoft.com/office/powerpoint/2010/main" val="3061557753"/>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75</a:t>
            </a:fld>
            <a:endParaRPr lang="en-US"/>
          </a:p>
        </p:txBody>
      </p:sp>
    </p:spTree>
    <p:extLst>
      <p:ext uri="{BB962C8B-B14F-4D97-AF65-F5344CB8AC3E}">
        <p14:creationId xmlns:p14="http://schemas.microsoft.com/office/powerpoint/2010/main" val="59167139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76</a:t>
            </a:fld>
            <a:endParaRPr lang="en-US"/>
          </a:p>
        </p:txBody>
      </p:sp>
    </p:spTree>
    <p:extLst>
      <p:ext uri="{BB962C8B-B14F-4D97-AF65-F5344CB8AC3E}">
        <p14:creationId xmlns:p14="http://schemas.microsoft.com/office/powerpoint/2010/main" val="3825606274"/>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dirty="0">
              <a:effectLst/>
              <a:latin typeface="Aptos" panose="020B00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80B41DB6-8650-4E12-A430-5ACA871920E5}" type="slidenum">
              <a:rPr lang="en-US" smtClean="0"/>
              <a:t>77</a:t>
            </a:fld>
            <a:endParaRPr lang="en-US"/>
          </a:p>
        </p:txBody>
      </p:sp>
    </p:spTree>
    <p:extLst>
      <p:ext uri="{BB962C8B-B14F-4D97-AF65-F5344CB8AC3E}">
        <p14:creationId xmlns:p14="http://schemas.microsoft.com/office/powerpoint/2010/main" val="2451320783"/>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78</a:t>
            </a:fld>
            <a:endParaRPr lang="en-US"/>
          </a:p>
        </p:txBody>
      </p:sp>
    </p:spTree>
    <p:extLst>
      <p:ext uri="{BB962C8B-B14F-4D97-AF65-F5344CB8AC3E}">
        <p14:creationId xmlns:p14="http://schemas.microsoft.com/office/powerpoint/2010/main" val="1419116039"/>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66612">
              <a:defRPr/>
            </a:pPr>
            <a:fld id="{EB937F48-D485-49AB-BF6E-DE5EA95E8848}" type="slidenum">
              <a:rPr lang="en-US">
                <a:solidFill>
                  <a:prstClr val="black"/>
                </a:solidFill>
                <a:latin typeface="Calibri"/>
              </a:rPr>
              <a:pPr defTabSz="966612">
                <a:defRPr/>
              </a:pPr>
              <a:t>97</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D0FFF7DB-B3F3-4688-E68A-8D33E4778F7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59397455"/>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66612">
              <a:defRPr/>
            </a:pPr>
            <a:fld id="{EB937F48-D485-49AB-BF6E-DE5EA95E8848}" type="slidenum">
              <a:rPr lang="en-US">
                <a:solidFill>
                  <a:prstClr val="black"/>
                </a:solidFill>
                <a:latin typeface="Calibri"/>
              </a:rPr>
              <a:pPr defTabSz="966612">
                <a:defRPr/>
              </a:pPr>
              <a:t>98</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45775C57-F35B-4F40-FE14-44F71F9B574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7770147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8</a:t>
            </a:fld>
            <a:endParaRPr lang="en-US"/>
          </a:p>
        </p:txBody>
      </p:sp>
    </p:spTree>
    <p:extLst>
      <p:ext uri="{BB962C8B-B14F-4D97-AF65-F5344CB8AC3E}">
        <p14:creationId xmlns:p14="http://schemas.microsoft.com/office/powerpoint/2010/main" val="3210653013"/>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99</a:t>
            </a:fld>
            <a:endParaRPr lang="en-US"/>
          </a:p>
        </p:txBody>
      </p:sp>
      <p:sp>
        <p:nvSpPr>
          <p:cNvPr id="5" name="Date Placeholder 4">
            <a:extLst>
              <a:ext uri="{FF2B5EF4-FFF2-40B4-BE49-F238E27FC236}">
                <a16:creationId xmlns:a16="http://schemas.microsoft.com/office/drawing/2014/main" id="{8547F1D0-33A8-8BA4-43BC-61B012138CA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6534726"/>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100</a:t>
            </a:fld>
            <a:endParaRPr lang="en-US"/>
          </a:p>
        </p:txBody>
      </p:sp>
      <p:sp>
        <p:nvSpPr>
          <p:cNvPr id="5" name="Date Placeholder 4">
            <a:extLst>
              <a:ext uri="{FF2B5EF4-FFF2-40B4-BE49-F238E27FC236}">
                <a16:creationId xmlns:a16="http://schemas.microsoft.com/office/drawing/2014/main" id="{E8684F2D-D3F8-2823-C0AF-5A9FE91E997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666233259"/>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101</a:t>
            </a:fld>
            <a:endParaRPr lang="en-US"/>
          </a:p>
        </p:txBody>
      </p:sp>
      <p:sp>
        <p:nvSpPr>
          <p:cNvPr id="5" name="Date Placeholder 4">
            <a:extLst>
              <a:ext uri="{FF2B5EF4-FFF2-40B4-BE49-F238E27FC236}">
                <a16:creationId xmlns:a16="http://schemas.microsoft.com/office/drawing/2014/main" id="{E7CCEBE4-8013-CC12-02D7-C8437BCF993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810620170"/>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102</a:t>
            </a:fld>
            <a:endParaRPr lang="en-US"/>
          </a:p>
        </p:txBody>
      </p:sp>
      <p:sp>
        <p:nvSpPr>
          <p:cNvPr id="5" name="Date Placeholder 4">
            <a:extLst>
              <a:ext uri="{FF2B5EF4-FFF2-40B4-BE49-F238E27FC236}">
                <a16:creationId xmlns:a16="http://schemas.microsoft.com/office/drawing/2014/main" id="{D1AF93C4-995B-F109-B248-7A65DE0A04E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86178030"/>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103</a:t>
            </a:fld>
            <a:endParaRPr lang="en-US"/>
          </a:p>
        </p:txBody>
      </p:sp>
      <p:sp>
        <p:nvSpPr>
          <p:cNvPr id="5" name="Date Placeholder 4">
            <a:extLst>
              <a:ext uri="{FF2B5EF4-FFF2-40B4-BE49-F238E27FC236}">
                <a16:creationId xmlns:a16="http://schemas.microsoft.com/office/drawing/2014/main" id="{8E34F91C-1871-79EA-5EF8-38B0F6EBAFF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65601810"/>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104</a:t>
            </a:fld>
            <a:endParaRPr lang="en-US"/>
          </a:p>
        </p:txBody>
      </p:sp>
      <p:sp>
        <p:nvSpPr>
          <p:cNvPr id="5" name="Date Placeholder 4">
            <a:extLst>
              <a:ext uri="{FF2B5EF4-FFF2-40B4-BE49-F238E27FC236}">
                <a16:creationId xmlns:a16="http://schemas.microsoft.com/office/drawing/2014/main" id="{9A10CEE4-97E7-CF80-86F6-733A248737B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183720466"/>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105</a:t>
            </a:fld>
            <a:endParaRPr lang="en-US"/>
          </a:p>
        </p:txBody>
      </p:sp>
      <p:sp>
        <p:nvSpPr>
          <p:cNvPr id="5" name="Date Placeholder 4">
            <a:extLst>
              <a:ext uri="{FF2B5EF4-FFF2-40B4-BE49-F238E27FC236}">
                <a16:creationId xmlns:a16="http://schemas.microsoft.com/office/drawing/2014/main" id="{74B26A62-5845-3249-D8C3-D5B2907A066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254301097"/>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106</a:t>
            </a:fld>
            <a:endParaRPr lang="en-US"/>
          </a:p>
        </p:txBody>
      </p:sp>
      <p:sp>
        <p:nvSpPr>
          <p:cNvPr id="5" name="Date Placeholder 4">
            <a:extLst>
              <a:ext uri="{FF2B5EF4-FFF2-40B4-BE49-F238E27FC236}">
                <a16:creationId xmlns:a16="http://schemas.microsoft.com/office/drawing/2014/main" id="{720259C7-0374-E8BD-04D4-9D3ACD50963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919738397"/>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107</a:t>
            </a:fld>
            <a:endParaRPr lang="en-US"/>
          </a:p>
        </p:txBody>
      </p:sp>
      <p:sp>
        <p:nvSpPr>
          <p:cNvPr id="5" name="Date Placeholder 4">
            <a:extLst>
              <a:ext uri="{FF2B5EF4-FFF2-40B4-BE49-F238E27FC236}">
                <a16:creationId xmlns:a16="http://schemas.microsoft.com/office/drawing/2014/main" id="{DC9BB281-E5CF-A81B-E59D-57CF8569C7C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216560720"/>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108</a:t>
            </a:fld>
            <a:endParaRPr lang="en-US"/>
          </a:p>
        </p:txBody>
      </p:sp>
      <p:sp>
        <p:nvSpPr>
          <p:cNvPr id="5" name="Date Placeholder 4">
            <a:extLst>
              <a:ext uri="{FF2B5EF4-FFF2-40B4-BE49-F238E27FC236}">
                <a16:creationId xmlns:a16="http://schemas.microsoft.com/office/drawing/2014/main" id="{C6D5317A-CB98-CFE1-20F6-0305774CE18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8957792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9</a:t>
            </a:fld>
            <a:endParaRPr lang="en-US"/>
          </a:p>
        </p:txBody>
      </p:sp>
    </p:spTree>
    <p:extLst>
      <p:ext uri="{BB962C8B-B14F-4D97-AF65-F5344CB8AC3E}">
        <p14:creationId xmlns:p14="http://schemas.microsoft.com/office/powerpoint/2010/main" val="4133534179"/>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109</a:t>
            </a:fld>
            <a:endParaRPr lang="en-US"/>
          </a:p>
        </p:txBody>
      </p:sp>
      <p:sp>
        <p:nvSpPr>
          <p:cNvPr id="5" name="Date Placeholder 4">
            <a:extLst>
              <a:ext uri="{FF2B5EF4-FFF2-40B4-BE49-F238E27FC236}">
                <a16:creationId xmlns:a16="http://schemas.microsoft.com/office/drawing/2014/main" id="{51BF57E1-C7A9-1541-15F8-CA4459118A7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17058455"/>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110</a:t>
            </a:fld>
            <a:endParaRPr lang="en-US"/>
          </a:p>
        </p:txBody>
      </p:sp>
      <p:sp>
        <p:nvSpPr>
          <p:cNvPr id="5" name="Date Placeholder 4">
            <a:extLst>
              <a:ext uri="{FF2B5EF4-FFF2-40B4-BE49-F238E27FC236}">
                <a16:creationId xmlns:a16="http://schemas.microsoft.com/office/drawing/2014/main" id="{63AA3185-D39E-D4D2-A460-72D6125EB5F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133978959"/>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111</a:t>
            </a:fld>
            <a:endParaRPr lang="en-US"/>
          </a:p>
        </p:txBody>
      </p:sp>
      <p:sp>
        <p:nvSpPr>
          <p:cNvPr id="5" name="Date Placeholder 4">
            <a:extLst>
              <a:ext uri="{FF2B5EF4-FFF2-40B4-BE49-F238E27FC236}">
                <a16:creationId xmlns:a16="http://schemas.microsoft.com/office/drawing/2014/main" id="{1BD78FE0-4853-35ED-1616-4309938DBBD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156623974"/>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112</a:t>
            </a:fld>
            <a:endParaRPr lang="en-US"/>
          </a:p>
        </p:txBody>
      </p:sp>
      <p:sp>
        <p:nvSpPr>
          <p:cNvPr id="5" name="Date Placeholder 4">
            <a:extLst>
              <a:ext uri="{FF2B5EF4-FFF2-40B4-BE49-F238E27FC236}">
                <a16:creationId xmlns:a16="http://schemas.microsoft.com/office/drawing/2014/main" id="{61DAF79E-082F-D6C0-714B-937D97D1654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459616860"/>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113</a:t>
            </a:fld>
            <a:endParaRPr lang="en-US"/>
          </a:p>
        </p:txBody>
      </p:sp>
      <p:sp>
        <p:nvSpPr>
          <p:cNvPr id="5" name="Date Placeholder 4">
            <a:extLst>
              <a:ext uri="{FF2B5EF4-FFF2-40B4-BE49-F238E27FC236}">
                <a16:creationId xmlns:a16="http://schemas.microsoft.com/office/drawing/2014/main" id="{7CBE4744-4ECD-B641-DDE6-9BABF0A2737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549101936"/>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114</a:t>
            </a:fld>
            <a:endParaRPr lang="en-US"/>
          </a:p>
        </p:txBody>
      </p:sp>
      <p:sp>
        <p:nvSpPr>
          <p:cNvPr id="5" name="Date Placeholder 4">
            <a:extLst>
              <a:ext uri="{FF2B5EF4-FFF2-40B4-BE49-F238E27FC236}">
                <a16:creationId xmlns:a16="http://schemas.microsoft.com/office/drawing/2014/main" id="{0277DB82-8867-360C-764D-9143665B63B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32791362"/>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115</a:t>
            </a:fld>
            <a:endParaRPr lang="en-US"/>
          </a:p>
        </p:txBody>
      </p:sp>
      <p:sp>
        <p:nvSpPr>
          <p:cNvPr id="5" name="Date Placeholder 4">
            <a:extLst>
              <a:ext uri="{FF2B5EF4-FFF2-40B4-BE49-F238E27FC236}">
                <a16:creationId xmlns:a16="http://schemas.microsoft.com/office/drawing/2014/main" id="{505E2CE5-10D9-A49B-048A-90C7B166EE4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65925278"/>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116</a:t>
            </a:fld>
            <a:endParaRPr lang="en-US"/>
          </a:p>
        </p:txBody>
      </p:sp>
      <p:sp>
        <p:nvSpPr>
          <p:cNvPr id="5" name="Date Placeholder 4">
            <a:extLst>
              <a:ext uri="{FF2B5EF4-FFF2-40B4-BE49-F238E27FC236}">
                <a16:creationId xmlns:a16="http://schemas.microsoft.com/office/drawing/2014/main" id="{ADAF6543-4ABE-ABE9-C5B9-635DCDCD5C5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16602424"/>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117</a:t>
            </a:fld>
            <a:endParaRPr lang="en-US"/>
          </a:p>
        </p:txBody>
      </p:sp>
      <p:sp>
        <p:nvSpPr>
          <p:cNvPr id="5" name="Date Placeholder 4">
            <a:extLst>
              <a:ext uri="{FF2B5EF4-FFF2-40B4-BE49-F238E27FC236}">
                <a16:creationId xmlns:a16="http://schemas.microsoft.com/office/drawing/2014/main" id="{6FA93153-27CE-E00C-8D5A-4561E6EE666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84403296"/>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118</a:t>
            </a:fld>
            <a:endParaRPr lang="en-US"/>
          </a:p>
        </p:txBody>
      </p:sp>
      <p:sp>
        <p:nvSpPr>
          <p:cNvPr id="5" name="Date Placeholder 4">
            <a:extLst>
              <a:ext uri="{FF2B5EF4-FFF2-40B4-BE49-F238E27FC236}">
                <a16:creationId xmlns:a16="http://schemas.microsoft.com/office/drawing/2014/main" id="{3252323D-2D44-1908-7937-F9443EB397D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0811573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C6DB31-0A8F-3189-E999-AB2A745EAC0D}"/>
              </a:ext>
            </a:extLst>
          </p:cNvPr>
          <p:cNvSpPr>
            <a:spLocks noGrp="1"/>
          </p:cNvSpPr>
          <p:nvPr>
            <p:ph type="ctrTitle" hasCustomPrompt="1"/>
          </p:nvPr>
        </p:nvSpPr>
        <p:spPr>
          <a:xfrm>
            <a:off x="3927552" y="1998522"/>
            <a:ext cx="7796690" cy="1724297"/>
          </a:xfrm>
          <a:prstGeom prst="rect">
            <a:avLst/>
          </a:prstGeom>
        </p:spPr>
        <p:txBody>
          <a:bodyPr anchor="b">
            <a:normAutofit/>
          </a:bodyPr>
          <a:lstStyle>
            <a:lvl1pPr algn="l">
              <a:defRPr sz="4400" b="1" cap="none" baseline="0">
                <a:solidFill>
                  <a:schemeClr val="tx2"/>
                </a:solidFill>
                <a:latin typeface="+mn-lt"/>
                <a:ea typeface="Cambria" charset="0"/>
                <a:cs typeface="DokChampa" panose="020B0502040204020203" pitchFamily="34" charset="-34"/>
              </a:defRPr>
            </a:lvl1pPr>
          </a:lstStyle>
          <a:p>
            <a:r>
              <a:rPr lang="en-US" dirty="0"/>
              <a:t>Click to edit presentation title</a:t>
            </a:r>
          </a:p>
        </p:txBody>
      </p:sp>
      <p:sp>
        <p:nvSpPr>
          <p:cNvPr id="8" name="Subtitle 2">
            <a:extLst>
              <a:ext uri="{FF2B5EF4-FFF2-40B4-BE49-F238E27FC236}">
                <a16:creationId xmlns:a16="http://schemas.microsoft.com/office/drawing/2014/main" id="{7D003AB2-0822-0240-0618-78300846F821}"/>
              </a:ext>
            </a:extLst>
          </p:cNvPr>
          <p:cNvSpPr>
            <a:spLocks noGrp="1"/>
          </p:cNvSpPr>
          <p:nvPr>
            <p:ph type="subTitle" idx="1" hasCustomPrompt="1"/>
          </p:nvPr>
        </p:nvSpPr>
        <p:spPr>
          <a:xfrm>
            <a:off x="3927551" y="4074269"/>
            <a:ext cx="7796692" cy="294203"/>
          </a:xfrm>
        </p:spPr>
        <p:txBody>
          <a:bodyPr>
            <a:noAutofit/>
          </a:bodyPr>
          <a:lstStyle>
            <a:lvl1pPr marL="0" indent="0" algn="l">
              <a:buNone/>
              <a:defRPr sz="2800" b="1">
                <a:solidFill>
                  <a:schemeClr val="accent1"/>
                </a:solidFill>
                <a:latin typeface="+mj-lt"/>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subtitle</a:t>
            </a:r>
          </a:p>
        </p:txBody>
      </p:sp>
      <p:sp>
        <p:nvSpPr>
          <p:cNvPr id="11" name="Text Placeholder 9">
            <a:extLst>
              <a:ext uri="{FF2B5EF4-FFF2-40B4-BE49-F238E27FC236}">
                <a16:creationId xmlns:a16="http://schemas.microsoft.com/office/drawing/2014/main" id="{57CB72D2-4A6F-E184-EBAA-692DE1E9947B}"/>
              </a:ext>
            </a:extLst>
          </p:cNvPr>
          <p:cNvSpPr>
            <a:spLocks noGrp="1"/>
          </p:cNvSpPr>
          <p:nvPr>
            <p:ph type="body" sz="quarter" idx="13" hasCustomPrompt="1"/>
          </p:nvPr>
        </p:nvSpPr>
        <p:spPr>
          <a:xfrm>
            <a:off x="3928612" y="4860530"/>
            <a:ext cx="7795715" cy="281257"/>
          </a:xfrm>
          <a:prstGeom prst="rect">
            <a:avLst/>
          </a:prstGeom>
        </p:spPr>
        <p:txBody>
          <a:bodyPr>
            <a:noAutofit/>
          </a:bodyPr>
          <a:lstStyle>
            <a:lvl1pPr marL="0" indent="0" algn="l">
              <a:buNone/>
              <a:defRPr sz="2000" b="1">
                <a:solidFill>
                  <a:schemeClr val="tx2"/>
                </a:solidFill>
              </a:defRPr>
            </a:lvl1pPr>
          </a:lstStyle>
          <a:p>
            <a:pPr lvl="0"/>
            <a:r>
              <a:rPr lang="en-US" dirty="0"/>
              <a:t>Click to edit DEPARMENT NAME</a:t>
            </a:r>
          </a:p>
        </p:txBody>
      </p:sp>
      <p:sp>
        <p:nvSpPr>
          <p:cNvPr id="15" name="Text Placeholder 14">
            <a:extLst>
              <a:ext uri="{FF2B5EF4-FFF2-40B4-BE49-F238E27FC236}">
                <a16:creationId xmlns:a16="http://schemas.microsoft.com/office/drawing/2014/main" id="{4E76748A-07B3-42A4-A1A1-A983F80AD51F}"/>
              </a:ext>
            </a:extLst>
          </p:cNvPr>
          <p:cNvSpPr>
            <a:spLocks noGrp="1"/>
          </p:cNvSpPr>
          <p:nvPr>
            <p:ph type="body" sz="quarter" idx="15" hasCustomPrompt="1"/>
          </p:nvPr>
        </p:nvSpPr>
        <p:spPr>
          <a:xfrm>
            <a:off x="3927475" y="5177086"/>
            <a:ext cx="7795715" cy="294202"/>
          </a:xfrm>
        </p:spPr>
        <p:txBody>
          <a:bodyPr>
            <a:noAutofit/>
          </a:bodyPr>
          <a:lstStyle>
            <a:lvl1pPr marL="0" indent="0">
              <a:buNone/>
              <a:defRPr lang="en-US" sz="1800" i="1" dirty="0"/>
            </a:lvl1p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lang="en-US" dirty="0"/>
              <a:t>Click to edit Date</a:t>
            </a:r>
          </a:p>
        </p:txBody>
      </p:sp>
      <p:sp>
        <p:nvSpPr>
          <p:cNvPr id="17" name="Picture Placeholder 16">
            <a:extLst>
              <a:ext uri="{FF2B5EF4-FFF2-40B4-BE49-F238E27FC236}">
                <a16:creationId xmlns:a16="http://schemas.microsoft.com/office/drawing/2014/main" id="{BCD86D16-4920-A31D-E8B6-511E2BFBEBF7}"/>
              </a:ext>
            </a:extLst>
          </p:cNvPr>
          <p:cNvSpPr>
            <a:spLocks noGrp="1"/>
          </p:cNvSpPr>
          <p:nvPr>
            <p:ph type="pic" sz="quarter" idx="16"/>
          </p:nvPr>
        </p:nvSpPr>
        <p:spPr>
          <a:xfrm>
            <a:off x="471195" y="-13632"/>
            <a:ext cx="3152776" cy="5974722"/>
          </a:xfrm>
        </p:spPr>
        <p:txBody>
          <a:bodyPr/>
          <a:lstStyle>
            <a:lvl1pPr marL="0" indent="0">
              <a:buNone/>
              <a:defRPr/>
            </a:lvl1pPr>
          </a:lstStyle>
          <a:p>
            <a:r>
              <a:rPr lang="en-US"/>
              <a:t>Click icon to add picture</a:t>
            </a:r>
            <a:endParaRPr lang="en-US" dirty="0"/>
          </a:p>
        </p:txBody>
      </p:sp>
      <p:sp>
        <p:nvSpPr>
          <p:cNvPr id="21" name="Text Placeholder 20">
            <a:extLst>
              <a:ext uri="{FF2B5EF4-FFF2-40B4-BE49-F238E27FC236}">
                <a16:creationId xmlns:a16="http://schemas.microsoft.com/office/drawing/2014/main" id="{D11A8111-EF09-D40E-3A23-157EF7392C86}"/>
              </a:ext>
            </a:extLst>
          </p:cNvPr>
          <p:cNvSpPr>
            <a:spLocks noGrp="1"/>
          </p:cNvSpPr>
          <p:nvPr>
            <p:ph type="body" sz="quarter" idx="17"/>
          </p:nvPr>
        </p:nvSpPr>
        <p:spPr>
          <a:xfrm>
            <a:off x="471488" y="6154738"/>
            <a:ext cx="3152775" cy="430212"/>
          </a:xfrm>
        </p:spPr>
        <p:txBody>
          <a:bodyPr>
            <a:normAutofit/>
          </a:bodyPr>
          <a:lstStyle>
            <a:lvl1pPr marL="0" indent="0" algn="ctr">
              <a:buNone/>
              <a:defRPr sz="1400" b="1"/>
            </a:lvl1pPr>
          </a:lstStyle>
          <a:p>
            <a:pPr lvl="0"/>
            <a:r>
              <a:rPr lang="en-US"/>
              <a:t>Click to edit Master text styles</a:t>
            </a:r>
          </a:p>
        </p:txBody>
      </p:sp>
      <p:cxnSp>
        <p:nvCxnSpPr>
          <p:cNvPr id="2" name="Straight Connector 1">
            <a:extLst>
              <a:ext uri="{FF2B5EF4-FFF2-40B4-BE49-F238E27FC236}">
                <a16:creationId xmlns:a16="http://schemas.microsoft.com/office/drawing/2014/main" id="{FA7BCE87-0ACC-8560-B134-2524AFD23647}"/>
              </a:ext>
              <a:ext uri="{C183D7F6-B498-43B3-948B-1728B52AA6E4}">
                <adec:decorative xmlns:adec="http://schemas.microsoft.com/office/drawing/2017/decorative" val="1"/>
              </a:ext>
            </a:extLst>
          </p:cNvPr>
          <p:cNvCxnSpPr>
            <a:cxnSpLocks/>
          </p:cNvCxnSpPr>
          <p:nvPr userDrawn="1"/>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540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endParaRPr lang="en-US" dirty="0"/>
          </a:p>
        </p:txBody>
      </p:sp>
      <p:sp>
        <p:nvSpPr>
          <p:cNvPr id="5" name="Text Placeholder 18">
            <a:extLst>
              <a:ext uri="{FF2B5EF4-FFF2-40B4-BE49-F238E27FC236}">
                <a16:creationId xmlns:a16="http://schemas.microsoft.com/office/drawing/2014/main" id="{0666C2C4-CB95-9095-9AEA-37E9A80E3346}"/>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46F5C12-53A6-41D8-11E8-370925C95034}"/>
              </a:ext>
            </a:extLst>
          </p:cNvPr>
          <p:cNvSpPr>
            <a:spLocks noGrp="1"/>
          </p:cNvSpPr>
          <p:nvPr>
            <p:ph sz="quarter" idx="37" hasCustomPrompt="1"/>
          </p:nvPr>
        </p:nvSpPr>
        <p:spPr>
          <a:xfrm>
            <a:off x="560428" y="2748662"/>
            <a:ext cx="2415009" cy="1828800"/>
          </a:xfrm>
          <a:prstGeom prst="rect">
            <a:avLst/>
          </a:prstGeo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929F6894-5848-6A61-A7AB-A188F4DFDB8C}"/>
              </a:ext>
            </a:extLst>
          </p:cNvPr>
          <p:cNvSpPr>
            <a:spLocks noGrp="1"/>
          </p:cNvSpPr>
          <p:nvPr>
            <p:ph sz="quarter" idx="31" hasCustomPrompt="1"/>
          </p:nvPr>
        </p:nvSpPr>
        <p:spPr>
          <a:xfrm>
            <a:off x="560428" y="4739613"/>
            <a:ext cx="2415009" cy="1828799"/>
          </a:xfrm>
        </p:spPr>
        <p:txBody>
          <a:bodyPr/>
          <a:lstStyle>
            <a:lvl1pPr marL="0" indent="0" algn="ctr">
              <a:buNone/>
              <a:defRPr/>
            </a:lvl1pPr>
          </a:lstStyle>
          <a:p>
            <a:pPr lvl="0"/>
            <a:r>
              <a:rPr lang="en-US" dirty="0"/>
              <a:t>Add text or image</a:t>
            </a:r>
          </a:p>
        </p:txBody>
      </p:sp>
      <p:sp>
        <p:nvSpPr>
          <p:cNvPr id="15" name="Content Placeholder 4">
            <a:extLst>
              <a:ext uri="{FF2B5EF4-FFF2-40B4-BE49-F238E27FC236}">
                <a16:creationId xmlns:a16="http://schemas.microsoft.com/office/drawing/2014/main" id="{8DB0FB18-E838-29EF-E1AE-BDDA875C4399}"/>
              </a:ext>
            </a:extLst>
          </p:cNvPr>
          <p:cNvSpPr>
            <a:spLocks noGrp="1"/>
          </p:cNvSpPr>
          <p:nvPr>
            <p:ph sz="quarter" idx="38" hasCustomPrompt="1"/>
          </p:nvPr>
        </p:nvSpPr>
        <p:spPr>
          <a:xfrm>
            <a:off x="3398319" y="2748662"/>
            <a:ext cx="2415009" cy="1828800"/>
          </a:xfrm>
          <a:prstGeom prst="rect">
            <a:avLst/>
          </a:prstGeom>
        </p:spPr>
        <p:txBody>
          <a:bodyPr anchor="ctr"/>
          <a:lstStyle>
            <a:lvl1pPr marL="0" indent="0" algn="ctr">
              <a:buNone/>
              <a:defRPr/>
            </a:lvl1pPr>
          </a:lstStyle>
          <a:p>
            <a:pPr lvl="0"/>
            <a:r>
              <a:rPr lang="en-US" dirty="0"/>
              <a:t>Add text or image</a:t>
            </a:r>
          </a:p>
        </p:txBody>
      </p:sp>
      <p:sp>
        <p:nvSpPr>
          <p:cNvPr id="16" name="Content Placeholder 3">
            <a:extLst>
              <a:ext uri="{FF2B5EF4-FFF2-40B4-BE49-F238E27FC236}">
                <a16:creationId xmlns:a16="http://schemas.microsoft.com/office/drawing/2014/main" id="{EE52331F-9869-8C27-8BDD-9270EF6DA147}"/>
              </a:ext>
            </a:extLst>
          </p:cNvPr>
          <p:cNvSpPr>
            <a:spLocks noGrp="1"/>
          </p:cNvSpPr>
          <p:nvPr>
            <p:ph sz="quarter" idx="39" hasCustomPrompt="1"/>
          </p:nvPr>
        </p:nvSpPr>
        <p:spPr>
          <a:xfrm>
            <a:off x="3395006" y="4739613"/>
            <a:ext cx="2415009" cy="1828799"/>
          </a:xfrm>
        </p:spPr>
        <p:txBody>
          <a:bodyPr/>
          <a:lstStyle>
            <a:lvl1pPr marL="0" indent="0" algn="ctr">
              <a:buNone/>
              <a:defRPr/>
            </a:lvl1pPr>
          </a:lstStyle>
          <a:p>
            <a:pPr lvl="0"/>
            <a:r>
              <a:rPr lang="en-US" dirty="0"/>
              <a:t>Add text or image</a:t>
            </a:r>
          </a:p>
        </p:txBody>
      </p:sp>
      <p:sp>
        <p:nvSpPr>
          <p:cNvPr id="17" name="Content Placeholder 4">
            <a:extLst>
              <a:ext uri="{FF2B5EF4-FFF2-40B4-BE49-F238E27FC236}">
                <a16:creationId xmlns:a16="http://schemas.microsoft.com/office/drawing/2014/main" id="{CBE96124-C53F-3D77-4D2E-723CBFCCB16F}"/>
              </a:ext>
            </a:extLst>
          </p:cNvPr>
          <p:cNvSpPr>
            <a:spLocks noGrp="1"/>
          </p:cNvSpPr>
          <p:nvPr>
            <p:ph sz="quarter" idx="40" hasCustomPrompt="1"/>
          </p:nvPr>
        </p:nvSpPr>
        <p:spPr>
          <a:xfrm>
            <a:off x="6226272" y="2748662"/>
            <a:ext cx="2415009" cy="1828800"/>
          </a:xfrm>
          <a:prstGeom prst="rect">
            <a:avLst/>
          </a:prstGeom>
        </p:spPr>
        <p:txBody>
          <a:bodyPr anchor="ctr"/>
          <a:lstStyle>
            <a:lvl1pPr marL="0" indent="0" algn="ctr">
              <a:buNone/>
              <a:defRPr/>
            </a:lvl1pPr>
          </a:lstStyle>
          <a:p>
            <a:pPr lvl="0"/>
            <a:r>
              <a:rPr lang="en-US" dirty="0"/>
              <a:t>Add text or image</a:t>
            </a:r>
          </a:p>
        </p:txBody>
      </p:sp>
      <p:sp>
        <p:nvSpPr>
          <p:cNvPr id="18" name="Content Placeholder 3">
            <a:extLst>
              <a:ext uri="{FF2B5EF4-FFF2-40B4-BE49-F238E27FC236}">
                <a16:creationId xmlns:a16="http://schemas.microsoft.com/office/drawing/2014/main" id="{6B7770DE-D134-8D53-DDEA-43A586D653E6}"/>
              </a:ext>
            </a:extLst>
          </p:cNvPr>
          <p:cNvSpPr>
            <a:spLocks noGrp="1"/>
          </p:cNvSpPr>
          <p:nvPr>
            <p:ph sz="quarter" idx="41" hasCustomPrompt="1"/>
          </p:nvPr>
        </p:nvSpPr>
        <p:spPr>
          <a:xfrm>
            <a:off x="6229584" y="4739613"/>
            <a:ext cx="2415009" cy="1828799"/>
          </a:xfrm>
        </p:spPr>
        <p:txBody>
          <a:bodyPr/>
          <a:lstStyle>
            <a:lvl1pPr marL="0" indent="0" algn="ctr">
              <a:buNone/>
              <a:defRPr/>
            </a:lvl1pPr>
          </a:lstStyle>
          <a:p>
            <a:pPr lvl="0"/>
            <a:r>
              <a:rPr lang="en-US" dirty="0"/>
              <a:t>Add text or image</a:t>
            </a:r>
          </a:p>
        </p:txBody>
      </p:sp>
      <p:sp>
        <p:nvSpPr>
          <p:cNvPr id="19" name="Content Placeholder 4">
            <a:extLst>
              <a:ext uri="{FF2B5EF4-FFF2-40B4-BE49-F238E27FC236}">
                <a16:creationId xmlns:a16="http://schemas.microsoft.com/office/drawing/2014/main" id="{1EE8AD13-B3F1-FAE6-179A-369E14C91F55}"/>
              </a:ext>
            </a:extLst>
          </p:cNvPr>
          <p:cNvSpPr>
            <a:spLocks noGrp="1"/>
          </p:cNvSpPr>
          <p:nvPr>
            <p:ph sz="quarter" idx="42" hasCustomPrompt="1"/>
          </p:nvPr>
        </p:nvSpPr>
        <p:spPr>
          <a:xfrm>
            <a:off x="9064163" y="2748662"/>
            <a:ext cx="2415009" cy="1828800"/>
          </a:xfrm>
          <a:prstGeom prst="rect">
            <a:avLst/>
          </a:prstGeom>
        </p:spPr>
        <p:txBody>
          <a:bodyPr anchor="ctr"/>
          <a:lstStyle>
            <a:lvl1pPr marL="0" indent="0" algn="ctr">
              <a:buNone/>
              <a:defRPr/>
            </a:lvl1pPr>
          </a:lstStyle>
          <a:p>
            <a:pPr lvl="0"/>
            <a:r>
              <a:rPr lang="en-US" dirty="0"/>
              <a:t>Add text or image</a:t>
            </a:r>
          </a:p>
        </p:txBody>
      </p:sp>
      <p:sp>
        <p:nvSpPr>
          <p:cNvPr id="20" name="Content Placeholder 3">
            <a:extLst>
              <a:ext uri="{FF2B5EF4-FFF2-40B4-BE49-F238E27FC236}">
                <a16:creationId xmlns:a16="http://schemas.microsoft.com/office/drawing/2014/main" id="{16AF1872-596D-D0F0-0578-601B8A00D301}"/>
              </a:ext>
            </a:extLst>
          </p:cNvPr>
          <p:cNvSpPr>
            <a:spLocks noGrp="1"/>
          </p:cNvSpPr>
          <p:nvPr>
            <p:ph sz="quarter" idx="43" hasCustomPrompt="1"/>
          </p:nvPr>
        </p:nvSpPr>
        <p:spPr>
          <a:xfrm>
            <a:off x="9064163" y="4739613"/>
            <a:ext cx="2415009" cy="1828799"/>
          </a:xfrm>
        </p:spPr>
        <p:txBody>
          <a:bodyP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251714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FEA851C1-9ABD-F266-28F4-B65A6705E28B}"/>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Content Placeholder 4">
            <a:extLst>
              <a:ext uri="{FF2B5EF4-FFF2-40B4-BE49-F238E27FC236}">
                <a16:creationId xmlns:a16="http://schemas.microsoft.com/office/drawing/2014/main" id="{D9E40824-578A-54AA-3604-D7D64317DAB0}"/>
              </a:ext>
            </a:extLst>
          </p:cNvPr>
          <p:cNvSpPr>
            <a:spLocks noGrp="1"/>
          </p:cNvSpPr>
          <p:nvPr>
            <p:ph sz="quarter" idx="32" hasCustomPrompt="1"/>
          </p:nvPr>
        </p:nvSpPr>
        <p:spPr>
          <a:xfrm>
            <a:off x="638355" y="2859417"/>
            <a:ext cx="3064813" cy="1828800"/>
          </a:xfrm>
          <a:prstGeom prst="rect">
            <a:avLst/>
          </a:prstGeo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5C7B9BAC-F706-0EA1-A07C-C57820EFFBFB}"/>
              </a:ext>
            </a:extLst>
          </p:cNvPr>
          <p:cNvSpPr>
            <a:spLocks noGrp="1"/>
          </p:cNvSpPr>
          <p:nvPr>
            <p:ph sz="quarter" idx="31" hasCustomPrompt="1"/>
          </p:nvPr>
        </p:nvSpPr>
        <p:spPr>
          <a:xfrm>
            <a:off x="701951" y="4850368"/>
            <a:ext cx="3001217" cy="1828799"/>
          </a:xfrm>
        </p:spPr>
        <p:txBody>
          <a:bodyPr>
            <a:normAutofit/>
          </a:bodyPr>
          <a:lstStyle>
            <a:lvl1pPr marL="0" indent="0" algn="ctr">
              <a:buNone/>
              <a:defRPr sz="1800"/>
            </a:lvl1pPr>
          </a:lstStyle>
          <a:p>
            <a:pPr lvl="0"/>
            <a:r>
              <a:rPr lang="en-US" dirty="0"/>
              <a:t>Add text or image</a:t>
            </a:r>
          </a:p>
        </p:txBody>
      </p:sp>
      <p:sp>
        <p:nvSpPr>
          <p:cNvPr id="5" name="Content Placeholder 4">
            <a:extLst>
              <a:ext uri="{FF2B5EF4-FFF2-40B4-BE49-F238E27FC236}">
                <a16:creationId xmlns:a16="http://schemas.microsoft.com/office/drawing/2014/main" id="{F2F55F76-8043-2322-DD82-F0E139339371}"/>
              </a:ext>
            </a:extLst>
          </p:cNvPr>
          <p:cNvSpPr>
            <a:spLocks noGrp="1"/>
          </p:cNvSpPr>
          <p:nvPr>
            <p:ph sz="quarter" idx="33" hasCustomPrompt="1"/>
          </p:nvPr>
        </p:nvSpPr>
        <p:spPr>
          <a:xfrm>
            <a:off x="4519192" y="2859417"/>
            <a:ext cx="3001217" cy="1828800"/>
          </a:xfrm>
          <a:prstGeom prst="rect">
            <a:avLst/>
          </a:prstGeom>
        </p:spPr>
        <p:txBody>
          <a:bodyPr anchor="ctr"/>
          <a:lstStyle>
            <a:lvl1pPr marL="0" indent="0" algn="ctr">
              <a:buNone/>
              <a:defRPr/>
            </a:lvl1pPr>
          </a:lstStyle>
          <a:p>
            <a:pPr lvl="0"/>
            <a:r>
              <a:rPr lang="en-US" dirty="0"/>
              <a:t>Add text or image</a:t>
            </a:r>
          </a:p>
        </p:txBody>
      </p:sp>
      <p:sp>
        <p:nvSpPr>
          <p:cNvPr id="6" name="Content Placeholder 3">
            <a:extLst>
              <a:ext uri="{FF2B5EF4-FFF2-40B4-BE49-F238E27FC236}">
                <a16:creationId xmlns:a16="http://schemas.microsoft.com/office/drawing/2014/main" id="{2434AA95-5602-7F5C-727E-43F80750866A}"/>
              </a:ext>
            </a:extLst>
          </p:cNvPr>
          <p:cNvSpPr>
            <a:spLocks noGrp="1"/>
          </p:cNvSpPr>
          <p:nvPr>
            <p:ph sz="quarter" idx="34" hasCustomPrompt="1"/>
          </p:nvPr>
        </p:nvSpPr>
        <p:spPr>
          <a:xfrm>
            <a:off x="4519192" y="4850368"/>
            <a:ext cx="3001217" cy="1828799"/>
          </a:xfrm>
        </p:spPr>
        <p:txBody>
          <a:bodyPr>
            <a:normAutofit/>
          </a:bodyPr>
          <a:lstStyle>
            <a:lvl1pPr marL="0" indent="0" algn="ctr">
              <a:buNone/>
              <a:defRPr sz="1800"/>
            </a:lvl1pPr>
          </a:lstStyle>
          <a:p>
            <a:pPr lvl="0"/>
            <a:r>
              <a:rPr lang="en-US" dirty="0"/>
              <a:t>Add text or image</a:t>
            </a:r>
          </a:p>
        </p:txBody>
      </p:sp>
      <p:sp>
        <p:nvSpPr>
          <p:cNvPr id="9" name="Content Placeholder 4">
            <a:extLst>
              <a:ext uri="{FF2B5EF4-FFF2-40B4-BE49-F238E27FC236}">
                <a16:creationId xmlns:a16="http://schemas.microsoft.com/office/drawing/2014/main" id="{1658D3E3-CD3E-1EA7-73B3-1A0472CD02C6}"/>
              </a:ext>
            </a:extLst>
          </p:cNvPr>
          <p:cNvSpPr>
            <a:spLocks noGrp="1"/>
          </p:cNvSpPr>
          <p:nvPr>
            <p:ph sz="quarter" idx="35" hasCustomPrompt="1"/>
          </p:nvPr>
        </p:nvSpPr>
        <p:spPr>
          <a:xfrm>
            <a:off x="8336432" y="2854798"/>
            <a:ext cx="3001217" cy="1828800"/>
          </a:xfrm>
          <a:prstGeom prst="rect">
            <a:avLst/>
          </a:prstGeom>
        </p:spPr>
        <p:txBody>
          <a:bodyPr anchor="ctr"/>
          <a:lstStyle>
            <a:lvl1pPr marL="0" indent="0" algn="ctr">
              <a:buNone/>
              <a:defRPr/>
            </a:lvl1pPr>
          </a:lstStyle>
          <a:p>
            <a:pPr lvl="0"/>
            <a:r>
              <a:rPr lang="en-US" dirty="0"/>
              <a:t>Add text or image</a:t>
            </a:r>
          </a:p>
        </p:txBody>
      </p:sp>
      <p:sp>
        <p:nvSpPr>
          <p:cNvPr id="12" name="Content Placeholder 3">
            <a:extLst>
              <a:ext uri="{FF2B5EF4-FFF2-40B4-BE49-F238E27FC236}">
                <a16:creationId xmlns:a16="http://schemas.microsoft.com/office/drawing/2014/main" id="{DBB6C387-2914-810E-B278-3C5D184709FD}"/>
              </a:ext>
            </a:extLst>
          </p:cNvPr>
          <p:cNvSpPr>
            <a:spLocks noGrp="1"/>
          </p:cNvSpPr>
          <p:nvPr>
            <p:ph sz="quarter" idx="36" hasCustomPrompt="1"/>
          </p:nvPr>
        </p:nvSpPr>
        <p:spPr>
          <a:xfrm>
            <a:off x="8336434" y="4845749"/>
            <a:ext cx="3001217" cy="1828799"/>
          </a:xfrm>
        </p:spPr>
        <p:txBody>
          <a:bodyPr>
            <a:normAutofit/>
          </a:bodyPr>
          <a:lstStyle>
            <a:lvl1pPr marL="0" indent="0" algn="ctr">
              <a:buNone/>
              <a:defRPr sz="1800"/>
            </a:lvl1pPr>
          </a:lstStyle>
          <a:p>
            <a:pPr lvl="0"/>
            <a:r>
              <a:rPr lang="en-US" dirty="0"/>
              <a:t>Add text or image</a:t>
            </a:r>
          </a:p>
        </p:txBody>
      </p:sp>
    </p:spTree>
    <p:extLst>
      <p:ext uri="{BB962C8B-B14F-4D97-AF65-F5344CB8AC3E}">
        <p14:creationId xmlns:p14="http://schemas.microsoft.com/office/powerpoint/2010/main" val="3127273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icon vertical">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3" name="Text Placeholder 18">
            <a:extLst>
              <a:ext uri="{FF2B5EF4-FFF2-40B4-BE49-F238E27FC236}">
                <a16:creationId xmlns:a16="http://schemas.microsoft.com/office/drawing/2014/main" id="{C7337CC2-3E43-CC44-6E4B-98BD9100A5F7}"/>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12" name="Content Placeholder 4">
            <a:extLst>
              <a:ext uri="{FF2B5EF4-FFF2-40B4-BE49-F238E27FC236}">
                <a16:creationId xmlns:a16="http://schemas.microsoft.com/office/drawing/2014/main" id="{F5EB4781-85D5-D3F0-125C-D6B563F04AEE}"/>
              </a:ext>
            </a:extLst>
          </p:cNvPr>
          <p:cNvSpPr>
            <a:spLocks noGrp="1"/>
          </p:cNvSpPr>
          <p:nvPr>
            <p:ph sz="quarter" idx="32" hasCustomPrompt="1"/>
          </p:nvPr>
        </p:nvSpPr>
        <p:spPr>
          <a:xfrm>
            <a:off x="838200" y="2754206"/>
            <a:ext cx="1225387" cy="1225387"/>
          </a:xfrm>
          <a:prstGeom prst="rect">
            <a:avLst/>
          </a:prstGeom>
        </p:spPr>
        <p:txBody>
          <a:bodyPr anchor="ctr">
            <a:noAutofit/>
          </a:bodyPr>
          <a:lstStyle>
            <a:lvl1pPr marL="0" indent="0" algn="ctr">
              <a:buNone/>
              <a:defRPr sz="1800"/>
            </a:lvl1pPr>
          </a:lstStyle>
          <a:p>
            <a:pPr lvl="0"/>
            <a:r>
              <a:rPr lang="en-US" dirty="0"/>
              <a:t>Add text or image</a:t>
            </a:r>
          </a:p>
        </p:txBody>
      </p:sp>
      <p:sp>
        <p:nvSpPr>
          <p:cNvPr id="13" name="Content Placeholder 3">
            <a:extLst>
              <a:ext uri="{FF2B5EF4-FFF2-40B4-BE49-F238E27FC236}">
                <a16:creationId xmlns:a16="http://schemas.microsoft.com/office/drawing/2014/main" id="{1F1042B2-7E58-525D-A5AD-015F9D7BD5E8}"/>
              </a:ext>
            </a:extLst>
          </p:cNvPr>
          <p:cNvSpPr>
            <a:spLocks noGrp="1"/>
          </p:cNvSpPr>
          <p:nvPr>
            <p:ph sz="quarter" idx="31" hasCustomPrompt="1"/>
          </p:nvPr>
        </p:nvSpPr>
        <p:spPr>
          <a:xfrm>
            <a:off x="2342290" y="2754205"/>
            <a:ext cx="9011510" cy="1225387"/>
          </a:xfrm>
        </p:spPr>
        <p:txBody>
          <a:bodyPr anchor="ctr">
            <a:normAutofit/>
          </a:bodyPr>
          <a:lstStyle>
            <a:lvl1pPr marL="0" indent="0">
              <a:buNone/>
              <a:defRPr sz="1800"/>
            </a:lvl1pPr>
          </a:lstStyle>
          <a:p>
            <a:pPr lvl="0"/>
            <a:r>
              <a:rPr lang="en-US" dirty="0"/>
              <a:t>Add text or image</a:t>
            </a:r>
          </a:p>
        </p:txBody>
      </p:sp>
      <p:sp>
        <p:nvSpPr>
          <p:cNvPr id="14" name="Content Placeholder 4">
            <a:extLst>
              <a:ext uri="{FF2B5EF4-FFF2-40B4-BE49-F238E27FC236}">
                <a16:creationId xmlns:a16="http://schemas.microsoft.com/office/drawing/2014/main" id="{08422D85-4D05-A9D2-8F9C-BFC93445398C}"/>
              </a:ext>
            </a:extLst>
          </p:cNvPr>
          <p:cNvSpPr>
            <a:spLocks noGrp="1"/>
          </p:cNvSpPr>
          <p:nvPr>
            <p:ph sz="quarter" idx="33" hasCustomPrompt="1"/>
          </p:nvPr>
        </p:nvSpPr>
        <p:spPr>
          <a:xfrm>
            <a:off x="838200" y="4119618"/>
            <a:ext cx="1225387" cy="1225387"/>
          </a:xfrm>
          <a:prstGeom prst="rect">
            <a:avLst/>
          </a:prstGeom>
        </p:spPr>
        <p:txBody>
          <a:bodyPr anchor="ctr">
            <a:noAutofit/>
          </a:bodyPr>
          <a:lstStyle>
            <a:lvl1pPr marL="0" indent="0" algn="ctr">
              <a:buNone/>
              <a:defRPr sz="1800"/>
            </a:lvl1pPr>
          </a:lstStyle>
          <a:p>
            <a:pPr lvl="0"/>
            <a:r>
              <a:rPr lang="en-US" dirty="0"/>
              <a:t>Add text or image</a:t>
            </a:r>
          </a:p>
        </p:txBody>
      </p:sp>
      <p:sp>
        <p:nvSpPr>
          <p:cNvPr id="15" name="Content Placeholder 3">
            <a:extLst>
              <a:ext uri="{FF2B5EF4-FFF2-40B4-BE49-F238E27FC236}">
                <a16:creationId xmlns:a16="http://schemas.microsoft.com/office/drawing/2014/main" id="{81F72858-AF2D-1823-9C71-1E20E4FE4866}"/>
              </a:ext>
            </a:extLst>
          </p:cNvPr>
          <p:cNvSpPr>
            <a:spLocks noGrp="1"/>
          </p:cNvSpPr>
          <p:nvPr>
            <p:ph sz="quarter" idx="34" hasCustomPrompt="1"/>
          </p:nvPr>
        </p:nvSpPr>
        <p:spPr>
          <a:xfrm>
            <a:off x="2342290" y="4119617"/>
            <a:ext cx="9011510" cy="1225387"/>
          </a:xfrm>
        </p:spPr>
        <p:txBody>
          <a:bodyPr anchor="ctr">
            <a:normAutofit/>
          </a:bodyPr>
          <a:lstStyle>
            <a:lvl1pPr marL="0" indent="0">
              <a:buNone/>
              <a:defRPr sz="1800"/>
            </a:lvl1pPr>
          </a:lstStyle>
          <a:p>
            <a:pPr lvl="0"/>
            <a:r>
              <a:rPr lang="en-US" dirty="0"/>
              <a:t>Add text or image</a:t>
            </a:r>
          </a:p>
        </p:txBody>
      </p:sp>
      <p:sp>
        <p:nvSpPr>
          <p:cNvPr id="16" name="Content Placeholder 4">
            <a:extLst>
              <a:ext uri="{FF2B5EF4-FFF2-40B4-BE49-F238E27FC236}">
                <a16:creationId xmlns:a16="http://schemas.microsoft.com/office/drawing/2014/main" id="{9059C6A3-71B2-1329-3449-79A913151A6C}"/>
              </a:ext>
            </a:extLst>
          </p:cNvPr>
          <p:cNvSpPr>
            <a:spLocks noGrp="1"/>
          </p:cNvSpPr>
          <p:nvPr>
            <p:ph sz="quarter" idx="35" hasCustomPrompt="1"/>
          </p:nvPr>
        </p:nvSpPr>
        <p:spPr>
          <a:xfrm>
            <a:off x="838200" y="5454704"/>
            <a:ext cx="1225387" cy="1225387"/>
          </a:xfrm>
          <a:prstGeom prst="rect">
            <a:avLst/>
          </a:prstGeom>
        </p:spPr>
        <p:txBody>
          <a:bodyPr anchor="ctr">
            <a:noAutofit/>
          </a:bodyPr>
          <a:lstStyle>
            <a:lvl1pPr marL="0" indent="0" algn="ctr">
              <a:buNone/>
              <a:defRPr sz="1800"/>
            </a:lvl1pPr>
          </a:lstStyle>
          <a:p>
            <a:pPr lvl="0"/>
            <a:r>
              <a:rPr lang="en-US" dirty="0"/>
              <a:t>Add text or image</a:t>
            </a:r>
          </a:p>
        </p:txBody>
      </p:sp>
      <p:sp>
        <p:nvSpPr>
          <p:cNvPr id="17" name="Content Placeholder 3">
            <a:extLst>
              <a:ext uri="{FF2B5EF4-FFF2-40B4-BE49-F238E27FC236}">
                <a16:creationId xmlns:a16="http://schemas.microsoft.com/office/drawing/2014/main" id="{D26E7E5E-546A-B37A-4F24-671B02F4A3B7}"/>
              </a:ext>
            </a:extLst>
          </p:cNvPr>
          <p:cNvSpPr>
            <a:spLocks noGrp="1"/>
          </p:cNvSpPr>
          <p:nvPr>
            <p:ph sz="quarter" idx="36" hasCustomPrompt="1"/>
          </p:nvPr>
        </p:nvSpPr>
        <p:spPr>
          <a:xfrm>
            <a:off x="2342290" y="5454703"/>
            <a:ext cx="9011510" cy="1225387"/>
          </a:xfrm>
        </p:spPr>
        <p:txBody>
          <a:bodyPr anchor="ctr">
            <a:normAutofit/>
          </a:bodyPr>
          <a:lstStyle>
            <a:lvl1pPr marL="0" indent="0">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403232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icon up">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6" name="Text Placeholder 18">
            <a:extLst>
              <a:ext uri="{FF2B5EF4-FFF2-40B4-BE49-F238E27FC236}">
                <a16:creationId xmlns:a16="http://schemas.microsoft.com/office/drawing/2014/main" id="{3AE1F852-0BC6-B2BD-34E0-9D06A6320360}"/>
              </a:ext>
            </a:extLst>
          </p:cNvPr>
          <p:cNvSpPr>
            <a:spLocks noGrp="1"/>
          </p:cNvSpPr>
          <p:nvPr>
            <p:ph type="body" sz="quarter" idx="18"/>
          </p:nvPr>
        </p:nvSpPr>
        <p:spPr>
          <a:xfrm>
            <a:off x="838200" y="1782763"/>
            <a:ext cx="10515600" cy="951900"/>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4" name="Content Placeholder 4">
            <a:extLst>
              <a:ext uri="{FF2B5EF4-FFF2-40B4-BE49-F238E27FC236}">
                <a16:creationId xmlns:a16="http://schemas.microsoft.com/office/drawing/2014/main" id="{6BB9FD05-51DA-B84E-022B-E9CACF102EDA}"/>
              </a:ext>
            </a:extLst>
          </p:cNvPr>
          <p:cNvSpPr>
            <a:spLocks noGrp="1"/>
          </p:cNvSpPr>
          <p:nvPr>
            <p:ph sz="quarter" idx="32" hasCustomPrompt="1"/>
          </p:nvPr>
        </p:nvSpPr>
        <p:spPr>
          <a:xfrm>
            <a:off x="838200" y="2734663"/>
            <a:ext cx="1828800" cy="1828800"/>
          </a:xfrm>
          <a:prstGeom prst="rect">
            <a:avLst/>
          </a:prstGeom>
        </p:spPr>
        <p:txBody>
          <a:bodyPr anchor="ctr"/>
          <a:lstStyle>
            <a:lvl1pPr marL="0" indent="0" algn="ctr">
              <a:buNone/>
              <a:defRPr/>
            </a:lvl1pPr>
          </a:lstStyle>
          <a:p>
            <a:pPr lvl="0"/>
            <a:r>
              <a:rPr lang="en-US" dirty="0"/>
              <a:t>Add text or image</a:t>
            </a:r>
          </a:p>
        </p:txBody>
      </p:sp>
      <p:sp>
        <p:nvSpPr>
          <p:cNvPr id="6" name="Content Placeholder 3">
            <a:extLst>
              <a:ext uri="{FF2B5EF4-FFF2-40B4-BE49-F238E27FC236}">
                <a16:creationId xmlns:a16="http://schemas.microsoft.com/office/drawing/2014/main" id="{8466E146-5B59-2EF3-65B9-C074A70544B4}"/>
              </a:ext>
            </a:extLst>
          </p:cNvPr>
          <p:cNvSpPr>
            <a:spLocks noGrp="1"/>
          </p:cNvSpPr>
          <p:nvPr>
            <p:ph sz="quarter" idx="31" hasCustomPrompt="1"/>
          </p:nvPr>
        </p:nvSpPr>
        <p:spPr>
          <a:xfrm>
            <a:off x="2895729" y="2734664"/>
            <a:ext cx="3001217" cy="1828799"/>
          </a:xfrm>
        </p:spPr>
        <p:txBody>
          <a:bodyPr anchor="ctr">
            <a:normAutofit/>
          </a:bodyPr>
          <a:lstStyle>
            <a:lvl1pPr marL="0" indent="0">
              <a:buNone/>
              <a:defRPr sz="1800"/>
            </a:lvl1pPr>
          </a:lstStyle>
          <a:p>
            <a:pPr lvl="0"/>
            <a:r>
              <a:rPr lang="en-US" dirty="0"/>
              <a:t>Add text or image</a:t>
            </a:r>
          </a:p>
        </p:txBody>
      </p:sp>
      <p:sp>
        <p:nvSpPr>
          <p:cNvPr id="9" name="Content Placeholder 4">
            <a:extLst>
              <a:ext uri="{FF2B5EF4-FFF2-40B4-BE49-F238E27FC236}">
                <a16:creationId xmlns:a16="http://schemas.microsoft.com/office/drawing/2014/main" id="{2691D4DB-D96D-C379-BA90-DECB38D58E67}"/>
              </a:ext>
            </a:extLst>
          </p:cNvPr>
          <p:cNvSpPr>
            <a:spLocks noGrp="1"/>
          </p:cNvSpPr>
          <p:nvPr>
            <p:ph sz="quarter" idx="36" hasCustomPrompt="1"/>
          </p:nvPr>
        </p:nvSpPr>
        <p:spPr>
          <a:xfrm>
            <a:off x="6277946" y="2734663"/>
            <a:ext cx="1828800" cy="1828800"/>
          </a:xfrm>
          <a:prstGeom prst="rect">
            <a:avLst/>
          </a:prstGeom>
        </p:spPr>
        <p:txBody>
          <a:bodyPr anchor="ctr"/>
          <a:lstStyle>
            <a:lvl1pPr marL="0" indent="0" algn="ctr">
              <a:buNone/>
              <a:defRPr/>
            </a:lvl1pPr>
          </a:lstStyle>
          <a:p>
            <a:pPr lvl="0"/>
            <a:r>
              <a:rPr lang="en-US" dirty="0"/>
              <a:t>Add text or image</a:t>
            </a:r>
          </a:p>
        </p:txBody>
      </p:sp>
      <p:sp>
        <p:nvSpPr>
          <p:cNvPr id="10" name="Content Placeholder 3">
            <a:extLst>
              <a:ext uri="{FF2B5EF4-FFF2-40B4-BE49-F238E27FC236}">
                <a16:creationId xmlns:a16="http://schemas.microsoft.com/office/drawing/2014/main" id="{ED63F715-814C-7676-5F14-0F6B5B71CF4E}"/>
              </a:ext>
            </a:extLst>
          </p:cNvPr>
          <p:cNvSpPr>
            <a:spLocks noGrp="1"/>
          </p:cNvSpPr>
          <p:nvPr>
            <p:ph sz="quarter" idx="35" hasCustomPrompt="1"/>
          </p:nvPr>
        </p:nvSpPr>
        <p:spPr>
          <a:xfrm>
            <a:off x="8335475" y="2734664"/>
            <a:ext cx="3001217" cy="1828799"/>
          </a:xfrm>
        </p:spPr>
        <p:txBody>
          <a:bodyPr anchor="ctr">
            <a:normAutofit/>
          </a:bodyPr>
          <a:lstStyle>
            <a:lvl1pPr marL="0" indent="0">
              <a:buNone/>
              <a:defRPr sz="1800"/>
            </a:lvl1pPr>
          </a:lstStyle>
          <a:p>
            <a:pPr lvl="0"/>
            <a:r>
              <a:rPr lang="en-US" dirty="0"/>
              <a:t>Add text or image</a:t>
            </a:r>
          </a:p>
        </p:txBody>
      </p:sp>
      <p:sp>
        <p:nvSpPr>
          <p:cNvPr id="11" name="Content Placeholder 4">
            <a:extLst>
              <a:ext uri="{FF2B5EF4-FFF2-40B4-BE49-F238E27FC236}">
                <a16:creationId xmlns:a16="http://schemas.microsoft.com/office/drawing/2014/main" id="{85086274-F606-31F2-C81F-6A4638816B4E}"/>
              </a:ext>
            </a:extLst>
          </p:cNvPr>
          <p:cNvSpPr>
            <a:spLocks noGrp="1"/>
          </p:cNvSpPr>
          <p:nvPr>
            <p:ph sz="quarter" idx="34" hasCustomPrompt="1"/>
          </p:nvPr>
        </p:nvSpPr>
        <p:spPr>
          <a:xfrm>
            <a:off x="838200" y="4829845"/>
            <a:ext cx="1828800" cy="1828800"/>
          </a:xfrm>
          <a:prstGeom prst="rect">
            <a:avLst/>
          </a:prstGeom>
        </p:spPr>
        <p:txBody>
          <a:bodyPr anchor="ctr"/>
          <a:lstStyle>
            <a:lvl1pPr marL="0" indent="0" algn="ctr">
              <a:buNone/>
              <a:defRPr/>
            </a:lvl1pPr>
          </a:lstStyle>
          <a:p>
            <a:pPr lvl="0"/>
            <a:r>
              <a:rPr lang="en-US" dirty="0"/>
              <a:t>Add text or image</a:t>
            </a:r>
          </a:p>
        </p:txBody>
      </p:sp>
      <p:sp>
        <p:nvSpPr>
          <p:cNvPr id="12" name="Content Placeholder 3">
            <a:extLst>
              <a:ext uri="{FF2B5EF4-FFF2-40B4-BE49-F238E27FC236}">
                <a16:creationId xmlns:a16="http://schemas.microsoft.com/office/drawing/2014/main" id="{9C4EBA00-4B92-CDD2-E014-D94A62B47E86}"/>
              </a:ext>
            </a:extLst>
          </p:cNvPr>
          <p:cNvSpPr>
            <a:spLocks noGrp="1"/>
          </p:cNvSpPr>
          <p:nvPr>
            <p:ph sz="quarter" idx="33" hasCustomPrompt="1"/>
          </p:nvPr>
        </p:nvSpPr>
        <p:spPr>
          <a:xfrm>
            <a:off x="2895729" y="4829846"/>
            <a:ext cx="3001217" cy="1828799"/>
          </a:xfrm>
        </p:spPr>
        <p:txBody>
          <a:bodyPr anchor="ctr">
            <a:normAutofit/>
          </a:bodyPr>
          <a:lstStyle>
            <a:lvl1pPr marL="0" indent="0">
              <a:buNone/>
              <a:defRPr sz="1800"/>
            </a:lvl1pPr>
          </a:lstStyle>
          <a:p>
            <a:pPr lvl="0"/>
            <a:r>
              <a:rPr lang="en-US" dirty="0"/>
              <a:t>Add text or image</a:t>
            </a:r>
          </a:p>
        </p:txBody>
      </p:sp>
      <p:sp>
        <p:nvSpPr>
          <p:cNvPr id="13" name="Content Placeholder 4">
            <a:extLst>
              <a:ext uri="{FF2B5EF4-FFF2-40B4-BE49-F238E27FC236}">
                <a16:creationId xmlns:a16="http://schemas.microsoft.com/office/drawing/2014/main" id="{0F68440F-0428-8658-71B0-C5618B665AEC}"/>
              </a:ext>
            </a:extLst>
          </p:cNvPr>
          <p:cNvSpPr>
            <a:spLocks noGrp="1"/>
          </p:cNvSpPr>
          <p:nvPr>
            <p:ph sz="quarter" idx="38" hasCustomPrompt="1"/>
          </p:nvPr>
        </p:nvSpPr>
        <p:spPr>
          <a:xfrm>
            <a:off x="6277946" y="4829845"/>
            <a:ext cx="1828800" cy="1828800"/>
          </a:xfrm>
          <a:prstGeom prst="rect">
            <a:avLst/>
          </a:prstGeom>
        </p:spPr>
        <p:txBody>
          <a:bodyPr anchor="ctr"/>
          <a:lstStyle>
            <a:lvl1pPr marL="0" indent="0" algn="ctr">
              <a:buNone/>
              <a:defRPr/>
            </a:lvl1pPr>
          </a:lstStyle>
          <a:p>
            <a:pPr lvl="0"/>
            <a:r>
              <a:rPr lang="en-US" dirty="0"/>
              <a:t>Add text or image</a:t>
            </a:r>
          </a:p>
        </p:txBody>
      </p:sp>
      <p:sp>
        <p:nvSpPr>
          <p:cNvPr id="14" name="Content Placeholder 3">
            <a:extLst>
              <a:ext uri="{FF2B5EF4-FFF2-40B4-BE49-F238E27FC236}">
                <a16:creationId xmlns:a16="http://schemas.microsoft.com/office/drawing/2014/main" id="{702023EB-D60B-2042-408D-24B9F9A32192}"/>
              </a:ext>
            </a:extLst>
          </p:cNvPr>
          <p:cNvSpPr>
            <a:spLocks noGrp="1"/>
          </p:cNvSpPr>
          <p:nvPr>
            <p:ph sz="quarter" idx="37" hasCustomPrompt="1"/>
          </p:nvPr>
        </p:nvSpPr>
        <p:spPr>
          <a:xfrm>
            <a:off x="8335475" y="4829846"/>
            <a:ext cx="3001217" cy="1828799"/>
          </a:xfrm>
        </p:spPr>
        <p:txBody>
          <a:bodyPr anchor="ctr">
            <a:normAutofit/>
          </a:bodyPr>
          <a:lstStyle>
            <a:lvl1pPr marL="0" indent="0">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94896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ulti image 6">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dirty="0"/>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dirty="0"/>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838200" y="3029008"/>
            <a:ext cx="2743200" cy="1544638"/>
          </a:xfrm>
          <a:effectLst/>
        </p:spPr>
        <p:txBody>
          <a:bodyPr anchor="ctr"/>
          <a:lstStyle>
            <a:lvl1pPr marL="0" indent="0" algn="ctr">
              <a:buNone/>
              <a:defRPr/>
            </a:lvl1pPr>
          </a:lstStyle>
          <a:p>
            <a:pPr lvl="0"/>
            <a:r>
              <a:rPr lang="en-US" dirty="0"/>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4700789" y="3029008"/>
            <a:ext cx="2743200" cy="1544638"/>
          </a:xfrm>
          <a:effectLst/>
        </p:spPr>
        <p:txBody>
          <a:bodyPr anchor="ctr"/>
          <a:lstStyle>
            <a:lvl1pPr marL="0" indent="0" algn="ctr">
              <a:buNone/>
              <a:defRPr/>
            </a:lvl1pPr>
          </a:lstStyle>
          <a:p>
            <a:pPr lvl="0"/>
            <a:r>
              <a:rPr lang="en-US" dirty="0"/>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8614452" y="3022119"/>
            <a:ext cx="2743200" cy="1544638"/>
          </a:xfrm>
          <a:effectLst/>
        </p:spPr>
        <p:txBody>
          <a:bodyPr anchor="ctr"/>
          <a:lstStyle>
            <a:lvl1pPr marL="0" indent="0" algn="ctr">
              <a:buNone/>
              <a:defRPr/>
            </a:lvl1pPr>
          </a:lstStyle>
          <a:p>
            <a:pPr lvl="0"/>
            <a:r>
              <a:rPr lang="en-US" dirty="0"/>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838200" y="4727575"/>
            <a:ext cx="2743200" cy="1544638"/>
          </a:xfrm>
          <a:effectLst/>
        </p:spPr>
        <p:txBody>
          <a:bodyPr anchor="ct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4724400" y="4711885"/>
            <a:ext cx="2743200" cy="1544638"/>
          </a:xfrm>
          <a:effectLst/>
        </p:spPr>
        <p:txBody>
          <a:bodyPr anchor="ctr"/>
          <a:lstStyle>
            <a:lvl1pPr marL="0" indent="0" algn="ctr">
              <a:buNone/>
              <a:defRPr/>
            </a:lvl1pPr>
          </a:lstStyle>
          <a:p>
            <a:pPr lvl="0"/>
            <a:r>
              <a:rPr lang="en-US" dirty="0"/>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8616696" y="4711885"/>
            <a:ext cx="2743200" cy="1544638"/>
          </a:xfrm>
          <a:effectLst/>
        </p:spPr>
        <p:txBody>
          <a:bodyPr anchor="ct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7700457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Multi image 8">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dirty="0"/>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dirty="0"/>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380198" y="3029008"/>
            <a:ext cx="2743200" cy="1544638"/>
          </a:xfrm>
        </p:spPr>
        <p:txBody>
          <a:bodyPr anchor="ctr"/>
          <a:lstStyle>
            <a:lvl1pPr marL="0" indent="0" algn="ctr">
              <a:buNone/>
              <a:defRPr/>
            </a:lvl1pPr>
          </a:lstStyle>
          <a:p>
            <a:pPr lvl="0"/>
            <a:r>
              <a:rPr lang="en-US" dirty="0"/>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3268462" y="3029008"/>
            <a:ext cx="2743200" cy="1544638"/>
          </a:xfrm>
        </p:spPr>
        <p:txBody>
          <a:bodyPr anchor="ctr"/>
          <a:lstStyle>
            <a:lvl1pPr marL="0" indent="0" algn="ctr">
              <a:buNone/>
              <a:defRPr/>
            </a:lvl1pPr>
          </a:lstStyle>
          <a:p>
            <a:pPr lvl="0"/>
            <a:r>
              <a:rPr lang="en-US" dirty="0"/>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6203950" y="3022119"/>
            <a:ext cx="2743200" cy="1544638"/>
          </a:xfrm>
        </p:spPr>
        <p:txBody>
          <a:bodyPr anchor="ctr"/>
          <a:lstStyle>
            <a:lvl1pPr marL="0" indent="0" algn="ctr">
              <a:buNone/>
              <a:defRPr/>
            </a:lvl1pPr>
          </a:lstStyle>
          <a:p>
            <a:pPr lvl="0"/>
            <a:r>
              <a:rPr lang="en-US" dirty="0"/>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9092214" y="3022119"/>
            <a:ext cx="2743200" cy="1544638"/>
          </a:xfrm>
        </p:spPr>
        <p:txBody>
          <a:bodyPr anchor="ct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380198" y="4711885"/>
            <a:ext cx="2743200" cy="1544638"/>
          </a:xfrm>
        </p:spPr>
        <p:txBody>
          <a:bodyPr anchor="ctr"/>
          <a:lstStyle>
            <a:lvl1pPr marL="0" indent="0" algn="ctr">
              <a:buNone/>
              <a:defRPr/>
            </a:lvl1pPr>
          </a:lstStyle>
          <a:p>
            <a:pPr lvl="0"/>
            <a:r>
              <a:rPr lang="en-US" dirty="0"/>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3268462" y="4711885"/>
            <a:ext cx="2743200" cy="1544638"/>
          </a:xfrm>
        </p:spPr>
        <p:txBody>
          <a:bodyPr anchor="ctr"/>
          <a:lstStyle>
            <a:lvl1pPr marL="0" indent="0" algn="ctr">
              <a:buNone/>
              <a:defRPr/>
            </a:lvl1pPr>
          </a:lstStyle>
          <a:p>
            <a:pPr lvl="0"/>
            <a:r>
              <a:rPr lang="en-US" dirty="0"/>
              <a:t>Add text or image</a:t>
            </a:r>
          </a:p>
        </p:txBody>
      </p:sp>
      <p:sp>
        <p:nvSpPr>
          <p:cNvPr id="5" name="Content Placeholder 3">
            <a:extLst>
              <a:ext uri="{FF2B5EF4-FFF2-40B4-BE49-F238E27FC236}">
                <a16:creationId xmlns:a16="http://schemas.microsoft.com/office/drawing/2014/main" id="{E525F061-3672-AB29-9CBB-C35FA309F834}"/>
              </a:ext>
            </a:extLst>
          </p:cNvPr>
          <p:cNvSpPr>
            <a:spLocks noGrp="1"/>
          </p:cNvSpPr>
          <p:nvPr>
            <p:ph sz="quarter" idx="25" hasCustomPrompt="1"/>
          </p:nvPr>
        </p:nvSpPr>
        <p:spPr>
          <a:xfrm>
            <a:off x="6203950" y="4704996"/>
            <a:ext cx="2743200" cy="1544638"/>
          </a:xfr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AB3B4191-256C-FC1B-A545-51C314FFD6CA}"/>
              </a:ext>
            </a:extLst>
          </p:cNvPr>
          <p:cNvSpPr>
            <a:spLocks noGrp="1"/>
          </p:cNvSpPr>
          <p:nvPr>
            <p:ph sz="quarter" idx="24" hasCustomPrompt="1"/>
          </p:nvPr>
        </p:nvSpPr>
        <p:spPr>
          <a:xfrm>
            <a:off x="9092214" y="4704996"/>
            <a:ext cx="2743200" cy="1544638"/>
          </a:xfrm>
        </p:spPr>
        <p:txBody>
          <a:bodyPr anchor="ct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13727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navy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303520"/>
          </a:xfrm>
          <a:prstGeom prst="wedgeRoundRectCallout">
            <a:avLst>
              <a:gd name="adj1" fmla="val -20356"/>
              <a:gd name="adj2" fmla="val 65922"/>
              <a:gd name="adj3" fmla="val 16667"/>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784860" y="789408"/>
            <a:ext cx="10607040" cy="4389120"/>
          </a:xfrm>
        </p:spPr>
        <p:txBody>
          <a:bodyPr>
            <a:normAutofit/>
          </a:bodyPr>
          <a:lstStyle>
            <a:lvl1pPr algn="ctr">
              <a:defRPr sz="3600" b="0">
                <a:solidFill>
                  <a:schemeClr val="bg2"/>
                </a:solidFill>
              </a:defRPr>
            </a:lvl1pPr>
          </a:lstStyle>
          <a:p>
            <a:pPr lvl="0"/>
            <a:r>
              <a:rPr lang="en-US" dirty="0"/>
              <a:t>“This is a quote layout feature with a navy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7"/>
            <a:ext cx="6699877" cy="1236603"/>
          </a:xfrm>
        </p:spPr>
        <p:txBody>
          <a:bodyPr anchor="ctr">
            <a:normAutofit/>
          </a:bodyPr>
          <a:lstStyle>
            <a:lvl1pPr marL="0" indent="0" algn="r">
              <a:spcBef>
                <a:spcPts val="0"/>
              </a:spcBef>
              <a:spcAft>
                <a:spcPts val="0"/>
              </a:spcAft>
              <a:buNone/>
              <a:defRPr sz="2000" i="1">
                <a:solidFill>
                  <a:schemeClr val="tx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dirty="0"/>
              <a:t> Add your quote attribution here</a:t>
            </a:r>
          </a:p>
        </p:txBody>
      </p:sp>
    </p:spTree>
    <p:extLst>
      <p:ext uri="{BB962C8B-B14F-4D97-AF65-F5344CB8AC3E}">
        <p14:creationId xmlns:p14="http://schemas.microsoft.com/office/powerpoint/2010/main" val="372583236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green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rgbClr val="00804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dirty="0"/>
              <a:t>“This is a quote layout feature with a green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8"/>
            <a:ext cx="6699877" cy="1236602"/>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dirty="0"/>
              <a:t> Add your quote attribution here</a:t>
            </a:r>
          </a:p>
        </p:txBody>
      </p:sp>
    </p:spTree>
    <p:extLst>
      <p:ext uri="{BB962C8B-B14F-4D97-AF65-F5344CB8AC3E}">
        <p14:creationId xmlns:p14="http://schemas.microsoft.com/office/powerpoint/2010/main" val="495417748"/>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white on navy">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dirty="0"/>
              <a:t>“This is a quote layout feature with a white bubble and a navy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bg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dirty="0"/>
              <a:t> Add your quote attribution here</a:t>
            </a:r>
          </a:p>
        </p:txBody>
      </p:sp>
    </p:spTree>
    <p:extLst>
      <p:ext uri="{BB962C8B-B14F-4D97-AF65-F5344CB8AC3E}">
        <p14:creationId xmlns:p14="http://schemas.microsoft.com/office/powerpoint/2010/main" val="4232967321"/>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white on green">
    <p:bg>
      <p:bgPr>
        <a:pattFill prst="pct5">
          <a:fgClr>
            <a:schemeClr val="bg2"/>
          </a:fgClr>
          <a:bgClr>
            <a:schemeClr val="accent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accent1"/>
                </a:solidFill>
              </a:defRPr>
            </a:lvl1pPr>
          </a:lstStyle>
          <a:p>
            <a:r>
              <a:rPr lang="en-US" dirty="0"/>
              <a:t>“This is a quote layout feature with a white bubble and a green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dirty="0"/>
              <a:t> Add your quote attribution here</a:t>
            </a:r>
          </a:p>
        </p:txBody>
      </p:sp>
    </p:spTree>
    <p:extLst>
      <p:ext uri="{BB962C8B-B14F-4D97-AF65-F5344CB8AC3E}">
        <p14:creationId xmlns:p14="http://schemas.microsoft.com/office/powerpoint/2010/main" val="2457126663"/>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515600" cy="1325563"/>
          </a:xfrm>
        </p:spPr>
        <p:txBody>
          <a:bodyPr/>
          <a:lstStyle>
            <a:lvl1pPr>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10515599"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5708415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76563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74666-F8C9-94C8-ABBD-CD5DE4314E68}"/>
              </a:ext>
            </a:extLst>
          </p:cNvPr>
          <p:cNvSpPr>
            <a:spLocks noGrp="1"/>
          </p:cNvSpPr>
          <p:nvPr>
            <p:ph type="title" hasCustomPrompt="1"/>
          </p:nvPr>
        </p:nvSpPr>
        <p:spPr>
          <a:xfrm>
            <a:off x="831850" y="2651847"/>
            <a:ext cx="10515600" cy="1714874"/>
          </a:xfrm>
        </p:spPr>
        <p:txBody>
          <a:bodyPr anchor="b"/>
          <a:lstStyle>
            <a:lvl1pPr algn="ctr">
              <a:defRPr sz="6000"/>
            </a:lvl1pPr>
          </a:lstStyle>
          <a:p>
            <a:r>
              <a:rPr lang="en-US" dirty="0"/>
              <a:t>Click to edit section</a:t>
            </a:r>
          </a:p>
        </p:txBody>
      </p:sp>
      <p:sp>
        <p:nvSpPr>
          <p:cNvPr id="3" name="Text Placeholder 2">
            <a:extLst>
              <a:ext uri="{FF2B5EF4-FFF2-40B4-BE49-F238E27FC236}">
                <a16:creationId xmlns:a16="http://schemas.microsoft.com/office/drawing/2014/main" id="{BFA70C13-D968-B83E-ED69-6D5886AFAFBB}"/>
              </a:ext>
            </a:extLst>
          </p:cNvPr>
          <p:cNvSpPr>
            <a:spLocks noGrp="1"/>
          </p:cNvSpPr>
          <p:nvPr>
            <p:ph type="body" idx="1" hasCustomPrompt="1"/>
          </p:nvPr>
        </p:nvSpPr>
        <p:spPr>
          <a:xfrm>
            <a:off x="831850" y="4382624"/>
            <a:ext cx="10515600" cy="1500187"/>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subhead</a:t>
            </a:r>
          </a:p>
        </p:txBody>
      </p:sp>
      <p:pic>
        <p:nvPicPr>
          <p:cNvPr id="12" name="Picture 11" descr="Minnesota State logo.">
            <a:extLst>
              <a:ext uri="{FF2B5EF4-FFF2-40B4-BE49-F238E27FC236}">
                <a16:creationId xmlns:a16="http://schemas.microsoft.com/office/drawing/2014/main" id="{49F64128-6048-E53E-B9F6-3301E620D1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1" name="TextBox 10">
            <a:extLst>
              <a:ext uri="{FF2B5EF4-FFF2-40B4-BE49-F238E27FC236}">
                <a16:creationId xmlns:a16="http://schemas.microsoft.com/office/drawing/2014/main" id="{33412D47-DCC0-92E8-1A1C-0F237A4F045C}"/>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grpSp>
        <p:nvGrpSpPr>
          <p:cNvPr id="5" name="Group 4">
            <a:extLst>
              <a:ext uri="{FF2B5EF4-FFF2-40B4-BE49-F238E27FC236}">
                <a16:creationId xmlns:a16="http://schemas.microsoft.com/office/drawing/2014/main" id="{A3FC2FB5-511D-CF7C-4BBC-79730F8DBCF2}"/>
              </a:ext>
              <a:ext uri="{C183D7F6-B498-43B3-948B-1728B52AA6E4}">
                <adec:decorative xmlns:adec="http://schemas.microsoft.com/office/drawing/2017/decorative" val="1"/>
              </a:ext>
            </a:extLst>
          </p:cNvPr>
          <p:cNvGrpSpPr/>
          <p:nvPr userDrawn="1"/>
        </p:nvGrpSpPr>
        <p:grpSpPr>
          <a:xfrm>
            <a:off x="0" y="2057400"/>
            <a:ext cx="12192000" cy="594447"/>
            <a:chOff x="0" y="-15903"/>
            <a:chExt cx="12192000" cy="594447"/>
          </a:xfrm>
        </p:grpSpPr>
        <p:cxnSp>
          <p:nvCxnSpPr>
            <p:cNvPr id="6" name="Straight Connector 5">
              <a:extLst>
                <a:ext uri="{FF2B5EF4-FFF2-40B4-BE49-F238E27FC236}">
                  <a16:creationId xmlns:a16="http://schemas.microsoft.com/office/drawing/2014/main" id="{18CB198D-A13E-83C8-6DE9-BAF3666FC1F2}"/>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7" name="Isosceles Triangle 6">
              <a:extLst>
                <a:ext uri="{FF2B5EF4-FFF2-40B4-BE49-F238E27FC236}">
                  <a16:creationId xmlns:a16="http://schemas.microsoft.com/office/drawing/2014/main" id="{33738316-590C-06F1-7DEF-C06661C6A6F2}"/>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392D985-4251-9CE8-B366-413CADE73019}"/>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Tree>
    <p:extLst>
      <p:ext uri="{BB962C8B-B14F-4D97-AF65-F5344CB8AC3E}">
        <p14:creationId xmlns:p14="http://schemas.microsoft.com/office/powerpoint/2010/main" val="4772727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genda with time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dirty="0"/>
              <a:t>Agenda with times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0" indent="0" algn="l">
              <a:buNone/>
              <a:defRPr/>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dirty="0"/>
              <a:t>9-9:15 a.m. – First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935435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 with bullet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dirty="0"/>
              <a:t>Agenda with bullets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457200" indent="-457200" algn="l">
              <a:buFont typeface="Calibri" panose="020F0502020204030204" pitchFamily="34" charset="0"/>
              <a:buChar char="»"/>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dirty="0"/>
              <a:t>First item</a:t>
            </a:r>
          </a:p>
          <a:p>
            <a:pPr lvl="0"/>
            <a:r>
              <a:rPr lang="en-US" dirty="0"/>
              <a:t>Second item</a:t>
            </a:r>
          </a:p>
          <a:p>
            <a:pPr lvl="0"/>
            <a:r>
              <a:rPr lang="en-US" dirty="0"/>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5834080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with number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dirty="0"/>
              <a:t>Agenda with numbers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514350" indent="-514350" algn="l">
              <a:buFont typeface="+mj-lt"/>
              <a:buAutoNum type="arabicPeriod"/>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dirty="0"/>
              <a:t>First item</a:t>
            </a:r>
          </a:p>
          <a:p>
            <a:pPr lvl="0"/>
            <a:r>
              <a:rPr lang="en-US" dirty="0"/>
              <a:t>Second item</a:t>
            </a:r>
          </a:p>
          <a:p>
            <a:pPr lvl="0"/>
            <a:r>
              <a:rPr lang="en-US" dirty="0"/>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038761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We are Minnesota Stat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a:grpSpLocks noGrp="1" noUngrp="1" noRot="1" noMove="1" noResize="1"/>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noGrp="1" noRot="1" noMove="1" noResize="1" noEditPoints="1" noAdjustHandles="1" noChangeArrowheads="1" noChangeShapeType="1"/>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a:spLocks noGrp="1" noRot="1" noMove="1" noResize="1" noEditPoints="1" noAdjustHandles="1" noChangeArrowheads="1" noChangeShapeType="1"/>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a:spLocks noGrp="1" noRot="1" noMove="1" noResize="1" noEditPoints="1" noAdjustHandles="1" noChangeArrowheads="1" noChangeShapeType="1"/>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3" name="Lake Superior" descr="Minnesota State">
            <a:extLst>
              <a:ext uri="{FF2B5EF4-FFF2-40B4-BE49-F238E27FC236}">
                <a16:creationId xmlns:a16="http://schemas.microsoft.com/office/drawing/2014/main" id="{0239304D-1226-6145-00B5-550A7F3612B7}"/>
              </a:ext>
            </a:extLst>
          </p:cNvPr>
          <p:cNvSpPr>
            <a:spLocks noGrp="1"/>
          </p:cNvSpPr>
          <p:nvPr>
            <p:ph type="pic" sz="quarter" idx="44"/>
          </p:nvPr>
        </p:nvSpPr>
        <p:spPr>
          <a:xfrm>
            <a:off x="166265" y="-91440"/>
            <a:ext cx="2121408" cy="3675888"/>
          </a:xfrm>
        </p:spPr>
        <p:txBody>
          <a:bodyPr/>
          <a:lstStyle>
            <a:lvl1pPr marL="0" indent="0">
              <a:buNone/>
              <a:defRPr/>
            </a:lvl1pPr>
          </a:lstStyle>
          <a:p>
            <a:r>
              <a:rPr lang="en-US"/>
              <a:t>Click icon to add picture</a:t>
            </a:r>
            <a:endParaRPr lang="en-US" dirty="0"/>
          </a:p>
        </p:txBody>
      </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a:xfrm>
            <a:off x="2436933" y="365125"/>
            <a:ext cx="5805196" cy="1325563"/>
          </a:xfrm>
        </p:spPr>
        <p:txBody>
          <a:bodyPr/>
          <a:lstStyle>
            <a:lvl1pPr>
              <a:defRPr/>
            </a:lvl1pPr>
          </a:lstStyle>
          <a:p>
            <a:r>
              <a:rPr lang="en-US" dirty="0"/>
              <a:t>We are Minnesota State</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2436933" y="1447880"/>
            <a:ext cx="5806440" cy="2564688"/>
          </a:xfrm>
        </p:spPr>
        <p:txBody>
          <a:bodyPr rIns="0">
            <a:normAutofit/>
          </a:bodyPr>
          <a:lstStyle>
            <a:lvl1pPr marL="457200" indent="-457200" algn="l">
              <a:lnSpc>
                <a:spcPts val="3000"/>
              </a:lnSpc>
              <a:spcBef>
                <a:spcPts val="0"/>
              </a:spcBef>
              <a:spcAft>
                <a:spcPts val="0"/>
              </a:spcAft>
              <a:buFont typeface="Arial" panose="020B0604020202020204" pitchFamily="34" charset="0"/>
              <a:buChar char="•"/>
              <a:defRPr lang="en-US" sz="2400" dirty="0"/>
            </a:lvl1pPr>
            <a:lvl2pPr marL="457200" indent="0" algn="r">
              <a:buNone/>
              <a:defRPr/>
            </a:lvl2pPr>
            <a:lvl3pPr marL="822960" indent="0" algn="r">
              <a:buNone/>
              <a:defRPr/>
            </a:lvl3pPr>
            <a:lvl4pPr marL="1188720" indent="0" algn="r">
              <a:buNone/>
              <a:defRPr/>
            </a:lvl4pPr>
            <a:lvl5pPr marL="1554480" indent="0" algn="r">
              <a:buNone/>
              <a:defRPr/>
            </a:lvl5pPr>
          </a:lstStyle>
          <a:p>
            <a:pPr marL="0" marR="0" lvl="0" indent="0" algn="l" defTabSz="914400" rtl="0" eaLnBrk="1" fontAlgn="auto" latinLnBrk="0" hangingPunct="1">
              <a:lnSpc>
                <a:spcPts val="3000"/>
              </a:lnSpc>
              <a:spcBef>
                <a:spcPts val="0"/>
              </a:spcBef>
              <a:spcAft>
                <a:spcPts val="0"/>
              </a:spcAft>
              <a:buClr>
                <a:schemeClr val="accent1"/>
              </a:buClr>
              <a:buSzTx/>
              <a:buFont typeface="Arial" panose="020B0604020202020204" pitchFamily="34" charset="0"/>
              <a:buNone/>
              <a:tabLst/>
              <a:defRPr/>
            </a:pPr>
            <a:r>
              <a:rPr lang="en-US" dirty="0"/>
              <a:t>Enter text</a:t>
            </a:r>
          </a:p>
        </p:txBody>
      </p:sp>
      <p:sp>
        <p:nvSpPr>
          <p:cNvPr id="46" name="Alexandria">
            <a:extLst>
              <a:ext uri="{FF2B5EF4-FFF2-40B4-BE49-F238E27FC236}">
                <a16:creationId xmlns:a16="http://schemas.microsoft.com/office/drawing/2014/main" id="{4FB23F78-D188-2DFB-1FBD-7E17D6765BF2}"/>
              </a:ext>
            </a:extLst>
          </p:cNvPr>
          <p:cNvSpPr>
            <a:spLocks noGrp="1"/>
          </p:cNvSpPr>
          <p:nvPr>
            <p:ph type="pic" sz="quarter" idx="43"/>
          </p:nvPr>
        </p:nvSpPr>
        <p:spPr>
          <a:xfrm>
            <a:off x="9298648" y="1288855"/>
            <a:ext cx="914400" cy="914400"/>
          </a:xfrm>
        </p:spPr>
        <p:txBody>
          <a:bodyPr/>
          <a:lstStyle>
            <a:lvl1pPr marL="0" indent="0">
              <a:buNone/>
              <a:defRPr/>
            </a:lvl1pPr>
          </a:lstStyle>
          <a:p>
            <a:r>
              <a:rPr lang="en-US"/>
              <a:t>Click icon to add picture</a:t>
            </a:r>
            <a:endParaRPr lang="en-US" dirty="0"/>
          </a:p>
        </p:txBody>
      </p:sp>
      <p:sp>
        <p:nvSpPr>
          <p:cNvPr id="45" name="Anoka Tech">
            <a:extLst>
              <a:ext uri="{FF2B5EF4-FFF2-40B4-BE49-F238E27FC236}">
                <a16:creationId xmlns:a16="http://schemas.microsoft.com/office/drawing/2014/main" id="{E745E7E8-7542-EBC1-4A70-219802A95A4F}"/>
              </a:ext>
            </a:extLst>
          </p:cNvPr>
          <p:cNvSpPr>
            <a:spLocks noGrp="1"/>
          </p:cNvSpPr>
          <p:nvPr>
            <p:ph type="pic" sz="quarter" idx="42"/>
          </p:nvPr>
        </p:nvSpPr>
        <p:spPr>
          <a:xfrm>
            <a:off x="10088647" y="442949"/>
            <a:ext cx="914400" cy="914400"/>
          </a:xfrm>
        </p:spPr>
        <p:txBody>
          <a:bodyPr/>
          <a:lstStyle>
            <a:lvl1pPr marL="0" indent="0">
              <a:buNone/>
              <a:defRPr/>
            </a:lvl1pPr>
          </a:lstStyle>
          <a:p>
            <a:r>
              <a:rPr lang="en-US"/>
              <a:t>Click icon to add picture</a:t>
            </a:r>
            <a:endParaRPr lang="en-US" dirty="0"/>
          </a:p>
        </p:txBody>
      </p:sp>
      <p:sp>
        <p:nvSpPr>
          <p:cNvPr id="44" name="Anoka-Ramsey">
            <a:extLst>
              <a:ext uri="{FF2B5EF4-FFF2-40B4-BE49-F238E27FC236}">
                <a16:creationId xmlns:a16="http://schemas.microsoft.com/office/drawing/2014/main" id="{7D4DEA53-1E38-A4E5-5B6F-570C8FECBC2F}"/>
              </a:ext>
            </a:extLst>
          </p:cNvPr>
          <p:cNvSpPr>
            <a:spLocks noGrp="1"/>
          </p:cNvSpPr>
          <p:nvPr>
            <p:ph type="pic" sz="quarter" idx="41"/>
          </p:nvPr>
        </p:nvSpPr>
        <p:spPr>
          <a:xfrm>
            <a:off x="8523670" y="442949"/>
            <a:ext cx="914400" cy="914400"/>
          </a:xfrm>
        </p:spPr>
        <p:txBody>
          <a:bodyPr/>
          <a:lstStyle>
            <a:lvl1pPr marL="0" indent="0">
              <a:buNone/>
              <a:defRPr/>
            </a:lvl1pPr>
          </a:lstStyle>
          <a:p>
            <a:r>
              <a:rPr lang="en-US"/>
              <a:t>Click icon to add picture</a:t>
            </a:r>
            <a:endParaRPr lang="en-US" dirty="0"/>
          </a:p>
        </p:txBody>
      </p:sp>
      <p:sp>
        <p:nvSpPr>
          <p:cNvPr id="41" name="Bemidji State">
            <a:extLst>
              <a:ext uri="{FF2B5EF4-FFF2-40B4-BE49-F238E27FC236}">
                <a16:creationId xmlns:a16="http://schemas.microsoft.com/office/drawing/2014/main" id="{F1EC81EE-FA9A-AD41-3095-A1CBC4E2AF5A}"/>
              </a:ext>
            </a:extLst>
          </p:cNvPr>
          <p:cNvSpPr>
            <a:spLocks noGrp="1"/>
          </p:cNvSpPr>
          <p:nvPr>
            <p:ph type="pic" sz="quarter" idx="38"/>
          </p:nvPr>
        </p:nvSpPr>
        <p:spPr>
          <a:xfrm>
            <a:off x="10862616" y="1279524"/>
            <a:ext cx="914400" cy="914400"/>
          </a:xfrm>
        </p:spPr>
        <p:txBody>
          <a:bodyPr/>
          <a:lstStyle>
            <a:lvl1pPr marL="0" indent="0">
              <a:buNone/>
              <a:defRPr/>
            </a:lvl1pPr>
          </a:lstStyle>
          <a:p>
            <a:r>
              <a:rPr lang="en-US"/>
              <a:t>Click icon to add picture</a:t>
            </a:r>
            <a:endParaRPr lang="en-US" dirty="0"/>
          </a:p>
        </p:txBody>
      </p:sp>
      <p:sp>
        <p:nvSpPr>
          <p:cNvPr id="42" name="Century College">
            <a:extLst>
              <a:ext uri="{FF2B5EF4-FFF2-40B4-BE49-F238E27FC236}">
                <a16:creationId xmlns:a16="http://schemas.microsoft.com/office/drawing/2014/main" id="{39202918-6A1B-2DE6-2F3C-1CAF43BFCE6F}"/>
              </a:ext>
            </a:extLst>
          </p:cNvPr>
          <p:cNvSpPr>
            <a:spLocks noGrp="1"/>
          </p:cNvSpPr>
          <p:nvPr>
            <p:ph type="pic" sz="quarter" idx="39"/>
          </p:nvPr>
        </p:nvSpPr>
        <p:spPr>
          <a:xfrm>
            <a:off x="8462971" y="2193924"/>
            <a:ext cx="914400" cy="914400"/>
          </a:xfrm>
        </p:spPr>
        <p:txBody>
          <a:bodyPr/>
          <a:lstStyle>
            <a:lvl1pPr marL="0" indent="0">
              <a:buNone/>
              <a:defRPr/>
            </a:lvl1pPr>
          </a:lstStyle>
          <a:p>
            <a:r>
              <a:rPr lang="en-US"/>
              <a:t>Click icon to add picture</a:t>
            </a:r>
            <a:endParaRPr lang="en-US" dirty="0"/>
          </a:p>
        </p:txBody>
      </p:sp>
      <p:sp>
        <p:nvSpPr>
          <p:cNvPr id="43" name="Central Lakes">
            <a:extLst>
              <a:ext uri="{FF2B5EF4-FFF2-40B4-BE49-F238E27FC236}">
                <a16:creationId xmlns:a16="http://schemas.microsoft.com/office/drawing/2014/main" id="{2B74B782-7D8F-965F-8AEA-05B82EB18F72}"/>
              </a:ext>
            </a:extLst>
          </p:cNvPr>
          <p:cNvSpPr>
            <a:spLocks noGrp="1"/>
          </p:cNvSpPr>
          <p:nvPr>
            <p:ph type="pic" sz="quarter" idx="40"/>
          </p:nvPr>
        </p:nvSpPr>
        <p:spPr>
          <a:xfrm>
            <a:off x="10050631" y="2198692"/>
            <a:ext cx="914400" cy="914400"/>
          </a:xfrm>
        </p:spPr>
        <p:txBody>
          <a:bodyPr/>
          <a:lstStyle>
            <a:lvl1pPr marL="0" indent="0">
              <a:buNone/>
              <a:defRPr/>
            </a:lvl1pPr>
          </a:lstStyle>
          <a:p>
            <a:r>
              <a:rPr lang="en-US"/>
              <a:t>Click icon to add picture</a:t>
            </a:r>
            <a:endParaRPr lang="en-US" dirty="0"/>
          </a:p>
        </p:txBody>
      </p:sp>
      <p:sp>
        <p:nvSpPr>
          <p:cNvPr id="38" name="Fond du Lac">
            <a:extLst>
              <a:ext uri="{FF2B5EF4-FFF2-40B4-BE49-F238E27FC236}">
                <a16:creationId xmlns:a16="http://schemas.microsoft.com/office/drawing/2014/main" id="{06B2B6B0-914D-3062-4EC7-8D3DFE1DF1EC}"/>
              </a:ext>
            </a:extLst>
          </p:cNvPr>
          <p:cNvSpPr>
            <a:spLocks noGrp="1"/>
          </p:cNvSpPr>
          <p:nvPr>
            <p:ph type="pic" sz="quarter" idx="35"/>
          </p:nvPr>
        </p:nvSpPr>
        <p:spPr>
          <a:xfrm>
            <a:off x="3069637" y="3117860"/>
            <a:ext cx="914400" cy="914400"/>
          </a:xfrm>
        </p:spPr>
        <p:txBody>
          <a:bodyPr/>
          <a:lstStyle>
            <a:lvl1pPr marL="0" indent="0">
              <a:buNone/>
              <a:defRPr/>
            </a:lvl1pPr>
          </a:lstStyle>
          <a:p>
            <a:r>
              <a:rPr lang="en-US"/>
              <a:t>Click icon to add picture</a:t>
            </a:r>
            <a:endParaRPr lang="en-US" dirty="0"/>
          </a:p>
        </p:txBody>
      </p:sp>
      <p:sp>
        <p:nvSpPr>
          <p:cNvPr id="39" name="Hennepin Tech">
            <a:extLst>
              <a:ext uri="{FF2B5EF4-FFF2-40B4-BE49-F238E27FC236}">
                <a16:creationId xmlns:a16="http://schemas.microsoft.com/office/drawing/2014/main" id="{57F39B7B-0607-517D-4F34-02C6DB00CEDD}"/>
              </a:ext>
            </a:extLst>
          </p:cNvPr>
          <p:cNvSpPr>
            <a:spLocks noGrp="1"/>
          </p:cNvSpPr>
          <p:nvPr>
            <p:ph type="pic" sz="quarter" idx="36"/>
          </p:nvPr>
        </p:nvSpPr>
        <p:spPr>
          <a:xfrm>
            <a:off x="4622140" y="3126205"/>
            <a:ext cx="914400" cy="914400"/>
          </a:xfrm>
        </p:spPr>
        <p:txBody>
          <a:bodyPr/>
          <a:lstStyle>
            <a:lvl1pPr marL="0" indent="0">
              <a:buNone/>
              <a:defRPr/>
            </a:lvl1pPr>
          </a:lstStyle>
          <a:p>
            <a:r>
              <a:rPr lang="en-US"/>
              <a:t>Click icon to add picture</a:t>
            </a:r>
            <a:endParaRPr lang="en-US" dirty="0"/>
          </a:p>
        </p:txBody>
      </p:sp>
      <p:sp>
        <p:nvSpPr>
          <p:cNvPr id="40" name="DCTC">
            <a:extLst>
              <a:ext uri="{FF2B5EF4-FFF2-40B4-BE49-F238E27FC236}">
                <a16:creationId xmlns:a16="http://schemas.microsoft.com/office/drawing/2014/main" id="{4D1DACED-5FC2-1506-CA55-7D1C227C71CD}"/>
              </a:ext>
            </a:extLst>
          </p:cNvPr>
          <p:cNvSpPr>
            <a:spLocks noGrp="1"/>
          </p:cNvSpPr>
          <p:nvPr>
            <p:ph type="pic" sz="quarter" idx="37"/>
          </p:nvPr>
        </p:nvSpPr>
        <p:spPr>
          <a:xfrm>
            <a:off x="6162170" y="3117860"/>
            <a:ext cx="914400" cy="914400"/>
          </a:xfrm>
        </p:spPr>
        <p:txBody>
          <a:bodyPr/>
          <a:lstStyle>
            <a:lvl1pPr marL="0" indent="0">
              <a:buNone/>
              <a:defRPr/>
            </a:lvl1pPr>
          </a:lstStyle>
          <a:p>
            <a:r>
              <a:rPr lang="en-US"/>
              <a:t>Click icon to add picture</a:t>
            </a:r>
            <a:endParaRPr lang="en-US" dirty="0"/>
          </a:p>
        </p:txBody>
      </p:sp>
      <p:sp>
        <p:nvSpPr>
          <p:cNvPr id="35" name="Lake Superior">
            <a:extLst>
              <a:ext uri="{FF2B5EF4-FFF2-40B4-BE49-F238E27FC236}">
                <a16:creationId xmlns:a16="http://schemas.microsoft.com/office/drawing/2014/main" id="{A7FFE368-AAA0-CA0C-09FA-99D3DF95279B}"/>
              </a:ext>
            </a:extLst>
          </p:cNvPr>
          <p:cNvSpPr>
            <a:spLocks noGrp="1"/>
          </p:cNvSpPr>
          <p:nvPr>
            <p:ph type="pic" sz="quarter" idx="32"/>
          </p:nvPr>
        </p:nvSpPr>
        <p:spPr>
          <a:xfrm>
            <a:off x="7727147" y="3118067"/>
            <a:ext cx="914400" cy="914400"/>
          </a:xfrm>
        </p:spPr>
        <p:txBody>
          <a:bodyPr/>
          <a:lstStyle>
            <a:lvl1pPr marL="0" indent="0">
              <a:buNone/>
              <a:defRPr/>
            </a:lvl1pPr>
          </a:lstStyle>
          <a:p>
            <a:r>
              <a:rPr lang="en-US"/>
              <a:t>Click icon to add picture</a:t>
            </a:r>
            <a:endParaRPr lang="en-US" dirty="0"/>
          </a:p>
        </p:txBody>
      </p:sp>
      <p:sp>
        <p:nvSpPr>
          <p:cNvPr id="36" name="Minneapolis College">
            <a:extLst>
              <a:ext uri="{FF2B5EF4-FFF2-40B4-BE49-F238E27FC236}">
                <a16:creationId xmlns:a16="http://schemas.microsoft.com/office/drawing/2014/main" id="{B268ECDD-8F91-55BB-6EE0-C4A3F347302C}"/>
              </a:ext>
            </a:extLst>
          </p:cNvPr>
          <p:cNvSpPr>
            <a:spLocks noGrp="1"/>
          </p:cNvSpPr>
          <p:nvPr>
            <p:ph type="pic" sz="quarter" idx="33"/>
          </p:nvPr>
        </p:nvSpPr>
        <p:spPr>
          <a:xfrm>
            <a:off x="9292124" y="3118067"/>
            <a:ext cx="914400" cy="914400"/>
          </a:xfrm>
        </p:spPr>
        <p:txBody>
          <a:bodyPr/>
          <a:lstStyle>
            <a:lvl1pPr marL="0" indent="0">
              <a:buNone/>
              <a:defRPr/>
            </a:lvl1pPr>
          </a:lstStyle>
          <a:p>
            <a:r>
              <a:rPr lang="en-US"/>
              <a:t>Click icon to add picture</a:t>
            </a:r>
            <a:endParaRPr lang="en-US" dirty="0"/>
          </a:p>
        </p:txBody>
      </p:sp>
      <p:sp>
        <p:nvSpPr>
          <p:cNvPr id="37" name="Inver Hills">
            <a:extLst>
              <a:ext uri="{FF2B5EF4-FFF2-40B4-BE49-F238E27FC236}">
                <a16:creationId xmlns:a16="http://schemas.microsoft.com/office/drawing/2014/main" id="{076FCC85-903A-13A0-E7F3-3A79D97B914D}"/>
              </a:ext>
            </a:extLst>
          </p:cNvPr>
          <p:cNvSpPr>
            <a:spLocks noGrp="1"/>
          </p:cNvSpPr>
          <p:nvPr>
            <p:ph type="pic" sz="quarter" idx="34"/>
          </p:nvPr>
        </p:nvSpPr>
        <p:spPr>
          <a:xfrm>
            <a:off x="10857101" y="3122629"/>
            <a:ext cx="914400" cy="914400"/>
          </a:xfrm>
        </p:spPr>
        <p:txBody>
          <a:bodyPr/>
          <a:lstStyle>
            <a:lvl1pPr marL="0" indent="0">
              <a:buNone/>
              <a:defRPr/>
            </a:lvl1pPr>
          </a:lstStyle>
          <a:p>
            <a:r>
              <a:rPr lang="en-US"/>
              <a:t>Click icon to add picture</a:t>
            </a:r>
            <a:endParaRPr lang="en-US" dirty="0"/>
          </a:p>
        </p:txBody>
      </p:sp>
      <p:sp>
        <p:nvSpPr>
          <p:cNvPr id="20" name="Metro State">
            <a:extLst>
              <a:ext uri="{FF2B5EF4-FFF2-40B4-BE49-F238E27FC236}">
                <a16:creationId xmlns:a16="http://schemas.microsoft.com/office/drawing/2014/main" id="{1043A479-86B6-676E-EBE7-D83BE17128C2}"/>
              </a:ext>
            </a:extLst>
          </p:cNvPr>
          <p:cNvSpPr>
            <a:spLocks noGrp="1"/>
          </p:cNvSpPr>
          <p:nvPr>
            <p:ph type="pic" sz="quarter" idx="17"/>
          </p:nvPr>
        </p:nvSpPr>
        <p:spPr>
          <a:xfrm>
            <a:off x="699018" y="4041797"/>
            <a:ext cx="914400" cy="914400"/>
          </a:xfrm>
        </p:spPr>
        <p:txBody>
          <a:bodyPr/>
          <a:lstStyle>
            <a:lvl1pPr marL="0" indent="0">
              <a:buNone/>
              <a:defRPr/>
            </a:lvl1pPr>
          </a:lstStyle>
          <a:p>
            <a:r>
              <a:rPr lang="en-US"/>
              <a:t>Click icon to add picture</a:t>
            </a:r>
            <a:endParaRPr lang="en-US" dirty="0"/>
          </a:p>
        </p:txBody>
      </p:sp>
      <p:sp>
        <p:nvSpPr>
          <p:cNvPr id="21" name="Minnesota North">
            <a:extLst>
              <a:ext uri="{FF2B5EF4-FFF2-40B4-BE49-F238E27FC236}">
                <a16:creationId xmlns:a16="http://schemas.microsoft.com/office/drawing/2014/main" id="{A4DB2489-B05F-4404-0F8F-682A5CA633A9}"/>
              </a:ext>
            </a:extLst>
          </p:cNvPr>
          <p:cNvSpPr>
            <a:spLocks noGrp="1"/>
          </p:cNvSpPr>
          <p:nvPr>
            <p:ph type="pic" sz="quarter" idx="18"/>
          </p:nvPr>
        </p:nvSpPr>
        <p:spPr>
          <a:xfrm>
            <a:off x="2263762" y="4041797"/>
            <a:ext cx="914400" cy="914400"/>
          </a:xfrm>
        </p:spPr>
        <p:txBody>
          <a:bodyPr/>
          <a:lstStyle>
            <a:lvl1pPr marL="0" indent="0">
              <a:buNone/>
              <a:defRPr/>
            </a:lvl1pPr>
          </a:lstStyle>
          <a:p>
            <a:r>
              <a:rPr lang="en-US"/>
              <a:t>Click icon to add picture</a:t>
            </a:r>
            <a:endParaRPr lang="en-US" dirty="0"/>
          </a:p>
        </p:txBody>
      </p:sp>
      <p:sp>
        <p:nvSpPr>
          <p:cNvPr id="22" name="MSCS">
            <a:extLst>
              <a:ext uri="{FF2B5EF4-FFF2-40B4-BE49-F238E27FC236}">
                <a16:creationId xmlns:a16="http://schemas.microsoft.com/office/drawing/2014/main" id="{4251DD74-D40A-FEE9-4871-B99B5D86D473}"/>
              </a:ext>
            </a:extLst>
          </p:cNvPr>
          <p:cNvSpPr>
            <a:spLocks noGrp="1"/>
          </p:cNvSpPr>
          <p:nvPr>
            <p:ph type="pic" sz="quarter" idx="19"/>
          </p:nvPr>
        </p:nvSpPr>
        <p:spPr>
          <a:xfrm>
            <a:off x="3828739" y="4041797"/>
            <a:ext cx="914400" cy="914400"/>
          </a:xfrm>
        </p:spPr>
        <p:txBody>
          <a:bodyPr/>
          <a:lstStyle>
            <a:lvl1pPr marL="0" indent="0">
              <a:buNone/>
              <a:defRPr/>
            </a:lvl1pPr>
          </a:lstStyle>
          <a:p>
            <a:r>
              <a:rPr lang="en-US"/>
              <a:t>Click icon to add picture</a:t>
            </a:r>
            <a:endParaRPr lang="en-US" dirty="0"/>
          </a:p>
        </p:txBody>
      </p:sp>
      <p:sp>
        <p:nvSpPr>
          <p:cNvPr id="23" name="M State">
            <a:extLst>
              <a:ext uri="{FF2B5EF4-FFF2-40B4-BE49-F238E27FC236}">
                <a16:creationId xmlns:a16="http://schemas.microsoft.com/office/drawing/2014/main" id="{C1A19FDE-8D89-2903-2F60-37003C3DFDD0}"/>
              </a:ext>
            </a:extLst>
          </p:cNvPr>
          <p:cNvSpPr>
            <a:spLocks noGrp="1"/>
          </p:cNvSpPr>
          <p:nvPr>
            <p:ph type="pic" sz="quarter" idx="20"/>
          </p:nvPr>
        </p:nvSpPr>
        <p:spPr>
          <a:xfrm>
            <a:off x="5393716" y="4041797"/>
            <a:ext cx="914400" cy="914400"/>
          </a:xfrm>
        </p:spPr>
        <p:txBody>
          <a:bodyPr/>
          <a:lstStyle>
            <a:lvl1pPr marL="0" indent="0">
              <a:buNone/>
              <a:defRPr/>
            </a:lvl1pPr>
          </a:lstStyle>
          <a:p>
            <a:r>
              <a:rPr lang="en-US"/>
              <a:t>Click icon to add picture</a:t>
            </a:r>
            <a:endParaRPr lang="en-US" dirty="0"/>
          </a:p>
        </p:txBody>
      </p:sp>
      <p:sp>
        <p:nvSpPr>
          <p:cNvPr id="24" name="Mankato">
            <a:extLst>
              <a:ext uri="{FF2B5EF4-FFF2-40B4-BE49-F238E27FC236}">
                <a16:creationId xmlns:a16="http://schemas.microsoft.com/office/drawing/2014/main" id="{A2223B94-7364-9A14-7C41-6FE5D50D8BEA}"/>
              </a:ext>
            </a:extLst>
          </p:cNvPr>
          <p:cNvSpPr>
            <a:spLocks noGrp="1"/>
          </p:cNvSpPr>
          <p:nvPr>
            <p:ph type="pic" sz="quarter" idx="21"/>
          </p:nvPr>
        </p:nvSpPr>
        <p:spPr>
          <a:xfrm>
            <a:off x="6958693" y="4041797"/>
            <a:ext cx="914400" cy="914400"/>
          </a:xfrm>
        </p:spPr>
        <p:txBody>
          <a:bodyPr/>
          <a:lstStyle>
            <a:lvl1pPr marL="0" indent="0">
              <a:buNone/>
              <a:defRPr/>
            </a:lvl1pPr>
          </a:lstStyle>
          <a:p>
            <a:r>
              <a:rPr lang="en-US"/>
              <a:t>Click icon to add picture</a:t>
            </a:r>
            <a:endParaRPr lang="en-US" dirty="0"/>
          </a:p>
        </p:txBody>
      </p:sp>
      <p:sp>
        <p:nvSpPr>
          <p:cNvPr id="25" name="Moorhead">
            <a:extLst>
              <a:ext uri="{FF2B5EF4-FFF2-40B4-BE49-F238E27FC236}">
                <a16:creationId xmlns:a16="http://schemas.microsoft.com/office/drawing/2014/main" id="{48B9B9F2-E914-2E0F-7294-C8D57EC9069F}"/>
              </a:ext>
            </a:extLst>
          </p:cNvPr>
          <p:cNvSpPr>
            <a:spLocks noGrp="1"/>
          </p:cNvSpPr>
          <p:nvPr>
            <p:ph type="pic" sz="quarter" idx="22"/>
          </p:nvPr>
        </p:nvSpPr>
        <p:spPr>
          <a:xfrm>
            <a:off x="8523670" y="4041797"/>
            <a:ext cx="914400" cy="914400"/>
          </a:xfrm>
        </p:spPr>
        <p:txBody>
          <a:bodyPr/>
          <a:lstStyle>
            <a:lvl1pPr marL="0" indent="0">
              <a:buNone/>
              <a:defRPr/>
            </a:lvl1pPr>
          </a:lstStyle>
          <a:p>
            <a:r>
              <a:rPr lang="en-US"/>
              <a:t>Click icon to add picture</a:t>
            </a:r>
            <a:endParaRPr lang="en-US" dirty="0"/>
          </a:p>
        </p:txBody>
      </p:sp>
      <p:sp>
        <p:nvSpPr>
          <p:cNvPr id="26" name="MinnWest">
            <a:extLst>
              <a:ext uri="{FF2B5EF4-FFF2-40B4-BE49-F238E27FC236}">
                <a16:creationId xmlns:a16="http://schemas.microsoft.com/office/drawing/2014/main" id="{807D3951-6A18-D444-1C8F-6A6327712403}"/>
              </a:ext>
            </a:extLst>
          </p:cNvPr>
          <p:cNvSpPr>
            <a:spLocks noGrp="1"/>
          </p:cNvSpPr>
          <p:nvPr>
            <p:ph type="pic" sz="quarter" idx="23"/>
          </p:nvPr>
        </p:nvSpPr>
        <p:spPr>
          <a:xfrm>
            <a:off x="10088647" y="4041797"/>
            <a:ext cx="914400" cy="914400"/>
          </a:xfrm>
        </p:spPr>
        <p:txBody>
          <a:bodyPr/>
          <a:lstStyle>
            <a:lvl1pPr marL="0" indent="0">
              <a:buNone/>
              <a:defRPr/>
            </a:lvl1pPr>
          </a:lstStyle>
          <a:p>
            <a:r>
              <a:rPr lang="en-US"/>
              <a:t>Click icon to add picture</a:t>
            </a:r>
            <a:endParaRPr lang="en-US" dirty="0"/>
          </a:p>
        </p:txBody>
      </p:sp>
      <p:sp>
        <p:nvSpPr>
          <p:cNvPr id="27" name="Normandale">
            <a:extLst>
              <a:ext uri="{FF2B5EF4-FFF2-40B4-BE49-F238E27FC236}">
                <a16:creationId xmlns:a16="http://schemas.microsoft.com/office/drawing/2014/main" id="{60AB0DB6-49F0-0062-60F6-9D12AEE3F4F1}"/>
              </a:ext>
            </a:extLst>
          </p:cNvPr>
          <p:cNvSpPr>
            <a:spLocks noGrp="1"/>
          </p:cNvSpPr>
          <p:nvPr>
            <p:ph type="pic" sz="quarter" idx="24"/>
          </p:nvPr>
        </p:nvSpPr>
        <p:spPr>
          <a:xfrm>
            <a:off x="1467239" y="4963350"/>
            <a:ext cx="914400" cy="914400"/>
          </a:xfrm>
        </p:spPr>
        <p:txBody>
          <a:bodyPr/>
          <a:lstStyle>
            <a:lvl1pPr marL="0" indent="0">
              <a:buNone/>
              <a:defRPr/>
            </a:lvl1pPr>
          </a:lstStyle>
          <a:p>
            <a:r>
              <a:rPr lang="en-US"/>
              <a:t>Click icon to add picture</a:t>
            </a:r>
            <a:endParaRPr lang="en-US" dirty="0"/>
          </a:p>
        </p:txBody>
      </p:sp>
      <p:sp>
        <p:nvSpPr>
          <p:cNvPr id="28" name="Northland">
            <a:extLst>
              <a:ext uri="{FF2B5EF4-FFF2-40B4-BE49-F238E27FC236}">
                <a16:creationId xmlns:a16="http://schemas.microsoft.com/office/drawing/2014/main" id="{E73CF2E2-1B98-83DD-15FD-7F29A773AB95}"/>
              </a:ext>
            </a:extLst>
          </p:cNvPr>
          <p:cNvSpPr>
            <a:spLocks noGrp="1"/>
          </p:cNvSpPr>
          <p:nvPr>
            <p:ph type="pic" sz="quarter" idx="25"/>
          </p:nvPr>
        </p:nvSpPr>
        <p:spPr>
          <a:xfrm>
            <a:off x="3032216" y="4963350"/>
            <a:ext cx="914400" cy="914400"/>
          </a:xfrm>
        </p:spPr>
        <p:txBody>
          <a:bodyPr/>
          <a:lstStyle>
            <a:lvl1pPr marL="0" indent="0">
              <a:buNone/>
              <a:defRPr/>
            </a:lvl1pPr>
          </a:lstStyle>
          <a:p>
            <a:r>
              <a:rPr lang="en-US"/>
              <a:t>Click icon to add picture</a:t>
            </a:r>
            <a:endParaRPr lang="en-US" dirty="0"/>
          </a:p>
        </p:txBody>
      </p:sp>
      <p:sp>
        <p:nvSpPr>
          <p:cNvPr id="29" name="North Hennepin">
            <a:extLst>
              <a:ext uri="{FF2B5EF4-FFF2-40B4-BE49-F238E27FC236}">
                <a16:creationId xmlns:a16="http://schemas.microsoft.com/office/drawing/2014/main" id="{61FFDB3C-49B0-4E56-9553-055C32C77522}"/>
              </a:ext>
            </a:extLst>
          </p:cNvPr>
          <p:cNvSpPr>
            <a:spLocks noGrp="1"/>
          </p:cNvSpPr>
          <p:nvPr>
            <p:ph type="pic" sz="quarter" idx="26"/>
          </p:nvPr>
        </p:nvSpPr>
        <p:spPr>
          <a:xfrm>
            <a:off x="4597193" y="4963350"/>
            <a:ext cx="914400" cy="914400"/>
          </a:xfrm>
        </p:spPr>
        <p:txBody>
          <a:bodyPr/>
          <a:lstStyle>
            <a:lvl1pPr marL="0" indent="0">
              <a:buNone/>
              <a:defRPr/>
            </a:lvl1pPr>
          </a:lstStyle>
          <a:p>
            <a:r>
              <a:rPr lang="en-US"/>
              <a:t>Click icon to add picture</a:t>
            </a:r>
            <a:endParaRPr lang="en-US" dirty="0"/>
          </a:p>
        </p:txBody>
      </p:sp>
      <p:sp>
        <p:nvSpPr>
          <p:cNvPr id="30" name="NTC">
            <a:extLst>
              <a:ext uri="{FF2B5EF4-FFF2-40B4-BE49-F238E27FC236}">
                <a16:creationId xmlns:a16="http://schemas.microsoft.com/office/drawing/2014/main" id="{08BD88C4-804D-56F5-2F01-DE0D7C9E3162}"/>
              </a:ext>
            </a:extLst>
          </p:cNvPr>
          <p:cNvSpPr>
            <a:spLocks noGrp="1"/>
          </p:cNvSpPr>
          <p:nvPr>
            <p:ph type="pic" sz="quarter" idx="27"/>
          </p:nvPr>
        </p:nvSpPr>
        <p:spPr>
          <a:xfrm>
            <a:off x="6162170" y="4963350"/>
            <a:ext cx="914400" cy="914400"/>
          </a:xfrm>
        </p:spPr>
        <p:txBody>
          <a:bodyPr/>
          <a:lstStyle>
            <a:lvl1pPr marL="0" indent="0">
              <a:buNone/>
              <a:defRPr/>
            </a:lvl1pPr>
          </a:lstStyle>
          <a:p>
            <a:r>
              <a:rPr lang="en-US"/>
              <a:t>Click icon to add picture</a:t>
            </a:r>
            <a:endParaRPr lang="en-US" dirty="0"/>
          </a:p>
        </p:txBody>
      </p:sp>
      <p:sp>
        <p:nvSpPr>
          <p:cNvPr id="31" name="Pine Tech">
            <a:extLst>
              <a:ext uri="{FF2B5EF4-FFF2-40B4-BE49-F238E27FC236}">
                <a16:creationId xmlns:a16="http://schemas.microsoft.com/office/drawing/2014/main" id="{ABF63167-4044-3360-D603-716F12164D00}"/>
              </a:ext>
            </a:extLst>
          </p:cNvPr>
          <p:cNvSpPr>
            <a:spLocks noGrp="1"/>
          </p:cNvSpPr>
          <p:nvPr>
            <p:ph type="pic" sz="quarter" idx="28"/>
          </p:nvPr>
        </p:nvSpPr>
        <p:spPr>
          <a:xfrm>
            <a:off x="7727147" y="4963350"/>
            <a:ext cx="914400" cy="914400"/>
          </a:xfrm>
        </p:spPr>
        <p:txBody>
          <a:bodyPr/>
          <a:lstStyle>
            <a:lvl1pPr marL="0" indent="0">
              <a:buNone/>
              <a:defRPr/>
            </a:lvl1pPr>
          </a:lstStyle>
          <a:p>
            <a:r>
              <a:rPr lang="en-US"/>
              <a:t>Click icon to add picture</a:t>
            </a:r>
            <a:endParaRPr lang="en-US" dirty="0"/>
          </a:p>
        </p:txBody>
      </p:sp>
      <p:sp>
        <p:nvSpPr>
          <p:cNvPr id="32" name="Ridgewater">
            <a:extLst>
              <a:ext uri="{FF2B5EF4-FFF2-40B4-BE49-F238E27FC236}">
                <a16:creationId xmlns:a16="http://schemas.microsoft.com/office/drawing/2014/main" id="{34B268C2-9035-49E9-CED5-9D3EACC0B0C8}"/>
              </a:ext>
            </a:extLst>
          </p:cNvPr>
          <p:cNvSpPr>
            <a:spLocks noGrp="1"/>
          </p:cNvSpPr>
          <p:nvPr>
            <p:ph type="pic" sz="quarter" idx="29"/>
          </p:nvPr>
        </p:nvSpPr>
        <p:spPr>
          <a:xfrm>
            <a:off x="9292124" y="4963350"/>
            <a:ext cx="914400" cy="914400"/>
          </a:xfrm>
        </p:spPr>
        <p:txBody>
          <a:bodyPr/>
          <a:lstStyle>
            <a:lvl1pPr marL="0" indent="0">
              <a:buNone/>
              <a:defRPr/>
            </a:lvl1pPr>
          </a:lstStyle>
          <a:p>
            <a:r>
              <a:rPr lang="en-US"/>
              <a:t>Click icon to add picture</a:t>
            </a:r>
            <a:endParaRPr lang="en-US" dirty="0"/>
          </a:p>
        </p:txBody>
      </p:sp>
      <p:sp>
        <p:nvSpPr>
          <p:cNvPr id="33" name="Riverland">
            <a:extLst>
              <a:ext uri="{FF2B5EF4-FFF2-40B4-BE49-F238E27FC236}">
                <a16:creationId xmlns:a16="http://schemas.microsoft.com/office/drawing/2014/main" id="{98A3C0FC-9491-C663-0B53-EACCE79F1324}"/>
              </a:ext>
            </a:extLst>
          </p:cNvPr>
          <p:cNvSpPr>
            <a:spLocks noGrp="1"/>
          </p:cNvSpPr>
          <p:nvPr>
            <p:ph type="pic" sz="quarter" idx="30"/>
          </p:nvPr>
        </p:nvSpPr>
        <p:spPr>
          <a:xfrm>
            <a:off x="10857101" y="4960965"/>
            <a:ext cx="914400" cy="914400"/>
          </a:xfrm>
        </p:spPr>
        <p:txBody>
          <a:bodyPr/>
          <a:lstStyle>
            <a:lvl1pPr marL="0" indent="0">
              <a:buNone/>
              <a:defRPr/>
            </a:lvl1pPr>
          </a:lstStyle>
          <a:p>
            <a:r>
              <a:rPr lang="en-US"/>
              <a:t>Click icon to add picture</a:t>
            </a:r>
            <a:endParaRPr lang="en-US" dirty="0"/>
          </a:p>
        </p:txBody>
      </p:sp>
      <p:sp>
        <p:nvSpPr>
          <p:cNvPr id="13" name="Rochester">
            <a:extLst>
              <a:ext uri="{FF2B5EF4-FFF2-40B4-BE49-F238E27FC236}">
                <a16:creationId xmlns:a16="http://schemas.microsoft.com/office/drawing/2014/main" id="{239924F3-37B7-D202-1A06-CD0C981DF6DE}"/>
              </a:ext>
            </a:extLst>
          </p:cNvPr>
          <p:cNvSpPr>
            <a:spLocks noGrp="1"/>
          </p:cNvSpPr>
          <p:nvPr>
            <p:ph type="pic" sz="quarter" idx="10"/>
          </p:nvPr>
        </p:nvSpPr>
        <p:spPr>
          <a:xfrm>
            <a:off x="699018" y="5880134"/>
            <a:ext cx="914400" cy="914400"/>
          </a:xfrm>
        </p:spPr>
        <p:txBody>
          <a:bodyPr/>
          <a:lstStyle>
            <a:lvl1pPr marL="0" indent="0">
              <a:buNone/>
              <a:defRPr/>
            </a:lvl1pPr>
          </a:lstStyle>
          <a:p>
            <a:r>
              <a:rPr lang="en-US"/>
              <a:t>Click icon to add picture</a:t>
            </a:r>
            <a:endParaRPr lang="en-US" dirty="0"/>
          </a:p>
        </p:txBody>
      </p:sp>
      <p:sp>
        <p:nvSpPr>
          <p:cNvPr id="14" name="South Central">
            <a:extLst>
              <a:ext uri="{FF2B5EF4-FFF2-40B4-BE49-F238E27FC236}">
                <a16:creationId xmlns:a16="http://schemas.microsoft.com/office/drawing/2014/main" id="{E7D234D3-1EA9-B269-1127-C277CA252652}"/>
              </a:ext>
            </a:extLst>
          </p:cNvPr>
          <p:cNvSpPr>
            <a:spLocks noGrp="1"/>
          </p:cNvSpPr>
          <p:nvPr>
            <p:ph type="pic" sz="quarter" idx="11"/>
          </p:nvPr>
        </p:nvSpPr>
        <p:spPr>
          <a:xfrm>
            <a:off x="2263995" y="5880134"/>
            <a:ext cx="914400" cy="914400"/>
          </a:xfrm>
        </p:spPr>
        <p:txBody>
          <a:bodyPr/>
          <a:lstStyle>
            <a:lvl1pPr marL="0" indent="0">
              <a:buNone/>
              <a:defRPr/>
            </a:lvl1pPr>
          </a:lstStyle>
          <a:p>
            <a:r>
              <a:rPr lang="en-US"/>
              <a:t>Click icon to add picture</a:t>
            </a:r>
            <a:endParaRPr lang="en-US" dirty="0"/>
          </a:p>
        </p:txBody>
      </p:sp>
      <p:sp>
        <p:nvSpPr>
          <p:cNvPr id="15" name="SCSU">
            <a:extLst>
              <a:ext uri="{FF2B5EF4-FFF2-40B4-BE49-F238E27FC236}">
                <a16:creationId xmlns:a16="http://schemas.microsoft.com/office/drawing/2014/main" id="{F3DD4E8D-CCE6-2746-13E9-9061524F040A}"/>
              </a:ext>
            </a:extLst>
          </p:cNvPr>
          <p:cNvSpPr>
            <a:spLocks noGrp="1"/>
          </p:cNvSpPr>
          <p:nvPr>
            <p:ph type="pic" sz="quarter" idx="12"/>
          </p:nvPr>
        </p:nvSpPr>
        <p:spPr>
          <a:xfrm>
            <a:off x="3828972" y="5880134"/>
            <a:ext cx="914400" cy="914400"/>
          </a:xfrm>
        </p:spPr>
        <p:txBody>
          <a:bodyPr/>
          <a:lstStyle>
            <a:lvl1pPr marL="0" indent="0">
              <a:buNone/>
              <a:defRPr/>
            </a:lvl1pPr>
          </a:lstStyle>
          <a:p>
            <a:r>
              <a:rPr lang="en-US"/>
              <a:t>Click icon to add picture</a:t>
            </a:r>
            <a:endParaRPr lang="en-US" dirty="0"/>
          </a:p>
        </p:txBody>
      </p:sp>
      <p:sp>
        <p:nvSpPr>
          <p:cNvPr id="16" name="SCTCC">
            <a:extLst>
              <a:ext uri="{FF2B5EF4-FFF2-40B4-BE49-F238E27FC236}">
                <a16:creationId xmlns:a16="http://schemas.microsoft.com/office/drawing/2014/main" id="{DDDDDE92-3BC5-8A5B-9C1F-F4BF2FE72E9B}"/>
              </a:ext>
            </a:extLst>
          </p:cNvPr>
          <p:cNvSpPr>
            <a:spLocks noGrp="1"/>
          </p:cNvSpPr>
          <p:nvPr>
            <p:ph type="pic" sz="quarter" idx="13"/>
          </p:nvPr>
        </p:nvSpPr>
        <p:spPr>
          <a:xfrm>
            <a:off x="5393949" y="5880134"/>
            <a:ext cx="914400" cy="914400"/>
          </a:xfrm>
        </p:spPr>
        <p:txBody>
          <a:bodyPr/>
          <a:lstStyle>
            <a:lvl1pPr marL="0" indent="0">
              <a:buNone/>
              <a:defRPr/>
            </a:lvl1pPr>
          </a:lstStyle>
          <a:p>
            <a:r>
              <a:rPr lang="en-US"/>
              <a:t>Click icon to add picture</a:t>
            </a:r>
            <a:endParaRPr lang="en-US" dirty="0"/>
          </a:p>
        </p:txBody>
      </p:sp>
      <p:sp>
        <p:nvSpPr>
          <p:cNvPr id="17" name="Southwest">
            <a:extLst>
              <a:ext uri="{FF2B5EF4-FFF2-40B4-BE49-F238E27FC236}">
                <a16:creationId xmlns:a16="http://schemas.microsoft.com/office/drawing/2014/main" id="{BD40AA57-926B-2625-EDA1-385A3E444480}"/>
              </a:ext>
            </a:extLst>
          </p:cNvPr>
          <p:cNvSpPr>
            <a:spLocks noGrp="1"/>
          </p:cNvSpPr>
          <p:nvPr>
            <p:ph type="pic" sz="quarter" idx="14"/>
          </p:nvPr>
        </p:nvSpPr>
        <p:spPr>
          <a:xfrm>
            <a:off x="6958926" y="5880134"/>
            <a:ext cx="914400" cy="914400"/>
          </a:xfrm>
        </p:spPr>
        <p:txBody>
          <a:bodyPr/>
          <a:lstStyle>
            <a:lvl1pPr marL="0" indent="0">
              <a:buNone/>
              <a:defRPr/>
            </a:lvl1pPr>
          </a:lstStyle>
          <a:p>
            <a:r>
              <a:rPr lang="en-US"/>
              <a:t>Click icon to add picture</a:t>
            </a:r>
            <a:endParaRPr lang="en-US" dirty="0"/>
          </a:p>
        </p:txBody>
      </p:sp>
      <p:sp>
        <p:nvSpPr>
          <p:cNvPr id="18" name="Saint Paul College">
            <a:extLst>
              <a:ext uri="{FF2B5EF4-FFF2-40B4-BE49-F238E27FC236}">
                <a16:creationId xmlns:a16="http://schemas.microsoft.com/office/drawing/2014/main" id="{E04CA0D8-A3F4-E2DF-09BE-49DE645F75B6}"/>
              </a:ext>
            </a:extLst>
          </p:cNvPr>
          <p:cNvSpPr>
            <a:spLocks noGrp="1"/>
          </p:cNvSpPr>
          <p:nvPr>
            <p:ph type="pic" sz="quarter" idx="15"/>
          </p:nvPr>
        </p:nvSpPr>
        <p:spPr>
          <a:xfrm>
            <a:off x="8523903" y="5880134"/>
            <a:ext cx="914400" cy="914400"/>
          </a:xfrm>
        </p:spPr>
        <p:txBody>
          <a:bodyPr/>
          <a:lstStyle>
            <a:lvl1pPr marL="0" indent="0">
              <a:buNone/>
              <a:defRPr/>
            </a:lvl1pPr>
          </a:lstStyle>
          <a:p>
            <a:r>
              <a:rPr lang="en-US"/>
              <a:t>Click icon to add picture</a:t>
            </a:r>
            <a:endParaRPr lang="en-US" dirty="0"/>
          </a:p>
        </p:txBody>
      </p:sp>
      <p:sp>
        <p:nvSpPr>
          <p:cNvPr id="19" name="Winona">
            <a:extLst>
              <a:ext uri="{FF2B5EF4-FFF2-40B4-BE49-F238E27FC236}">
                <a16:creationId xmlns:a16="http://schemas.microsoft.com/office/drawing/2014/main" id="{FA2F223A-6800-2311-3202-02C46F6A61A0}"/>
              </a:ext>
            </a:extLst>
          </p:cNvPr>
          <p:cNvSpPr>
            <a:spLocks noGrp="1"/>
          </p:cNvSpPr>
          <p:nvPr>
            <p:ph type="pic" sz="quarter" idx="16"/>
          </p:nvPr>
        </p:nvSpPr>
        <p:spPr>
          <a:xfrm>
            <a:off x="10088880" y="5880134"/>
            <a:ext cx="914400" cy="914400"/>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566779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End car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0AE98F0E-612C-E663-2EBB-4BCBE22AAF34}"/>
              </a:ext>
            </a:extLst>
          </p:cNvPr>
          <p:cNvSpPr>
            <a:spLocks noGrp="1"/>
          </p:cNvSpPr>
          <p:nvPr>
            <p:ph type="body" sz="quarter" idx="11"/>
          </p:nvPr>
        </p:nvSpPr>
        <p:spPr>
          <a:xfrm>
            <a:off x="4005263" y="3354895"/>
            <a:ext cx="4181475" cy="1548826"/>
          </a:xfrm>
        </p:spPr>
        <p:txBody>
          <a:bodyPr>
            <a:normAutofit/>
          </a:bodyPr>
          <a:lstStyle>
            <a:lvl1pPr marL="0" indent="0" algn="ctr">
              <a:spcBef>
                <a:spcPts val="0"/>
              </a:spcBef>
              <a:spcAft>
                <a:spcPts val="0"/>
              </a:spcAft>
              <a:buNone/>
              <a:defRPr sz="2000"/>
            </a:lvl1pPr>
          </a:lstStyle>
          <a:p>
            <a:pPr lvl="0"/>
            <a:r>
              <a:rPr lang="en-US"/>
              <a:t>Click to edit Master text styles</a:t>
            </a:r>
          </a:p>
        </p:txBody>
      </p:sp>
      <p:sp>
        <p:nvSpPr>
          <p:cNvPr id="5" name="Title 4">
            <a:extLst>
              <a:ext uri="{FF2B5EF4-FFF2-40B4-BE49-F238E27FC236}">
                <a16:creationId xmlns:a16="http://schemas.microsoft.com/office/drawing/2014/main" id="{2AF2FB99-DE2E-3A6C-F3AD-21CB9FC50F95}"/>
              </a:ext>
            </a:extLst>
          </p:cNvPr>
          <p:cNvSpPr>
            <a:spLocks noGrp="1"/>
          </p:cNvSpPr>
          <p:nvPr>
            <p:ph type="title" hasCustomPrompt="1"/>
          </p:nvPr>
        </p:nvSpPr>
        <p:spPr>
          <a:xfrm>
            <a:off x="838200" y="365125"/>
            <a:ext cx="3038475" cy="1325563"/>
          </a:xfrm>
        </p:spPr>
        <p:txBody>
          <a:bodyPr/>
          <a:lstStyle>
            <a:lvl1pPr>
              <a:defRPr/>
            </a:lvl1pPr>
          </a:lstStyle>
          <a:p>
            <a:r>
              <a:rPr lang="en-US" dirty="0"/>
              <a:t>Thank you.</a:t>
            </a:r>
          </a:p>
        </p:txBody>
      </p:sp>
      <p:sp>
        <p:nvSpPr>
          <p:cNvPr id="7" name="Picture Placeholder 6">
            <a:extLst>
              <a:ext uri="{FF2B5EF4-FFF2-40B4-BE49-F238E27FC236}">
                <a16:creationId xmlns:a16="http://schemas.microsoft.com/office/drawing/2014/main" id="{3FD76C84-EEED-28E4-47AC-0470D5848E32}"/>
              </a:ext>
            </a:extLst>
          </p:cNvPr>
          <p:cNvSpPr>
            <a:spLocks noGrp="1"/>
          </p:cNvSpPr>
          <p:nvPr>
            <p:ph type="pic" sz="quarter" idx="10"/>
          </p:nvPr>
        </p:nvSpPr>
        <p:spPr>
          <a:xfrm>
            <a:off x="4413504" y="1398655"/>
            <a:ext cx="3364992" cy="1548826"/>
          </a:xfrm>
        </p:spPr>
        <p:txBody>
          <a:bodyPr/>
          <a:lstStyle>
            <a:lvl1pPr marL="0" indent="0">
              <a:buNone/>
              <a:defRPr/>
            </a:lvl1pPr>
          </a:lstStyle>
          <a:p>
            <a:r>
              <a:rPr lang="en-US"/>
              <a:t>Click icon to add picture</a:t>
            </a:r>
          </a:p>
        </p:txBody>
      </p:sp>
      <p:sp>
        <p:nvSpPr>
          <p:cNvPr id="11" name="Text Placeholder 10">
            <a:extLst>
              <a:ext uri="{FF2B5EF4-FFF2-40B4-BE49-F238E27FC236}">
                <a16:creationId xmlns:a16="http://schemas.microsoft.com/office/drawing/2014/main" id="{619FC632-67B8-C94B-3F08-3E51CA5A0525}"/>
              </a:ext>
            </a:extLst>
          </p:cNvPr>
          <p:cNvSpPr>
            <a:spLocks noGrp="1"/>
          </p:cNvSpPr>
          <p:nvPr>
            <p:ph type="body" sz="quarter" idx="12" hasCustomPrompt="1"/>
          </p:nvPr>
        </p:nvSpPr>
        <p:spPr>
          <a:xfrm>
            <a:off x="0" y="6049963"/>
            <a:ext cx="12192000" cy="661987"/>
          </a:xfrm>
        </p:spPr>
        <p:txBody>
          <a:bodyPr>
            <a:noAutofit/>
          </a:bodyPr>
          <a:lstStyle>
            <a:lvl1pPr marL="0" indent="0" algn="ctr">
              <a:spcBef>
                <a:spcPts val="0"/>
              </a:spcBef>
              <a:spcAft>
                <a:spcPts val="0"/>
              </a:spcAft>
              <a:buNone/>
              <a:defRPr sz="1200"/>
            </a:lvl1pPr>
            <a:lvl2pPr marL="457200" indent="0" algn="ctr">
              <a:buNone/>
              <a:defRPr sz="1200"/>
            </a:lvl2pPr>
            <a:lvl3pPr marL="822960" indent="0" algn="ctr">
              <a:buNone/>
              <a:defRPr sz="1200"/>
            </a:lvl3pPr>
            <a:lvl4pPr marL="1188720" indent="0" algn="ctr">
              <a:buNone/>
              <a:defRPr sz="1200"/>
            </a:lvl4pPr>
            <a:lvl5pPr marL="1554480" indent="0" algn="ctr">
              <a:buNone/>
              <a:defRPr sz="1200"/>
            </a:lvl5pPr>
          </a:lstStyle>
          <a:p>
            <a:pPr lvl="0"/>
            <a:r>
              <a:rPr lang="en-US" dirty="0"/>
              <a:t>Click to edit text</a:t>
            </a:r>
          </a:p>
        </p:txBody>
      </p:sp>
      <p:sp>
        <p:nvSpPr>
          <p:cNvPr id="13" name="Text Placeholder 12">
            <a:extLst>
              <a:ext uri="{FF2B5EF4-FFF2-40B4-BE49-F238E27FC236}">
                <a16:creationId xmlns:a16="http://schemas.microsoft.com/office/drawing/2014/main" id="{481ECFDE-1DE7-69A7-53C5-35814B813E3C}"/>
              </a:ext>
            </a:extLst>
          </p:cNvPr>
          <p:cNvSpPr>
            <a:spLocks noGrp="1"/>
          </p:cNvSpPr>
          <p:nvPr>
            <p:ph type="body" sz="quarter" idx="13"/>
          </p:nvPr>
        </p:nvSpPr>
        <p:spPr>
          <a:xfrm>
            <a:off x="4017963" y="4903721"/>
            <a:ext cx="4202112" cy="555692"/>
          </a:xfrm>
        </p:spPr>
        <p:txBody>
          <a:bodyPr>
            <a:normAutofit/>
          </a:bodyPr>
          <a:lstStyle>
            <a:lvl1pPr marL="0" indent="0" algn="ctr">
              <a:buNone/>
              <a:defRPr sz="2000" b="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Master text styles</a:t>
            </a:r>
          </a:p>
        </p:txBody>
      </p:sp>
    </p:spTree>
    <p:extLst>
      <p:ext uri="{BB962C8B-B14F-4D97-AF65-F5344CB8AC3E}">
        <p14:creationId xmlns:p14="http://schemas.microsoft.com/office/powerpoint/2010/main" val="3779711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8242059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348695113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52C14-426A-F806-5FEC-3DE9698EFC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28C2BF-1B12-E0E8-EE56-8A214ED610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DD1FC6-6EB7-8FD6-4FD2-D0323B8C0A5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280744B-71CC-A0A3-8FBA-7D935270D168}"/>
              </a:ext>
            </a:extLst>
          </p:cNvPr>
          <p:cNvSpPr>
            <a:spLocks noGrp="1"/>
          </p:cNvSpPr>
          <p:nvPr>
            <p:ph type="dt" sz="half" idx="10"/>
          </p:nvPr>
        </p:nvSpPr>
        <p:spPr/>
        <p:txBody>
          <a:bodyPr/>
          <a:lstStyle/>
          <a:p>
            <a:fld id="{55A1C9AA-18EE-4749-B59D-DE5D94A1019F}" type="datetimeFigureOut">
              <a:rPr lang="en-US" smtClean="0"/>
              <a:t>2/27/2026</a:t>
            </a:fld>
            <a:endParaRPr lang="en-US"/>
          </a:p>
        </p:txBody>
      </p:sp>
      <p:sp>
        <p:nvSpPr>
          <p:cNvPr id="6" name="Footer Placeholder 5">
            <a:extLst>
              <a:ext uri="{FF2B5EF4-FFF2-40B4-BE49-F238E27FC236}">
                <a16:creationId xmlns:a16="http://schemas.microsoft.com/office/drawing/2014/main" id="{9A04998A-BD57-6594-CA2B-F44A7E215A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1BB10E-4D98-3DE0-F222-B343CAE72F42}"/>
              </a:ext>
            </a:extLst>
          </p:cNvPr>
          <p:cNvSpPr>
            <a:spLocks noGrp="1"/>
          </p:cNvSpPr>
          <p:nvPr>
            <p:ph type="sldNum" sz="quarter" idx="12"/>
          </p:nvPr>
        </p:nvSpPr>
        <p:spPr/>
        <p:txBody>
          <a:bodyPr/>
          <a:lstStyle/>
          <a:p>
            <a:fld id="{7E3DB3BD-626B-47E2-86DD-3ABF2674C52C}" type="slidenum">
              <a:rPr lang="en-US" smtClean="0"/>
              <a:t>‹#›</a:t>
            </a:fld>
            <a:endParaRPr lang="en-US"/>
          </a:p>
        </p:txBody>
      </p:sp>
    </p:spTree>
    <p:extLst>
      <p:ext uri="{BB962C8B-B14F-4D97-AF65-F5344CB8AC3E}">
        <p14:creationId xmlns:p14="http://schemas.microsoft.com/office/powerpoint/2010/main" val="1903133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4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33059" y="118923"/>
            <a:ext cx="2415009" cy="1828799"/>
          </a:xfrm>
          <a:effectLst/>
        </p:spPr>
        <p:txBody>
          <a:bodyP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137334" y="1753009"/>
            <a:ext cx="2415009" cy="1828799"/>
          </a:xfrm>
          <a:effectLst/>
        </p:spPr>
        <p:txBody>
          <a:bodyPr/>
          <a:lstStyle>
            <a:lvl1pPr marL="0" indent="0" algn="ctr">
              <a:buNone/>
              <a:defRPr/>
            </a:lvl1pPr>
          </a:lstStyle>
          <a:p>
            <a:pPr lvl="0"/>
            <a:r>
              <a:rPr lang="en-US" dirty="0"/>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9730141" y="3387095"/>
            <a:ext cx="2415009" cy="1828799"/>
          </a:xfrm>
          <a:effectLst/>
        </p:spPr>
        <p:txBody>
          <a:bodyP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7D69E843-95E1-3844-F4E1-A1ACBDECDECB}"/>
              </a:ext>
            </a:extLst>
          </p:cNvPr>
          <p:cNvSpPr>
            <a:spLocks noGrp="1"/>
          </p:cNvSpPr>
          <p:nvPr>
            <p:ph sz="quarter" idx="43" hasCustomPrompt="1"/>
          </p:nvPr>
        </p:nvSpPr>
        <p:spPr>
          <a:xfrm>
            <a:off x="8686355" y="5021181"/>
            <a:ext cx="2415009" cy="1828799"/>
          </a:xfrm>
          <a:effectLst/>
        </p:spPr>
        <p:txBody>
          <a:bodyP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8391669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609600" y="533402"/>
            <a:ext cx="48768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15716511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971800"/>
            <a:ext cx="8534400" cy="1447800"/>
          </a:xfrm>
        </p:spPr>
        <p:txBody>
          <a:bodyPr anchor="t"/>
          <a:lstStyle>
            <a:lvl1pPr algn="l">
              <a:defRPr sz="4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296" y="304800"/>
            <a:ext cx="4673035" cy="1981200"/>
          </a:xfrm>
          <a:prstGeom prst="rect">
            <a:avLst/>
          </a:prstGeom>
        </p:spPr>
      </p:pic>
    </p:spTree>
    <p:extLst>
      <p:ext uri="{BB962C8B-B14F-4D97-AF65-F5344CB8AC3E}">
        <p14:creationId xmlns:p14="http://schemas.microsoft.com/office/powerpoint/2010/main" val="394438850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24E23-3406-ED22-8B3D-B8169ED7BDB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F04D14-8E7B-7F28-C184-6F945E11C9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71C589-7470-4D97-5322-7C3E8F842DD1}"/>
              </a:ext>
            </a:extLst>
          </p:cNvPr>
          <p:cNvSpPr>
            <a:spLocks noGrp="1"/>
          </p:cNvSpPr>
          <p:nvPr>
            <p:ph type="dt" sz="half" idx="10"/>
          </p:nvPr>
        </p:nvSpPr>
        <p:spPr/>
        <p:txBody>
          <a:bodyPr/>
          <a:lstStyle/>
          <a:p>
            <a:fld id="{55A1C9AA-18EE-4749-B59D-DE5D94A1019F}" type="datetimeFigureOut">
              <a:rPr lang="en-US" smtClean="0"/>
              <a:t>2/27/2026</a:t>
            </a:fld>
            <a:endParaRPr lang="en-US"/>
          </a:p>
        </p:txBody>
      </p:sp>
      <p:sp>
        <p:nvSpPr>
          <p:cNvPr id="5" name="Footer Placeholder 4">
            <a:extLst>
              <a:ext uri="{FF2B5EF4-FFF2-40B4-BE49-F238E27FC236}">
                <a16:creationId xmlns:a16="http://schemas.microsoft.com/office/drawing/2014/main" id="{BE0BD344-09BE-69E7-3A60-D8745A145D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03D770-C756-C782-38FE-C549BF70CBBB}"/>
              </a:ext>
            </a:extLst>
          </p:cNvPr>
          <p:cNvSpPr>
            <a:spLocks noGrp="1"/>
          </p:cNvSpPr>
          <p:nvPr>
            <p:ph type="sldNum" sz="quarter" idx="12"/>
          </p:nvPr>
        </p:nvSpPr>
        <p:spPr/>
        <p:txBody>
          <a:bodyPr/>
          <a:lstStyle/>
          <a:p>
            <a:fld id="{7E3DB3BD-626B-47E2-86DD-3ABF2674C52C}" type="slidenum">
              <a:rPr lang="en-US" smtClean="0"/>
              <a:t>‹#›</a:t>
            </a:fld>
            <a:endParaRPr lang="en-US"/>
          </a:p>
        </p:txBody>
      </p:sp>
    </p:spTree>
    <p:extLst>
      <p:ext uri="{BB962C8B-B14F-4D97-AF65-F5344CB8AC3E}">
        <p14:creationId xmlns:p14="http://schemas.microsoft.com/office/powerpoint/2010/main" val="217603582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cSld name="4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99408762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cSld name="4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311457851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cSld name="4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80132643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cSld name="4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2310202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2F780A3-8C0C-4F21-AD78-0DBE366A5FC8}"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77828-9959-41D3-9E74-797D0B282C81}" type="slidenum">
              <a:rPr lang="en-US" smtClean="0"/>
              <a:t>‹#›</a:t>
            </a:fld>
            <a:endParaRPr lang="en-US"/>
          </a:p>
        </p:txBody>
      </p:sp>
    </p:spTree>
    <p:extLst>
      <p:ext uri="{BB962C8B-B14F-4D97-AF65-F5344CB8AC3E}">
        <p14:creationId xmlns:p14="http://schemas.microsoft.com/office/powerpoint/2010/main" val="172772105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8000" y="2819400"/>
            <a:ext cx="10972800" cy="1143000"/>
          </a:xfrm>
        </p:spPr>
        <p:txBody>
          <a:bodyPr/>
          <a:lstStyle>
            <a:lvl1pPr algn="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4108207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3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80595" y="-91440"/>
            <a:ext cx="2415009" cy="2610263"/>
          </a:xfrm>
          <a:effectLst/>
        </p:spPr>
        <p:txBody>
          <a:bodyP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774051" y="2182452"/>
            <a:ext cx="2415009" cy="2610263"/>
          </a:xfrm>
          <a:effectLst/>
        </p:spPr>
        <p:txBody>
          <a:bodyPr/>
          <a:lstStyle>
            <a:lvl1pPr marL="0" indent="0" algn="ctr">
              <a:buNone/>
              <a:defRPr/>
            </a:lvl1pPr>
          </a:lstStyle>
          <a:p>
            <a:pPr lvl="0"/>
            <a:r>
              <a:rPr lang="en-US" dirty="0"/>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8733051" y="4247737"/>
            <a:ext cx="2415009" cy="2610263"/>
          </a:xfrm>
          <a:effectLst/>
        </p:spPr>
        <p:txBody>
          <a:bodyP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161684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2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660380" cy="1325563"/>
          </a:xfrm>
        </p:spPr>
        <p:txBody>
          <a:bodyPr/>
          <a:lstStyle>
            <a:lvl1pPr>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1"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CA5884CD-8A41-0884-222A-744D96352C4F}"/>
              </a:ext>
            </a:extLst>
          </p:cNvPr>
          <p:cNvSpPr>
            <a:spLocks noGrp="1"/>
          </p:cNvSpPr>
          <p:nvPr>
            <p:ph idx="10" hasCustomPrompt="1"/>
          </p:nvPr>
        </p:nvSpPr>
        <p:spPr>
          <a:xfrm>
            <a:off x="6240780"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658090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03F91B86-A73A-E17F-84E8-FA8B744D84BD}"/>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AB3BBEF8-0765-A86B-080A-6AAC85474BB3}"/>
              </a:ext>
            </a:extLst>
          </p:cNvPr>
          <p:cNvSpPr>
            <a:spLocks noGrp="1"/>
          </p:cNvSpPr>
          <p:nvPr>
            <p:ph sz="quarter" idx="37" hasCustomPrompt="1"/>
          </p:nvPr>
        </p:nvSpPr>
        <p:spPr>
          <a:xfrm>
            <a:off x="376465"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dirty="0"/>
              <a:t>Add text or image</a:t>
            </a:r>
          </a:p>
        </p:txBody>
      </p:sp>
      <p:sp>
        <p:nvSpPr>
          <p:cNvPr id="4" name="Content Placeholder 3">
            <a:extLst>
              <a:ext uri="{FF2B5EF4-FFF2-40B4-BE49-F238E27FC236}">
                <a16:creationId xmlns:a16="http://schemas.microsoft.com/office/drawing/2014/main" id="{74D9B8A7-6B1A-F18A-B96E-0DE084BB2B1A}"/>
              </a:ext>
            </a:extLst>
          </p:cNvPr>
          <p:cNvSpPr>
            <a:spLocks noGrp="1"/>
          </p:cNvSpPr>
          <p:nvPr>
            <p:ph sz="quarter" idx="38" hasCustomPrompt="1"/>
          </p:nvPr>
        </p:nvSpPr>
        <p:spPr>
          <a:xfrm>
            <a:off x="376465" y="4660765"/>
            <a:ext cx="2728722" cy="445110"/>
          </a:xfrm>
          <a:effectLst/>
        </p:spPr>
        <p:txBody>
          <a:bodyPr anchor="ctr">
            <a:normAutofit/>
          </a:bodyPr>
          <a:lstStyle>
            <a:lvl1pPr marL="0" indent="0" algn="ctr">
              <a:buNone/>
              <a:defRPr sz="2000" b="1"/>
            </a:lvl1pPr>
          </a:lstStyle>
          <a:p>
            <a:pPr lvl="0"/>
            <a:r>
              <a:rPr lang="en-US" dirty="0"/>
              <a:t>Add text or image</a:t>
            </a:r>
          </a:p>
        </p:txBody>
      </p:sp>
      <p:sp>
        <p:nvSpPr>
          <p:cNvPr id="5" name="Content Placeholder 3">
            <a:extLst>
              <a:ext uri="{FF2B5EF4-FFF2-40B4-BE49-F238E27FC236}">
                <a16:creationId xmlns:a16="http://schemas.microsoft.com/office/drawing/2014/main" id="{303CA68F-A0AE-517D-BA8C-A2B4B5628413}"/>
              </a:ext>
            </a:extLst>
          </p:cNvPr>
          <p:cNvSpPr>
            <a:spLocks noGrp="1"/>
          </p:cNvSpPr>
          <p:nvPr>
            <p:ph sz="quarter" idx="39" hasCustomPrompt="1"/>
          </p:nvPr>
        </p:nvSpPr>
        <p:spPr>
          <a:xfrm>
            <a:off x="376465" y="5105875"/>
            <a:ext cx="2728722" cy="1515072"/>
          </a:xfrm>
        </p:spPr>
        <p:txBody>
          <a:bodyPr>
            <a:normAutofit/>
          </a:bodyPr>
          <a:lstStyle>
            <a:lvl1pPr marL="0" indent="0" algn="ctr">
              <a:buNone/>
              <a:defRPr sz="1800"/>
            </a:lvl1pPr>
          </a:lstStyle>
          <a:p>
            <a:pPr lvl="0"/>
            <a:r>
              <a:rPr lang="en-US" dirty="0"/>
              <a:t>Add text or image</a:t>
            </a:r>
          </a:p>
        </p:txBody>
      </p:sp>
      <p:sp>
        <p:nvSpPr>
          <p:cNvPr id="11" name="Content Placeholder 4">
            <a:extLst>
              <a:ext uri="{FF2B5EF4-FFF2-40B4-BE49-F238E27FC236}">
                <a16:creationId xmlns:a16="http://schemas.microsoft.com/office/drawing/2014/main" id="{388765D8-11A8-DF06-563B-228EF9AF58A4}"/>
              </a:ext>
            </a:extLst>
          </p:cNvPr>
          <p:cNvSpPr>
            <a:spLocks noGrp="1"/>
          </p:cNvSpPr>
          <p:nvPr>
            <p:ph sz="quarter" idx="49" hasCustomPrompt="1"/>
          </p:nvPr>
        </p:nvSpPr>
        <p:spPr>
          <a:xfrm>
            <a:off x="3279914"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dirty="0"/>
              <a:t>Add text or image</a:t>
            </a:r>
          </a:p>
        </p:txBody>
      </p:sp>
      <p:sp>
        <p:nvSpPr>
          <p:cNvPr id="9" name="Content Placeholder 3">
            <a:extLst>
              <a:ext uri="{FF2B5EF4-FFF2-40B4-BE49-F238E27FC236}">
                <a16:creationId xmlns:a16="http://schemas.microsoft.com/office/drawing/2014/main" id="{B22EE432-F176-2D22-4989-227AA21B761C}"/>
              </a:ext>
            </a:extLst>
          </p:cNvPr>
          <p:cNvSpPr>
            <a:spLocks noGrp="1"/>
          </p:cNvSpPr>
          <p:nvPr>
            <p:ph sz="quarter" idx="41" hasCustomPrompt="1"/>
          </p:nvPr>
        </p:nvSpPr>
        <p:spPr>
          <a:xfrm>
            <a:off x="3279914" y="4660765"/>
            <a:ext cx="2728722" cy="445110"/>
          </a:xfrm>
          <a:effectLst/>
        </p:spPr>
        <p:txBody>
          <a:bodyPr anchor="ctr">
            <a:normAutofit/>
          </a:bodyPr>
          <a:lstStyle>
            <a:lvl1pPr marL="0" indent="0" algn="ctr">
              <a:buNone/>
              <a:defRPr sz="2000" b="1"/>
            </a:lvl1pPr>
          </a:lstStyle>
          <a:p>
            <a:pPr lvl="0"/>
            <a:r>
              <a:rPr lang="en-US" dirty="0"/>
              <a:t>Add text or image</a:t>
            </a:r>
          </a:p>
        </p:txBody>
      </p:sp>
      <p:sp>
        <p:nvSpPr>
          <p:cNvPr id="12" name="Content Placeholder 3">
            <a:extLst>
              <a:ext uri="{FF2B5EF4-FFF2-40B4-BE49-F238E27FC236}">
                <a16:creationId xmlns:a16="http://schemas.microsoft.com/office/drawing/2014/main" id="{6B702F83-B9A9-EE22-F428-323332C9C386}"/>
              </a:ext>
            </a:extLst>
          </p:cNvPr>
          <p:cNvSpPr>
            <a:spLocks noGrp="1"/>
          </p:cNvSpPr>
          <p:nvPr>
            <p:ph sz="quarter" idx="42" hasCustomPrompt="1"/>
          </p:nvPr>
        </p:nvSpPr>
        <p:spPr>
          <a:xfrm>
            <a:off x="3279914" y="5105875"/>
            <a:ext cx="2728722" cy="1515072"/>
          </a:xfrm>
        </p:spPr>
        <p:txBody>
          <a:bodyPr>
            <a:normAutofit/>
          </a:bodyPr>
          <a:lstStyle>
            <a:lvl1pPr marL="0" indent="0" algn="ctr">
              <a:buNone/>
              <a:defRPr sz="1800"/>
            </a:lvl1pPr>
          </a:lstStyle>
          <a:p>
            <a:pPr lvl="0"/>
            <a:r>
              <a:rPr lang="en-US" dirty="0"/>
              <a:t>Add text or image</a:t>
            </a:r>
          </a:p>
        </p:txBody>
      </p:sp>
      <p:sp>
        <p:nvSpPr>
          <p:cNvPr id="15" name="Content Placeholder 4">
            <a:extLst>
              <a:ext uri="{FF2B5EF4-FFF2-40B4-BE49-F238E27FC236}">
                <a16:creationId xmlns:a16="http://schemas.microsoft.com/office/drawing/2014/main" id="{43D73686-E773-751D-EA01-AE5050B4D3DF}"/>
              </a:ext>
            </a:extLst>
          </p:cNvPr>
          <p:cNvSpPr>
            <a:spLocks noGrp="1"/>
          </p:cNvSpPr>
          <p:nvPr>
            <p:ph sz="quarter" idx="50" hasCustomPrompt="1"/>
          </p:nvPr>
        </p:nvSpPr>
        <p:spPr>
          <a:xfrm>
            <a:off x="6181586"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dirty="0"/>
              <a:t>Add text or image</a:t>
            </a:r>
          </a:p>
        </p:txBody>
      </p:sp>
      <p:sp>
        <p:nvSpPr>
          <p:cNvPr id="14" name="Content Placeholder 3">
            <a:extLst>
              <a:ext uri="{FF2B5EF4-FFF2-40B4-BE49-F238E27FC236}">
                <a16:creationId xmlns:a16="http://schemas.microsoft.com/office/drawing/2014/main" id="{B6690EC2-CB9E-D57A-3C10-F88AD96B4CED}"/>
              </a:ext>
            </a:extLst>
          </p:cNvPr>
          <p:cNvSpPr>
            <a:spLocks noGrp="1"/>
          </p:cNvSpPr>
          <p:nvPr>
            <p:ph sz="quarter" idx="44" hasCustomPrompt="1"/>
          </p:nvPr>
        </p:nvSpPr>
        <p:spPr>
          <a:xfrm>
            <a:off x="6183363" y="4660765"/>
            <a:ext cx="2728722" cy="445110"/>
          </a:xfrm>
          <a:effectLst/>
        </p:spPr>
        <p:txBody>
          <a:bodyPr anchor="ctr">
            <a:normAutofit/>
          </a:bodyPr>
          <a:lstStyle>
            <a:lvl1pPr marL="0" indent="0" algn="ctr">
              <a:buNone/>
              <a:defRPr sz="2000" b="1"/>
            </a:lvl1pPr>
          </a:lstStyle>
          <a:p>
            <a:pPr lvl="0"/>
            <a:r>
              <a:rPr lang="en-US" dirty="0"/>
              <a:t>Add text or image</a:t>
            </a:r>
          </a:p>
        </p:txBody>
      </p:sp>
      <p:sp>
        <p:nvSpPr>
          <p:cNvPr id="16" name="Content Placeholder 3">
            <a:extLst>
              <a:ext uri="{FF2B5EF4-FFF2-40B4-BE49-F238E27FC236}">
                <a16:creationId xmlns:a16="http://schemas.microsoft.com/office/drawing/2014/main" id="{354A88B5-A6D9-D806-B4C6-64F178569666}"/>
              </a:ext>
            </a:extLst>
          </p:cNvPr>
          <p:cNvSpPr>
            <a:spLocks noGrp="1"/>
          </p:cNvSpPr>
          <p:nvPr>
            <p:ph sz="quarter" idx="45" hasCustomPrompt="1"/>
          </p:nvPr>
        </p:nvSpPr>
        <p:spPr>
          <a:xfrm>
            <a:off x="6183363" y="5105875"/>
            <a:ext cx="2728722" cy="1515072"/>
          </a:xfrm>
        </p:spPr>
        <p:txBody>
          <a:bodyPr>
            <a:normAutofit/>
          </a:bodyPr>
          <a:lstStyle>
            <a:lvl1pPr marL="0" indent="0" algn="ctr">
              <a:buNone/>
              <a:defRPr sz="1800"/>
            </a:lvl1pPr>
          </a:lstStyle>
          <a:p>
            <a:pPr lvl="0"/>
            <a:r>
              <a:rPr lang="en-US" dirty="0"/>
              <a:t>Add text or image</a:t>
            </a:r>
          </a:p>
        </p:txBody>
      </p:sp>
      <p:sp>
        <p:nvSpPr>
          <p:cNvPr id="20" name="Content Placeholder 4">
            <a:extLst>
              <a:ext uri="{FF2B5EF4-FFF2-40B4-BE49-F238E27FC236}">
                <a16:creationId xmlns:a16="http://schemas.microsoft.com/office/drawing/2014/main" id="{07F4C3FE-2C54-9B7D-E22E-AADE71FAC58B}"/>
              </a:ext>
            </a:extLst>
          </p:cNvPr>
          <p:cNvSpPr>
            <a:spLocks noGrp="1"/>
          </p:cNvSpPr>
          <p:nvPr>
            <p:ph sz="quarter" idx="51" hasCustomPrompt="1"/>
          </p:nvPr>
        </p:nvSpPr>
        <p:spPr>
          <a:xfrm>
            <a:off x="9084679"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dirty="0"/>
              <a:t>Add text or image</a:t>
            </a:r>
          </a:p>
        </p:txBody>
      </p:sp>
      <p:sp>
        <p:nvSpPr>
          <p:cNvPr id="18" name="Content Placeholder 3">
            <a:extLst>
              <a:ext uri="{FF2B5EF4-FFF2-40B4-BE49-F238E27FC236}">
                <a16:creationId xmlns:a16="http://schemas.microsoft.com/office/drawing/2014/main" id="{A7DA9719-5EE4-ED4E-5401-9A5F097D8B77}"/>
              </a:ext>
            </a:extLst>
          </p:cNvPr>
          <p:cNvSpPr>
            <a:spLocks noGrp="1"/>
          </p:cNvSpPr>
          <p:nvPr>
            <p:ph sz="quarter" idx="47" hasCustomPrompt="1"/>
          </p:nvPr>
        </p:nvSpPr>
        <p:spPr>
          <a:xfrm>
            <a:off x="9086813" y="4660765"/>
            <a:ext cx="2728722" cy="445110"/>
          </a:xfrm>
          <a:effectLst/>
        </p:spPr>
        <p:txBody>
          <a:bodyPr anchor="ctr">
            <a:normAutofit/>
          </a:bodyPr>
          <a:lstStyle>
            <a:lvl1pPr marL="0" indent="0" algn="ctr">
              <a:buNone/>
              <a:defRPr sz="2000" b="1"/>
            </a:lvl1pPr>
          </a:lstStyle>
          <a:p>
            <a:pPr lvl="0"/>
            <a:r>
              <a:rPr lang="en-US" dirty="0"/>
              <a:t>Add text or image</a:t>
            </a:r>
          </a:p>
        </p:txBody>
      </p:sp>
      <p:sp>
        <p:nvSpPr>
          <p:cNvPr id="19" name="Content Placeholder 3">
            <a:extLst>
              <a:ext uri="{FF2B5EF4-FFF2-40B4-BE49-F238E27FC236}">
                <a16:creationId xmlns:a16="http://schemas.microsoft.com/office/drawing/2014/main" id="{6180BC9B-830D-B9C3-E9A7-EE636DC1FD59}"/>
              </a:ext>
            </a:extLst>
          </p:cNvPr>
          <p:cNvSpPr>
            <a:spLocks noGrp="1"/>
          </p:cNvSpPr>
          <p:nvPr>
            <p:ph sz="quarter" idx="48" hasCustomPrompt="1"/>
          </p:nvPr>
        </p:nvSpPr>
        <p:spPr>
          <a:xfrm>
            <a:off x="9086813" y="5105875"/>
            <a:ext cx="2728722" cy="1515072"/>
          </a:xfrm>
        </p:spPr>
        <p:txBody>
          <a:bodyPr>
            <a:normAutofit/>
          </a:bodyPr>
          <a:lstStyle>
            <a:lvl1pPr marL="0" indent="0" algn="ctr">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4187633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endParaRPr lang="en-US" dirty="0"/>
          </a:p>
        </p:txBody>
      </p:sp>
      <p:sp>
        <p:nvSpPr>
          <p:cNvPr id="10" name="Text Placeholder 18">
            <a:extLst>
              <a:ext uri="{FF2B5EF4-FFF2-40B4-BE49-F238E27FC236}">
                <a16:creationId xmlns:a16="http://schemas.microsoft.com/office/drawing/2014/main" id="{6A3D1C8A-22FA-FD61-C7EA-38B154BEB8BC}"/>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6F2CFF0-C3F1-BF62-B5E5-B7F4280A0F20}"/>
              </a:ext>
            </a:extLst>
          </p:cNvPr>
          <p:cNvSpPr>
            <a:spLocks noGrp="1"/>
          </p:cNvSpPr>
          <p:nvPr>
            <p:ph sz="quarter" idx="37" hasCustomPrompt="1"/>
          </p:nvPr>
        </p:nvSpPr>
        <p:spPr>
          <a:xfrm>
            <a:off x="1319814" y="3226302"/>
            <a:ext cx="2683886" cy="1980442"/>
          </a:xfrm>
          <a:prstGeom prst="rect">
            <a:avLst/>
          </a:prstGeo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0F44A73F-A59B-B0A4-6EA3-F46012DDBD27}"/>
              </a:ext>
            </a:extLst>
          </p:cNvPr>
          <p:cNvSpPr>
            <a:spLocks noGrp="1"/>
          </p:cNvSpPr>
          <p:nvPr>
            <p:ph sz="quarter" idx="38" hasCustomPrompt="1"/>
          </p:nvPr>
        </p:nvSpPr>
        <p:spPr>
          <a:xfrm>
            <a:off x="1274978" y="5361626"/>
            <a:ext cx="2728722" cy="445110"/>
          </a:xfrm>
        </p:spPr>
        <p:txBody>
          <a:bodyPr anchor="ctr">
            <a:normAutofit/>
          </a:bodyPr>
          <a:lstStyle>
            <a:lvl1pPr marL="0" indent="0" algn="ctr">
              <a:buNone/>
              <a:defRPr sz="2000" b="1"/>
            </a:lvl1pPr>
          </a:lstStyle>
          <a:p>
            <a:pPr lvl="0"/>
            <a:r>
              <a:rPr lang="en-US" dirty="0"/>
              <a:t>Add text or image</a:t>
            </a:r>
          </a:p>
        </p:txBody>
      </p:sp>
      <p:sp>
        <p:nvSpPr>
          <p:cNvPr id="5" name="Content Placeholder 3">
            <a:extLst>
              <a:ext uri="{FF2B5EF4-FFF2-40B4-BE49-F238E27FC236}">
                <a16:creationId xmlns:a16="http://schemas.microsoft.com/office/drawing/2014/main" id="{C3A77B60-98C1-27A9-96BE-AD266101C609}"/>
              </a:ext>
            </a:extLst>
          </p:cNvPr>
          <p:cNvSpPr>
            <a:spLocks noGrp="1"/>
          </p:cNvSpPr>
          <p:nvPr>
            <p:ph sz="quarter" idx="39" hasCustomPrompt="1"/>
          </p:nvPr>
        </p:nvSpPr>
        <p:spPr>
          <a:xfrm>
            <a:off x="1274978" y="5806736"/>
            <a:ext cx="2728722" cy="913382"/>
          </a:xfrm>
        </p:spPr>
        <p:txBody>
          <a:bodyPr>
            <a:normAutofit/>
          </a:bodyPr>
          <a:lstStyle>
            <a:lvl1pPr marL="0" indent="0" algn="ctr">
              <a:buNone/>
              <a:defRPr sz="1800"/>
            </a:lvl1pPr>
          </a:lstStyle>
          <a:p>
            <a:pPr lvl="0"/>
            <a:r>
              <a:rPr lang="en-US" dirty="0"/>
              <a:t>Add text or image</a:t>
            </a:r>
          </a:p>
        </p:txBody>
      </p:sp>
      <p:sp>
        <p:nvSpPr>
          <p:cNvPr id="6" name="Content Placeholder 4">
            <a:extLst>
              <a:ext uri="{FF2B5EF4-FFF2-40B4-BE49-F238E27FC236}">
                <a16:creationId xmlns:a16="http://schemas.microsoft.com/office/drawing/2014/main" id="{4D35CFB6-5062-6955-5AEA-A38CBC8AA488}"/>
              </a:ext>
            </a:extLst>
          </p:cNvPr>
          <p:cNvSpPr>
            <a:spLocks noGrp="1"/>
          </p:cNvSpPr>
          <p:nvPr>
            <p:ph sz="quarter" idx="40" hasCustomPrompt="1"/>
          </p:nvPr>
        </p:nvSpPr>
        <p:spPr>
          <a:xfrm>
            <a:off x="4731638" y="3226302"/>
            <a:ext cx="2728721" cy="1980442"/>
          </a:xfrm>
          <a:prstGeom prst="rect">
            <a:avLst/>
          </a:prstGeom>
        </p:spPr>
        <p:txBody>
          <a:bodyPr anchor="ct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6B2034EA-4060-A7CA-98C2-88E084E6D7C4}"/>
              </a:ext>
            </a:extLst>
          </p:cNvPr>
          <p:cNvSpPr>
            <a:spLocks noGrp="1"/>
          </p:cNvSpPr>
          <p:nvPr>
            <p:ph sz="quarter" idx="41" hasCustomPrompt="1"/>
          </p:nvPr>
        </p:nvSpPr>
        <p:spPr>
          <a:xfrm>
            <a:off x="4731639" y="5361626"/>
            <a:ext cx="2728722" cy="445110"/>
          </a:xfrm>
        </p:spPr>
        <p:txBody>
          <a:bodyPr anchor="ctr">
            <a:normAutofit/>
          </a:bodyPr>
          <a:lstStyle>
            <a:lvl1pPr marL="0" indent="0" algn="ctr">
              <a:buNone/>
              <a:defRPr sz="2000" b="1"/>
            </a:lvl1pPr>
          </a:lstStyle>
          <a:p>
            <a:pPr lvl="0"/>
            <a:r>
              <a:rPr lang="en-US" dirty="0"/>
              <a:t>Add text or image</a:t>
            </a:r>
          </a:p>
        </p:txBody>
      </p:sp>
      <p:sp>
        <p:nvSpPr>
          <p:cNvPr id="12" name="Content Placeholder 3">
            <a:extLst>
              <a:ext uri="{FF2B5EF4-FFF2-40B4-BE49-F238E27FC236}">
                <a16:creationId xmlns:a16="http://schemas.microsoft.com/office/drawing/2014/main" id="{D2ED9687-D91A-9C93-5624-266CFB4CA175}"/>
              </a:ext>
            </a:extLst>
          </p:cNvPr>
          <p:cNvSpPr>
            <a:spLocks noGrp="1"/>
          </p:cNvSpPr>
          <p:nvPr>
            <p:ph sz="quarter" idx="42" hasCustomPrompt="1"/>
          </p:nvPr>
        </p:nvSpPr>
        <p:spPr>
          <a:xfrm>
            <a:off x="4731639" y="5806736"/>
            <a:ext cx="2728722" cy="913382"/>
          </a:xfrm>
        </p:spPr>
        <p:txBody>
          <a:bodyPr>
            <a:normAutofit/>
          </a:bodyPr>
          <a:lstStyle>
            <a:lvl1pPr marL="0" indent="0" algn="ctr">
              <a:buNone/>
              <a:defRPr sz="1800"/>
            </a:lvl1pPr>
          </a:lstStyle>
          <a:p>
            <a:pPr lvl="0"/>
            <a:r>
              <a:rPr lang="en-US" dirty="0"/>
              <a:t>Add text or image</a:t>
            </a:r>
          </a:p>
        </p:txBody>
      </p:sp>
      <p:sp>
        <p:nvSpPr>
          <p:cNvPr id="13" name="Content Placeholder 4">
            <a:extLst>
              <a:ext uri="{FF2B5EF4-FFF2-40B4-BE49-F238E27FC236}">
                <a16:creationId xmlns:a16="http://schemas.microsoft.com/office/drawing/2014/main" id="{440D8A25-280D-54E5-045D-00BBA4114058}"/>
              </a:ext>
            </a:extLst>
          </p:cNvPr>
          <p:cNvSpPr>
            <a:spLocks noGrp="1"/>
          </p:cNvSpPr>
          <p:nvPr>
            <p:ph sz="quarter" idx="43" hasCustomPrompt="1"/>
          </p:nvPr>
        </p:nvSpPr>
        <p:spPr>
          <a:xfrm>
            <a:off x="8188297" y="3226302"/>
            <a:ext cx="2728721" cy="1980442"/>
          </a:xfrm>
          <a:prstGeom prst="rect">
            <a:avLst/>
          </a:prstGeom>
        </p:spPr>
        <p:txBody>
          <a:bodyPr anchor="ctr"/>
          <a:lstStyle>
            <a:lvl1pPr marL="0" indent="0" algn="ctr">
              <a:buNone/>
              <a:defRPr/>
            </a:lvl1pPr>
          </a:lstStyle>
          <a:p>
            <a:pPr lvl="0"/>
            <a:r>
              <a:rPr lang="en-US" dirty="0"/>
              <a:t>Add text or image</a:t>
            </a:r>
          </a:p>
        </p:txBody>
      </p:sp>
      <p:sp>
        <p:nvSpPr>
          <p:cNvPr id="14" name="Content Placeholder 3">
            <a:extLst>
              <a:ext uri="{FF2B5EF4-FFF2-40B4-BE49-F238E27FC236}">
                <a16:creationId xmlns:a16="http://schemas.microsoft.com/office/drawing/2014/main" id="{8A64B1FB-B97E-7BC7-5EA4-757C5015A8BD}"/>
              </a:ext>
            </a:extLst>
          </p:cNvPr>
          <p:cNvSpPr>
            <a:spLocks noGrp="1"/>
          </p:cNvSpPr>
          <p:nvPr>
            <p:ph sz="quarter" idx="44" hasCustomPrompt="1"/>
          </p:nvPr>
        </p:nvSpPr>
        <p:spPr>
          <a:xfrm>
            <a:off x="8188300" y="5361626"/>
            <a:ext cx="2728722" cy="445110"/>
          </a:xfrm>
        </p:spPr>
        <p:txBody>
          <a:bodyPr anchor="ctr">
            <a:normAutofit/>
          </a:bodyPr>
          <a:lstStyle>
            <a:lvl1pPr marL="0" indent="0" algn="ctr">
              <a:buNone/>
              <a:defRPr sz="2000" b="1"/>
            </a:lvl1pPr>
          </a:lstStyle>
          <a:p>
            <a:pPr lvl="0"/>
            <a:r>
              <a:rPr lang="en-US" dirty="0"/>
              <a:t>Add text or image</a:t>
            </a:r>
          </a:p>
        </p:txBody>
      </p:sp>
      <p:sp>
        <p:nvSpPr>
          <p:cNvPr id="16" name="Content Placeholder 3">
            <a:extLst>
              <a:ext uri="{FF2B5EF4-FFF2-40B4-BE49-F238E27FC236}">
                <a16:creationId xmlns:a16="http://schemas.microsoft.com/office/drawing/2014/main" id="{3B224095-F8EA-7AB9-3C71-9C12FACBCC05}"/>
              </a:ext>
            </a:extLst>
          </p:cNvPr>
          <p:cNvSpPr>
            <a:spLocks noGrp="1"/>
          </p:cNvSpPr>
          <p:nvPr>
            <p:ph sz="quarter" idx="45" hasCustomPrompt="1"/>
          </p:nvPr>
        </p:nvSpPr>
        <p:spPr>
          <a:xfrm>
            <a:off x="8188300" y="5806736"/>
            <a:ext cx="2728722" cy="913382"/>
          </a:xfrm>
        </p:spPr>
        <p:txBody>
          <a:bodyPr>
            <a:normAutofit/>
          </a:bodyPr>
          <a:lstStyle>
            <a:lvl1pPr marL="0" indent="0" algn="ctr">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571476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Text Placeholder 18">
            <a:extLst>
              <a:ext uri="{FF2B5EF4-FFF2-40B4-BE49-F238E27FC236}">
                <a16:creationId xmlns:a16="http://schemas.microsoft.com/office/drawing/2014/main" id="{2D2438D1-CD5E-B884-EFC3-D79800F4108D}"/>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6" name="Content Placeholder 4">
            <a:extLst>
              <a:ext uri="{FF2B5EF4-FFF2-40B4-BE49-F238E27FC236}">
                <a16:creationId xmlns:a16="http://schemas.microsoft.com/office/drawing/2014/main" id="{E8AE1B30-FDBF-70CA-C90D-683CF98040FC}"/>
              </a:ext>
            </a:extLst>
          </p:cNvPr>
          <p:cNvSpPr>
            <a:spLocks noGrp="1"/>
          </p:cNvSpPr>
          <p:nvPr>
            <p:ph sz="quarter" idx="37" hasCustomPrompt="1"/>
          </p:nvPr>
        </p:nvSpPr>
        <p:spPr>
          <a:xfrm>
            <a:off x="838201" y="2813459"/>
            <a:ext cx="1888210" cy="1856789"/>
          </a:xfrm>
          <a:prstGeom prst="rect">
            <a:avLst/>
          </a:prstGeom>
        </p:spPr>
        <p:txBody>
          <a:bodyPr anchor="ct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697E54BE-F7FB-0FD1-DFCC-82D93EF7C345}"/>
              </a:ext>
            </a:extLst>
          </p:cNvPr>
          <p:cNvSpPr>
            <a:spLocks noGrp="1"/>
          </p:cNvSpPr>
          <p:nvPr>
            <p:ph sz="quarter" idx="38" hasCustomPrompt="1"/>
          </p:nvPr>
        </p:nvSpPr>
        <p:spPr>
          <a:xfrm>
            <a:off x="2937210" y="2813459"/>
            <a:ext cx="3001217" cy="608377"/>
          </a:xfrm>
        </p:spPr>
        <p:txBody>
          <a:bodyPr anchor="ctr">
            <a:normAutofit/>
          </a:bodyPr>
          <a:lstStyle>
            <a:lvl1pPr marL="0" indent="0" algn="ctr">
              <a:buNone/>
              <a:defRPr sz="2000" b="1"/>
            </a:lvl1pPr>
          </a:lstStyle>
          <a:p>
            <a:pPr lvl="0"/>
            <a:r>
              <a:rPr lang="en-US" dirty="0"/>
              <a:t>Add text or image</a:t>
            </a:r>
          </a:p>
        </p:txBody>
      </p:sp>
      <p:sp>
        <p:nvSpPr>
          <p:cNvPr id="12" name="Content Placeholder 3">
            <a:extLst>
              <a:ext uri="{FF2B5EF4-FFF2-40B4-BE49-F238E27FC236}">
                <a16:creationId xmlns:a16="http://schemas.microsoft.com/office/drawing/2014/main" id="{C568F627-C9C0-C392-5EFB-2193D4305083}"/>
              </a:ext>
            </a:extLst>
          </p:cNvPr>
          <p:cNvSpPr>
            <a:spLocks noGrp="1"/>
          </p:cNvSpPr>
          <p:nvPr>
            <p:ph sz="quarter" idx="39" hasCustomPrompt="1"/>
          </p:nvPr>
        </p:nvSpPr>
        <p:spPr>
          <a:xfrm>
            <a:off x="2937209" y="3417345"/>
            <a:ext cx="3001217" cy="1248411"/>
          </a:xfrm>
        </p:spPr>
        <p:txBody>
          <a:bodyPr>
            <a:normAutofit/>
          </a:bodyPr>
          <a:lstStyle>
            <a:lvl1pPr marL="0" indent="0" algn="ctr">
              <a:buNone/>
              <a:defRPr sz="1800"/>
            </a:lvl1pPr>
          </a:lstStyle>
          <a:p>
            <a:pPr lvl="0"/>
            <a:r>
              <a:rPr lang="en-US" dirty="0"/>
              <a:t>Add text or image</a:t>
            </a:r>
          </a:p>
        </p:txBody>
      </p:sp>
      <p:sp>
        <p:nvSpPr>
          <p:cNvPr id="13" name="Content Placeholder 4">
            <a:extLst>
              <a:ext uri="{FF2B5EF4-FFF2-40B4-BE49-F238E27FC236}">
                <a16:creationId xmlns:a16="http://schemas.microsoft.com/office/drawing/2014/main" id="{B375BB83-7A57-DD03-5486-C19FC2B6DC9D}"/>
              </a:ext>
            </a:extLst>
          </p:cNvPr>
          <p:cNvSpPr>
            <a:spLocks noGrp="1"/>
          </p:cNvSpPr>
          <p:nvPr>
            <p:ph sz="quarter" idx="40" hasCustomPrompt="1"/>
          </p:nvPr>
        </p:nvSpPr>
        <p:spPr>
          <a:xfrm>
            <a:off x="6295054" y="2813459"/>
            <a:ext cx="1888210" cy="1856789"/>
          </a:xfrm>
          <a:prstGeom prst="rect">
            <a:avLst/>
          </a:prstGeom>
        </p:spPr>
        <p:txBody>
          <a:bodyPr anchor="ctr"/>
          <a:lstStyle>
            <a:lvl1pPr marL="0" indent="0" algn="ctr">
              <a:buNone/>
              <a:defRPr/>
            </a:lvl1pPr>
          </a:lstStyle>
          <a:p>
            <a:pPr lvl="0"/>
            <a:r>
              <a:rPr lang="en-US" dirty="0"/>
              <a:t>Add text or image</a:t>
            </a:r>
          </a:p>
        </p:txBody>
      </p:sp>
      <p:sp>
        <p:nvSpPr>
          <p:cNvPr id="14" name="Content Placeholder 3">
            <a:extLst>
              <a:ext uri="{FF2B5EF4-FFF2-40B4-BE49-F238E27FC236}">
                <a16:creationId xmlns:a16="http://schemas.microsoft.com/office/drawing/2014/main" id="{474D0581-BC40-9CD2-5E6F-F61BE391A422}"/>
              </a:ext>
            </a:extLst>
          </p:cNvPr>
          <p:cNvSpPr>
            <a:spLocks noGrp="1"/>
          </p:cNvSpPr>
          <p:nvPr>
            <p:ph sz="quarter" idx="41" hasCustomPrompt="1"/>
          </p:nvPr>
        </p:nvSpPr>
        <p:spPr>
          <a:xfrm>
            <a:off x="8394063" y="2813459"/>
            <a:ext cx="3001217" cy="608377"/>
          </a:xfrm>
        </p:spPr>
        <p:txBody>
          <a:bodyPr anchor="ctr">
            <a:normAutofit/>
          </a:bodyPr>
          <a:lstStyle>
            <a:lvl1pPr marL="0" indent="0" algn="ctr">
              <a:buNone/>
              <a:defRPr sz="2000" b="1"/>
            </a:lvl1pPr>
          </a:lstStyle>
          <a:p>
            <a:pPr lvl="0"/>
            <a:r>
              <a:rPr lang="en-US" dirty="0"/>
              <a:t>Add text or image</a:t>
            </a:r>
          </a:p>
        </p:txBody>
      </p:sp>
      <p:sp>
        <p:nvSpPr>
          <p:cNvPr id="16" name="Content Placeholder 3">
            <a:extLst>
              <a:ext uri="{FF2B5EF4-FFF2-40B4-BE49-F238E27FC236}">
                <a16:creationId xmlns:a16="http://schemas.microsoft.com/office/drawing/2014/main" id="{B2C0630A-B631-7D95-7A4F-E5B6A1610A19}"/>
              </a:ext>
            </a:extLst>
          </p:cNvPr>
          <p:cNvSpPr>
            <a:spLocks noGrp="1"/>
          </p:cNvSpPr>
          <p:nvPr>
            <p:ph sz="quarter" idx="42" hasCustomPrompt="1"/>
          </p:nvPr>
        </p:nvSpPr>
        <p:spPr>
          <a:xfrm>
            <a:off x="8394062" y="3427020"/>
            <a:ext cx="3001217" cy="1248411"/>
          </a:xfrm>
        </p:spPr>
        <p:txBody>
          <a:bodyPr>
            <a:normAutofit/>
          </a:bodyPr>
          <a:lstStyle>
            <a:lvl1pPr marL="0" indent="0" algn="ctr">
              <a:buNone/>
              <a:defRPr sz="1800"/>
            </a:lvl1pPr>
          </a:lstStyle>
          <a:p>
            <a:pPr lvl="0"/>
            <a:r>
              <a:rPr lang="en-US" dirty="0"/>
              <a:t>Add text or image</a:t>
            </a:r>
          </a:p>
        </p:txBody>
      </p:sp>
      <p:sp>
        <p:nvSpPr>
          <p:cNvPr id="23" name="Content Placeholder 4">
            <a:extLst>
              <a:ext uri="{FF2B5EF4-FFF2-40B4-BE49-F238E27FC236}">
                <a16:creationId xmlns:a16="http://schemas.microsoft.com/office/drawing/2014/main" id="{D9EFAD20-28A5-1B78-B8B7-EB1D0B2071D9}"/>
              </a:ext>
            </a:extLst>
          </p:cNvPr>
          <p:cNvSpPr>
            <a:spLocks noGrp="1"/>
          </p:cNvSpPr>
          <p:nvPr>
            <p:ph sz="quarter" idx="43" hasCustomPrompt="1"/>
          </p:nvPr>
        </p:nvSpPr>
        <p:spPr>
          <a:xfrm>
            <a:off x="838200" y="4863329"/>
            <a:ext cx="1888210" cy="1856789"/>
          </a:xfrm>
          <a:prstGeom prst="rect">
            <a:avLst/>
          </a:prstGeom>
        </p:spPr>
        <p:txBody>
          <a:bodyPr anchor="ctr"/>
          <a:lstStyle>
            <a:lvl1pPr marL="0" indent="0" algn="ctr">
              <a:buNone/>
              <a:defRPr/>
            </a:lvl1pPr>
          </a:lstStyle>
          <a:p>
            <a:pPr lvl="0"/>
            <a:r>
              <a:rPr lang="en-US" dirty="0"/>
              <a:t>Add text or image</a:t>
            </a:r>
          </a:p>
        </p:txBody>
      </p:sp>
      <p:sp>
        <p:nvSpPr>
          <p:cNvPr id="24" name="Content Placeholder 3">
            <a:extLst>
              <a:ext uri="{FF2B5EF4-FFF2-40B4-BE49-F238E27FC236}">
                <a16:creationId xmlns:a16="http://schemas.microsoft.com/office/drawing/2014/main" id="{E507F341-A03E-B28A-95BA-C2220F5AF911}"/>
              </a:ext>
            </a:extLst>
          </p:cNvPr>
          <p:cNvSpPr>
            <a:spLocks noGrp="1"/>
          </p:cNvSpPr>
          <p:nvPr>
            <p:ph sz="quarter" idx="44" hasCustomPrompt="1"/>
          </p:nvPr>
        </p:nvSpPr>
        <p:spPr>
          <a:xfrm>
            <a:off x="2937209" y="4863329"/>
            <a:ext cx="3001217" cy="608377"/>
          </a:xfrm>
        </p:spPr>
        <p:txBody>
          <a:bodyPr anchor="ctr">
            <a:normAutofit/>
          </a:bodyPr>
          <a:lstStyle>
            <a:lvl1pPr marL="0" indent="0" algn="ctr">
              <a:buNone/>
              <a:defRPr sz="2000" b="1"/>
            </a:lvl1pPr>
          </a:lstStyle>
          <a:p>
            <a:pPr lvl="0"/>
            <a:r>
              <a:rPr lang="en-US" dirty="0"/>
              <a:t>Add text or image</a:t>
            </a:r>
          </a:p>
        </p:txBody>
      </p:sp>
      <p:sp>
        <p:nvSpPr>
          <p:cNvPr id="29" name="Content Placeholder 3">
            <a:extLst>
              <a:ext uri="{FF2B5EF4-FFF2-40B4-BE49-F238E27FC236}">
                <a16:creationId xmlns:a16="http://schemas.microsoft.com/office/drawing/2014/main" id="{55F0328B-1E58-5373-D5A0-C779B587DAAD}"/>
              </a:ext>
            </a:extLst>
          </p:cNvPr>
          <p:cNvSpPr>
            <a:spLocks noGrp="1"/>
          </p:cNvSpPr>
          <p:nvPr>
            <p:ph sz="quarter" idx="45" hasCustomPrompt="1"/>
          </p:nvPr>
        </p:nvSpPr>
        <p:spPr>
          <a:xfrm>
            <a:off x="2937208" y="5471707"/>
            <a:ext cx="3001217" cy="1248411"/>
          </a:xfrm>
        </p:spPr>
        <p:txBody>
          <a:bodyPr>
            <a:normAutofit/>
          </a:bodyPr>
          <a:lstStyle>
            <a:lvl1pPr marL="0" indent="0" algn="ctr">
              <a:buNone/>
              <a:defRPr sz="1800"/>
            </a:lvl1pPr>
          </a:lstStyle>
          <a:p>
            <a:pPr lvl="0"/>
            <a:r>
              <a:rPr lang="en-US" dirty="0"/>
              <a:t>Add text or image</a:t>
            </a:r>
          </a:p>
        </p:txBody>
      </p:sp>
      <p:sp>
        <p:nvSpPr>
          <p:cNvPr id="30" name="Content Placeholder 4">
            <a:extLst>
              <a:ext uri="{FF2B5EF4-FFF2-40B4-BE49-F238E27FC236}">
                <a16:creationId xmlns:a16="http://schemas.microsoft.com/office/drawing/2014/main" id="{1DDC7677-82C9-9181-F76E-05FA9348B739}"/>
              </a:ext>
            </a:extLst>
          </p:cNvPr>
          <p:cNvSpPr>
            <a:spLocks noGrp="1"/>
          </p:cNvSpPr>
          <p:nvPr>
            <p:ph sz="quarter" idx="46" hasCustomPrompt="1"/>
          </p:nvPr>
        </p:nvSpPr>
        <p:spPr>
          <a:xfrm>
            <a:off x="6295053" y="4863329"/>
            <a:ext cx="1888210" cy="1856789"/>
          </a:xfrm>
          <a:prstGeom prst="rect">
            <a:avLst/>
          </a:prstGeom>
        </p:spPr>
        <p:txBody>
          <a:bodyPr anchor="ctr"/>
          <a:lstStyle>
            <a:lvl1pPr marL="0" indent="0" algn="ctr">
              <a:buNone/>
              <a:defRPr/>
            </a:lvl1pPr>
          </a:lstStyle>
          <a:p>
            <a:pPr lvl="0"/>
            <a:r>
              <a:rPr lang="en-US" dirty="0"/>
              <a:t>Add text or image</a:t>
            </a:r>
          </a:p>
        </p:txBody>
      </p:sp>
      <p:sp>
        <p:nvSpPr>
          <p:cNvPr id="31" name="Content Placeholder 3">
            <a:extLst>
              <a:ext uri="{FF2B5EF4-FFF2-40B4-BE49-F238E27FC236}">
                <a16:creationId xmlns:a16="http://schemas.microsoft.com/office/drawing/2014/main" id="{7FF05C69-835A-547F-94B7-C4731685145E}"/>
              </a:ext>
            </a:extLst>
          </p:cNvPr>
          <p:cNvSpPr>
            <a:spLocks noGrp="1"/>
          </p:cNvSpPr>
          <p:nvPr>
            <p:ph sz="quarter" idx="47" hasCustomPrompt="1"/>
          </p:nvPr>
        </p:nvSpPr>
        <p:spPr>
          <a:xfrm>
            <a:off x="8394062" y="4863329"/>
            <a:ext cx="3001217" cy="608377"/>
          </a:xfrm>
        </p:spPr>
        <p:txBody>
          <a:bodyPr anchor="ctr">
            <a:normAutofit/>
          </a:bodyPr>
          <a:lstStyle>
            <a:lvl1pPr marL="0" indent="0" algn="ctr">
              <a:buNone/>
              <a:defRPr sz="2000" b="1"/>
            </a:lvl1pPr>
          </a:lstStyle>
          <a:p>
            <a:pPr lvl="0"/>
            <a:r>
              <a:rPr lang="en-US" dirty="0"/>
              <a:t>Add text or image</a:t>
            </a:r>
          </a:p>
        </p:txBody>
      </p:sp>
      <p:sp>
        <p:nvSpPr>
          <p:cNvPr id="32" name="Content Placeholder 3">
            <a:extLst>
              <a:ext uri="{FF2B5EF4-FFF2-40B4-BE49-F238E27FC236}">
                <a16:creationId xmlns:a16="http://schemas.microsoft.com/office/drawing/2014/main" id="{68782345-0089-F5AF-F2E2-184CA5F85AD9}"/>
              </a:ext>
            </a:extLst>
          </p:cNvPr>
          <p:cNvSpPr>
            <a:spLocks noGrp="1"/>
          </p:cNvSpPr>
          <p:nvPr>
            <p:ph sz="quarter" idx="48" hasCustomPrompt="1"/>
          </p:nvPr>
        </p:nvSpPr>
        <p:spPr>
          <a:xfrm>
            <a:off x="8394061" y="5464928"/>
            <a:ext cx="3001217" cy="1248411"/>
          </a:xfrm>
        </p:spPr>
        <p:txBody>
          <a:bodyPr>
            <a:normAutofit/>
          </a:bodyPr>
          <a:lstStyle>
            <a:lvl1pPr marL="0" indent="0" algn="ctr">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Tree>
    <p:extLst>
      <p:ext uri="{BB962C8B-B14F-4D97-AF65-F5344CB8AC3E}">
        <p14:creationId xmlns:p14="http://schemas.microsoft.com/office/powerpoint/2010/main" val="833465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6" name="Text Placeholder 18">
            <a:extLst>
              <a:ext uri="{FF2B5EF4-FFF2-40B4-BE49-F238E27FC236}">
                <a16:creationId xmlns:a16="http://schemas.microsoft.com/office/drawing/2014/main" id="{1DAF53D0-AA48-073E-513F-773038B3FB95}"/>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05E7FE8E-998F-010C-D5BF-0490B4E07E2D}"/>
              </a:ext>
            </a:extLst>
          </p:cNvPr>
          <p:cNvSpPr>
            <a:spLocks noGrp="1"/>
          </p:cNvSpPr>
          <p:nvPr>
            <p:ph sz="quarter" idx="37" hasCustomPrompt="1"/>
          </p:nvPr>
        </p:nvSpPr>
        <p:spPr>
          <a:xfrm>
            <a:off x="838200" y="2796357"/>
            <a:ext cx="1888210" cy="1980442"/>
          </a:xfrm>
          <a:prstGeom prst="rect">
            <a:avLst/>
          </a:prstGeo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B7549C65-213E-DA8B-A104-3D88D8CFCC8C}"/>
              </a:ext>
            </a:extLst>
          </p:cNvPr>
          <p:cNvSpPr>
            <a:spLocks noGrp="1"/>
          </p:cNvSpPr>
          <p:nvPr>
            <p:ph sz="quarter" idx="38" hasCustomPrompt="1"/>
          </p:nvPr>
        </p:nvSpPr>
        <p:spPr>
          <a:xfrm>
            <a:off x="2877722" y="2796357"/>
            <a:ext cx="3001217" cy="1023517"/>
          </a:xfrm>
        </p:spPr>
        <p:txBody>
          <a:bodyPr anchor="ctr">
            <a:normAutofit/>
          </a:bodyPr>
          <a:lstStyle>
            <a:lvl1pPr marL="0" indent="0" algn="ctr">
              <a:buNone/>
              <a:defRPr sz="2000" b="1"/>
            </a:lvl1pPr>
          </a:lstStyle>
          <a:p>
            <a:pPr lvl="0"/>
            <a:r>
              <a:rPr lang="en-US" dirty="0"/>
              <a:t>Add text or image</a:t>
            </a:r>
          </a:p>
        </p:txBody>
      </p:sp>
      <p:sp>
        <p:nvSpPr>
          <p:cNvPr id="5" name="Content Placeholder 3">
            <a:extLst>
              <a:ext uri="{FF2B5EF4-FFF2-40B4-BE49-F238E27FC236}">
                <a16:creationId xmlns:a16="http://schemas.microsoft.com/office/drawing/2014/main" id="{DC6BC399-4675-CD39-C5F5-8FBE3601F79A}"/>
              </a:ext>
            </a:extLst>
          </p:cNvPr>
          <p:cNvSpPr>
            <a:spLocks noGrp="1"/>
          </p:cNvSpPr>
          <p:nvPr>
            <p:ph sz="quarter" idx="39" hasCustomPrompt="1"/>
          </p:nvPr>
        </p:nvSpPr>
        <p:spPr>
          <a:xfrm>
            <a:off x="2877722" y="3819874"/>
            <a:ext cx="3001217" cy="2854674"/>
          </a:xfrm>
        </p:spPr>
        <p:txBody>
          <a:bodyPr>
            <a:normAutofit/>
          </a:bodyPr>
          <a:lstStyle>
            <a:lvl1pPr marL="0" indent="0" algn="ctr">
              <a:buNone/>
              <a:defRPr sz="1800"/>
            </a:lvl1pPr>
          </a:lstStyle>
          <a:p>
            <a:pPr lvl="0"/>
            <a:r>
              <a:rPr lang="en-US" dirty="0"/>
              <a:t>Add text or image</a:t>
            </a:r>
          </a:p>
        </p:txBody>
      </p:sp>
      <p:sp>
        <p:nvSpPr>
          <p:cNvPr id="17" name="Content Placeholder 4">
            <a:extLst>
              <a:ext uri="{FF2B5EF4-FFF2-40B4-BE49-F238E27FC236}">
                <a16:creationId xmlns:a16="http://schemas.microsoft.com/office/drawing/2014/main" id="{C5B17DAA-0F35-67D4-29ED-4E9BF6B62963}"/>
              </a:ext>
            </a:extLst>
          </p:cNvPr>
          <p:cNvSpPr>
            <a:spLocks noGrp="1"/>
          </p:cNvSpPr>
          <p:nvPr>
            <p:ph sz="quarter" idx="40" hasCustomPrompt="1"/>
          </p:nvPr>
        </p:nvSpPr>
        <p:spPr>
          <a:xfrm>
            <a:off x="6313061" y="2796357"/>
            <a:ext cx="1888210" cy="1980442"/>
          </a:xfrm>
          <a:prstGeom prst="rect">
            <a:avLst/>
          </a:prstGeom>
        </p:spPr>
        <p:txBody>
          <a:bodyPr anchor="ctr"/>
          <a:lstStyle>
            <a:lvl1pPr marL="0" indent="0" algn="ctr">
              <a:buNone/>
              <a:defRPr/>
            </a:lvl1pPr>
          </a:lstStyle>
          <a:p>
            <a:pPr lvl="0"/>
            <a:r>
              <a:rPr lang="en-US" dirty="0"/>
              <a:t>Add text or image</a:t>
            </a:r>
          </a:p>
        </p:txBody>
      </p:sp>
      <p:sp>
        <p:nvSpPr>
          <p:cNvPr id="18" name="Content Placeholder 3">
            <a:extLst>
              <a:ext uri="{FF2B5EF4-FFF2-40B4-BE49-F238E27FC236}">
                <a16:creationId xmlns:a16="http://schemas.microsoft.com/office/drawing/2014/main" id="{98F7E755-9E13-1005-1B1E-9B09B7876FA4}"/>
              </a:ext>
            </a:extLst>
          </p:cNvPr>
          <p:cNvSpPr>
            <a:spLocks noGrp="1"/>
          </p:cNvSpPr>
          <p:nvPr>
            <p:ph sz="quarter" idx="41" hasCustomPrompt="1"/>
          </p:nvPr>
        </p:nvSpPr>
        <p:spPr>
          <a:xfrm>
            <a:off x="8352583" y="2796357"/>
            <a:ext cx="3001217" cy="1023517"/>
          </a:xfrm>
        </p:spPr>
        <p:txBody>
          <a:bodyPr anchor="ctr">
            <a:normAutofit/>
          </a:bodyPr>
          <a:lstStyle>
            <a:lvl1pPr marL="0" indent="0" algn="ctr">
              <a:buNone/>
              <a:defRPr sz="2000" b="1"/>
            </a:lvl1pPr>
          </a:lstStyle>
          <a:p>
            <a:pPr lvl="0"/>
            <a:r>
              <a:rPr lang="en-US" dirty="0"/>
              <a:t>Add text or image</a:t>
            </a:r>
          </a:p>
        </p:txBody>
      </p:sp>
      <p:sp>
        <p:nvSpPr>
          <p:cNvPr id="19" name="Content Placeholder 3">
            <a:extLst>
              <a:ext uri="{FF2B5EF4-FFF2-40B4-BE49-F238E27FC236}">
                <a16:creationId xmlns:a16="http://schemas.microsoft.com/office/drawing/2014/main" id="{71BD2EC3-A75E-BFED-68E0-00B69CBBF209}"/>
              </a:ext>
            </a:extLst>
          </p:cNvPr>
          <p:cNvSpPr>
            <a:spLocks noGrp="1"/>
          </p:cNvSpPr>
          <p:nvPr>
            <p:ph sz="quarter" idx="42" hasCustomPrompt="1"/>
          </p:nvPr>
        </p:nvSpPr>
        <p:spPr>
          <a:xfrm>
            <a:off x="8352583" y="3819874"/>
            <a:ext cx="3001217" cy="2854674"/>
          </a:xfrm>
        </p:spPr>
        <p:txBody>
          <a:bodyPr>
            <a:normAutofit/>
          </a:bodyPr>
          <a:lstStyle>
            <a:lvl1pPr marL="0" indent="0" algn="ctr">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7518637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theme" Target="../theme/theme1.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119BA3-639D-4B83-FA13-50424E4F3BF7}"/>
              </a:ext>
            </a:extLst>
          </p:cNvPr>
          <p:cNvSpPr>
            <a:spLocks noGrp="1"/>
          </p:cNvSpPr>
          <p:nvPr>
            <p:ph type="title"/>
          </p:nvPr>
        </p:nvSpPr>
        <p:spPr>
          <a:xfrm>
            <a:off x="838200" y="457200"/>
            <a:ext cx="10515600" cy="1325563"/>
          </a:xfrm>
          <a:prstGeom prst="rect">
            <a:avLst/>
          </a:prstGeom>
        </p:spPr>
        <p:txBody>
          <a:bodyPr vert="horz" lIns="91440" tIns="45720" rIns="91440" bIns="45720" rtlCol="0" anchor="ctr">
            <a:normAutofit/>
          </a:bodyPr>
          <a:lstStyle/>
          <a:p>
            <a:r>
              <a:rPr lang="en-US" dirty="0"/>
              <a:t>Click to edit slide title</a:t>
            </a:r>
          </a:p>
        </p:txBody>
      </p:sp>
      <p:sp>
        <p:nvSpPr>
          <p:cNvPr id="3" name="Text Placeholder 2">
            <a:extLst>
              <a:ext uri="{FF2B5EF4-FFF2-40B4-BE49-F238E27FC236}">
                <a16:creationId xmlns:a16="http://schemas.microsoft.com/office/drawing/2014/main" id="{B0BB06FC-0CFC-E80D-08DA-4CACE6DC8F38}"/>
              </a:ext>
            </a:extLst>
          </p:cNvPr>
          <p:cNvSpPr>
            <a:spLocks noGrp="1"/>
          </p:cNvSpPr>
          <p:nvPr>
            <p:ph type="body" idx="1"/>
          </p:nvPr>
        </p:nvSpPr>
        <p:spPr>
          <a:xfrm>
            <a:off x="838200" y="1825624"/>
            <a:ext cx="10515600" cy="4806181"/>
          </a:xfrm>
          <a:prstGeom prst="rect">
            <a:avLst/>
          </a:prstGeom>
        </p:spPr>
        <p:txBody>
          <a:bodyPr vert="horz" lIns="91440" tIns="45720" rIns="91440" bIns="45720" rtlCol="0">
            <a:normAutofit/>
          </a:bodyPr>
          <a:lstStyle/>
          <a:p>
            <a:pPr lvl="0"/>
            <a:r>
              <a:rPr lang="en-US"/>
              <a:t>First level</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08241043"/>
      </p:ext>
    </p:extLst>
  </p:cSld>
  <p:clrMap bg1="lt1" tx1="dk1" bg2="lt2" tx2="dk2" accent1="accent1" accent2="accent2" accent3="accent3" accent4="accent4" accent5="accent5" accent6="accent6" hlink="hlink" folHlink="folHlink"/>
  <p:sldLayoutIdLst>
    <p:sldLayoutId id="2147483716" r:id="rId1"/>
    <p:sldLayoutId id="2147483715" r:id="rId2"/>
    <p:sldLayoutId id="2147483747" r:id="rId3"/>
    <p:sldLayoutId id="2147483748" r:id="rId4"/>
    <p:sldLayoutId id="2147483728" r:id="rId5"/>
    <p:sldLayoutId id="2147483729" r:id="rId6"/>
    <p:sldLayoutId id="2147483731" r:id="rId7"/>
    <p:sldLayoutId id="2147483732" r:id="rId8"/>
    <p:sldLayoutId id="2147483734" r:id="rId9"/>
    <p:sldLayoutId id="2147483733" r:id="rId10"/>
    <p:sldLayoutId id="2147483735" r:id="rId11"/>
    <p:sldLayoutId id="2147483740" r:id="rId12"/>
    <p:sldLayoutId id="2147483736" r:id="rId13"/>
    <p:sldLayoutId id="2147483742" r:id="rId14"/>
    <p:sldLayoutId id="2147483741" r:id="rId15"/>
    <p:sldLayoutId id="2147483743" r:id="rId16"/>
    <p:sldLayoutId id="2147483746" r:id="rId17"/>
    <p:sldLayoutId id="2147483744" r:id="rId18"/>
    <p:sldLayoutId id="2147483749" r:id="rId19"/>
    <p:sldLayoutId id="2147483737" r:id="rId20"/>
    <p:sldLayoutId id="2147483754" r:id="rId21"/>
    <p:sldLayoutId id="2147483752" r:id="rId22"/>
    <p:sldLayoutId id="2147483725" r:id="rId23"/>
    <p:sldLayoutId id="2147483726" r:id="rId24"/>
    <p:sldLayoutId id="2147483727" r:id="rId25"/>
    <p:sldLayoutId id="2147483724" r:id="rId26"/>
    <p:sldLayoutId id="2147483755" r:id="rId27"/>
    <p:sldLayoutId id="2147483757" r:id="rId28"/>
    <p:sldLayoutId id="2147483758" r:id="rId29"/>
    <p:sldLayoutId id="2147483761" r:id="rId30"/>
    <p:sldLayoutId id="2147483762" r:id="rId31"/>
    <p:sldLayoutId id="2147483765" r:id="rId32"/>
    <p:sldLayoutId id="2147483766" r:id="rId33"/>
    <p:sldLayoutId id="2147483767" r:id="rId34"/>
    <p:sldLayoutId id="2147483768" r:id="rId35"/>
    <p:sldLayoutId id="2147483769" r:id="rId36"/>
    <p:sldLayoutId id="2147483771" r:id="rId37"/>
    <p:sldLayoutId id="2147483772" r:id="rId38"/>
  </p:sldLayoutIdLst>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457200" algn="l" defTabSz="914400" rtl="0" eaLnBrk="1" latinLnBrk="0" hangingPunct="1">
        <a:lnSpc>
          <a:spcPct val="100000"/>
        </a:lnSpc>
        <a:spcBef>
          <a:spcPts val="600"/>
        </a:spcBef>
        <a:spcAft>
          <a:spcPts val="600"/>
        </a:spcAft>
        <a:buClr>
          <a:schemeClr val="accent1"/>
        </a:buClr>
        <a:buFont typeface="Calibri" panose="020F0502020204030204" pitchFamily="34" charset="0"/>
        <a:buChar char="»"/>
        <a:defRPr sz="2800" kern="1200">
          <a:solidFill>
            <a:schemeClr val="tx1"/>
          </a:solidFill>
          <a:latin typeface="+mn-lt"/>
          <a:ea typeface="+mn-ea"/>
          <a:cs typeface="+mn-cs"/>
        </a:defRPr>
      </a:lvl1pPr>
      <a:lvl2pPr marL="731520" indent="-27432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2400" kern="1200">
          <a:solidFill>
            <a:schemeClr val="tx1"/>
          </a:solidFill>
          <a:latin typeface="+mn-lt"/>
          <a:ea typeface="+mn-ea"/>
          <a:cs typeface="+mn-cs"/>
        </a:defRPr>
      </a:lvl2pPr>
      <a:lvl3pPr marL="1097280" indent="-27432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solidFill>
          <a:latin typeface="+mn-lt"/>
          <a:ea typeface="+mn-ea"/>
          <a:cs typeface="+mn-cs"/>
        </a:defRPr>
      </a:lvl3pPr>
      <a:lvl4pPr marL="1463040" indent="-27432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4pPr>
      <a:lvl5pPr marL="1828800" indent="-274320" algn="l" defTabSz="914400" rtl="0" eaLnBrk="1" latinLnBrk="0" hangingPunct="1">
        <a:lnSpc>
          <a:spcPct val="100000"/>
        </a:lnSpc>
        <a:spcBef>
          <a:spcPts val="0"/>
        </a:spcBef>
        <a:buClr>
          <a:schemeClr val="tx2"/>
        </a:buClr>
        <a:buFont typeface="Calibri" panose="020F0502020204030204" pitchFamily="34" charset="0"/>
        <a:buChar char="-"/>
        <a:defRPr sz="1800" 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8.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7.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7.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7.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7.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8.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7.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7.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7.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7.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8.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7.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7.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7.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7.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7.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7.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7.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7.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7.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8.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7.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7.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7.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7.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7.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7.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7.xml"/></Relationships>
</file>

<file path=ppt/slides/_rels/slide1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8.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8.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8.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8.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8.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8.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8.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8.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8.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8.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8.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8.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8.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8.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8.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8.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8.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8.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8.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8.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8.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8.xml"/></Relationships>
</file>

<file path=ppt/slides/_rels/slide15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7.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8.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7.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4.xml"/><Relationship Id="rId1" Type="http://schemas.openxmlformats.org/officeDocument/2006/relationships/slideLayout" Target="../slideLayouts/slideLayout2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8.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8.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8.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8.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8.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8.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8.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8.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8.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8.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8.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8.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8.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8.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8.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8.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6.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8.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8.xml"/></Relationships>
</file>

<file path=ppt/slides/_rels/slide7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8.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8.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hyperlink" Target="http://www.minnstate.edu/system/ogc/index.html" TargetMode="Externa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7.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8.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normAutofit/>
          </a:bodyPr>
          <a:lstStyle/>
          <a:p>
            <a:r>
              <a:rPr lang="en-US" dirty="0"/>
              <a:t>Equal Opportunity &amp; Nondiscrimination</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dirty="0"/>
              <a:t>Investigation Foundations</a:t>
            </a:r>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a:xfrm>
            <a:off x="3928612" y="4860530"/>
            <a:ext cx="7795715" cy="281257"/>
          </a:xfrm>
        </p:spPr>
        <p:txBody>
          <a:bodyPr/>
          <a:lstStyle/>
          <a:p>
            <a:r>
              <a:rPr lang="en-US" dirty="0"/>
              <a:t>Offices of Equity and Inclusion, General Counsel &amp; Labor Relations</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a:lstStyle/>
          <a:p>
            <a:r>
              <a:rPr lang="en-US" dirty="0"/>
              <a:t>November 12-13, 2024</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dirty="0"/>
              <a:t>MinnState.edu</a:t>
            </a:r>
          </a:p>
        </p:txBody>
      </p:sp>
    </p:spTree>
    <p:extLst>
      <p:ext uri="{BB962C8B-B14F-4D97-AF65-F5344CB8AC3E}">
        <p14:creationId xmlns:p14="http://schemas.microsoft.com/office/powerpoint/2010/main" val="1750157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1" i="0" u="none" strike="noStrike" kern="1200" cap="none" spc="0" normalizeH="0" baseline="0" noProof="0" dirty="0">
                <a:ln>
                  <a:noFill/>
                </a:ln>
                <a:solidFill>
                  <a:schemeClr val="tx2"/>
                </a:solidFill>
                <a:effectLst/>
                <a:uLnTx/>
                <a:uFillTx/>
                <a:latin typeface="+mj-lt"/>
                <a:ea typeface="+mn-ea"/>
                <a:cs typeface="+mn-cs"/>
              </a:rPr>
              <a:t>Policy Application</a:t>
            </a:r>
            <a:endParaRPr kumimoji="0" lang="en-US" sz="4400" b="1"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457200"/>
            <a:r>
              <a:rPr lang="en-US" dirty="0"/>
              <a:t>This policy applies to all individuals affiliated with Minnesota State, including but not limited to, its students, employees, applicants, volunteers, agents, the Board of Trustees, and others as appropriate and protects the rights and privacy of all involved individuals, as well as prevents retaliation</a:t>
            </a:r>
            <a:r>
              <a:rPr lang="en-US" altLang="en-US" dirty="0"/>
              <a:t>. </a:t>
            </a:r>
          </a:p>
          <a:p>
            <a:pPr marL="457200"/>
            <a:r>
              <a:rPr lang="en-US" altLang="en-US" dirty="0"/>
              <a:t>On property; off property, including online</a:t>
            </a:r>
          </a:p>
          <a:p>
            <a:pPr marL="457200"/>
            <a:r>
              <a:rPr lang="en-US" altLang="en-US" dirty="0"/>
              <a:t>1B.1 Policy implemented through 1B.1.1 Procedure</a:t>
            </a:r>
          </a:p>
          <a:p>
            <a:endParaRPr lang="en-US" dirty="0"/>
          </a:p>
        </p:txBody>
      </p:sp>
    </p:spTree>
    <p:extLst>
      <p:ext uri="{BB962C8B-B14F-4D97-AF65-F5344CB8AC3E}">
        <p14:creationId xmlns:p14="http://schemas.microsoft.com/office/powerpoint/2010/main" val="17082127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dirty="0">
                <a:ln>
                  <a:noFill/>
                </a:ln>
                <a:solidFill>
                  <a:srgbClr val="002060"/>
                </a:solidFill>
                <a:effectLst/>
                <a:uLnTx/>
                <a:uFillTx/>
                <a:latin typeface="+mn-lt"/>
                <a:ea typeface="+mn-ea"/>
                <a:cs typeface="+mn-cs"/>
              </a:rPr>
              <a:t>Overall Process Map</a:t>
            </a:r>
          </a:p>
        </p:txBody>
      </p:sp>
      <p:sp>
        <p:nvSpPr>
          <p:cNvPr id="2" name="Content Placeholder 1"/>
          <p:cNvSpPr>
            <a:spLocks noGrp="1"/>
          </p:cNvSpPr>
          <p:nvPr>
            <p:ph idx="1"/>
          </p:nvPr>
        </p:nvSpPr>
        <p:spPr/>
        <p:txBody>
          <a:bodyPr>
            <a:normAutofit/>
          </a:bodyPr>
          <a:lstStyle/>
          <a:p>
            <a:r>
              <a:rPr lang="en-US">
                <a:solidFill>
                  <a:srgbClr val="002060"/>
                </a:solidFill>
              </a:rPr>
              <a:t>Former 1B.3.1 Procedure </a:t>
            </a:r>
          </a:p>
          <a:p>
            <a:pPr lvl="1">
              <a:buFont typeface="Wingdings" panose="05000000000000000000" pitchFamily="2" charset="2"/>
              <a:buChar char="§"/>
            </a:pPr>
            <a:r>
              <a:rPr lang="en-US">
                <a:solidFill>
                  <a:srgbClr val="002060"/>
                </a:solidFill>
              </a:rPr>
              <a:t>Complaint, Investigation, Decision-maker, internal appeal, Ch. 14 if serious student sanction.</a:t>
            </a:r>
          </a:p>
          <a:p>
            <a:r>
              <a:rPr lang="en-US">
                <a:solidFill>
                  <a:srgbClr val="002060"/>
                </a:solidFill>
              </a:rPr>
              <a:t>Current 1B.3.1 Procedure</a:t>
            </a:r>
          </a:p>
          <a:p>
            <a:pPr lvl="1"/>
            <a:r>
              <a:rPr lang="en-US">
                <a:solidFill>
                  <a:srgbClr val="002060"/>
                </a:solidFill>
              </a:rPr>
              <a:t>Formal Complaint, Investigation (with enhanced requirements), Ch. 14 hearing, Decision-maker, internal appeal. </a:t>
            </a:r>
          </a:p>
          <a:p>
            <a:r>
              <a:rPr lang="en-US">
                <a:solidFill>
                  <a:srgbClr val="002060"/>
                </a:solidFill>
              </a:rPr>
              <a:t>Also consider Policy 1B.1 and student conduct processes for non-Title IX sexual harassment and jurisdiction. </a:t>
            </a:r>
          </a:p>
          <a:p>
            <a:r>
              <a:rPr lang="en-US">
                <a:solidFill>
                  <a:srgbClr val="002060"/>
                </a:solidFill>
              </a:rPr>
              <a:t>Basic legal responsibility = deliberately indifferent standard. </a:t>
            </a:r>
          </a:p>
        </p:txBody>
      </p:sp>
    </p:spTree>
    <p:extLst>
      <p:ext uri="{BB962C8B-B14F-4D97-AF65-F5344CB8AC3E}">
        <p14:creationId xmlns:p14="http://schemas.microsoft.com/office/powerpoint/2010/main" val="95643488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gn="ctr">
              <a:spcBef>
                <a:spcPct val="20000"/>
              </a:spcBef>
              <a:buClr>
                <a:srgbClr val="009F4D"/>
              </a:buClr>
              <a:defRPr/>
            </a:pPr>
            <a:r>
              <a:rPr lang="en-US" dirty="0">
                <a:latin typeface="+mn-lt"/>
                <a:ea typeface="+mn-ea"/>
                <a:cs typeface="+mn-cs"/>
              </a:rPr>
              <a:t>Required Notices </a:t>
            </a:r>
            <a:endParaRPr kumimoji="0" lang="en-US" b="1" i="0" u="none" strike="noStrike" kern="1200" cap="none" spc="0" normalizeH="0" baseline="0" noProof="0" dirty="0">
              <a:ln>
                <a:noFill/>
              </a:ln>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pPr marL="0" indent="0">
              <a:buNone/>
            </a:pPr>
            <a:endParaRPr lang="en-US">
              <a:cs typeface="Calibri"/>
            </a:endParaRPr>
          </a:p>
          <a:p>
            <a:r>
              <a:rPr lang="en-US" dirty="0"/>
              <a:t>Notice of Title IX Coordinator.</a:t>
            </a:r>
            <a:endParaRPr lang="en-US" dirty="0">
              <a:cs typeface="Calibri"/>
            </a:endParaRPr>
          </a:p>
          <a:p>
            <a:r>
              <a:rPr lang="en-US" dirty="0"/>
              <a:t>Notice of Non-Discrimination.  </a:t>
            </a:r>
            <a:endParaRPr lang="en-US" dirty="0">
              <a:cs typeface="Calibri"/>
            </a:endParaRPr>
          </a:p>
        </p:txBody>
      </p:sp>
    </p:spTree>
    <p:extLst>
      <p:ext uri="{BB962C8B-B14F-4D97-AF65-F5344CB8AC3E}">
        <p14:creationId xmlns:p14="http://schemas.microsoft.com/office/powerpoint/2010/main" val="1179536282"/>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Notice of Title IX Coordinator</a:t>
            </a:r>
          </a:p>
        </p:txBody>
      </p:sp>
      <p:sp>
        <p:nvSpPr>
          <p:cNvPr id="2" name="Content Placeholder 1"/>
          <p:cNvSpPr>
            <a:spLocks noGrp="1"/>
          </p:cNvSpPr>
          <p:nvPr>
            <p:ph idx="1"/>
          </p:nvPr>
        </p:nvSpPr>
        <p:spPr/>
        <p:txBody>
          <a:bodyPr/>
          <a:lstStyle/>
          <a:p>
            <a:r>
              <a:rPr lang="en-US"/>
              <a:t>Each college and university must notify applicants for admission and employment, students, employees, and all unions holding collective bargaining agreements with the college or university of the name or title, office address, electronic mail address, and telephone number of the employee or employees designated at the Title IX Coordinator.  </a:t>
            </a:r>
          </a:p>
        </p:txBody>
      </p:sp>
    </p:spTree>
    <p:extLst>
      <p:ext uri="{BB962C8B-B14F-4D97-AF65-F5344CB8AC3E}">
        <p14:creationId xmlns:p14="http://schemas.microsoft.com/office/powerpoint/2010/main" val="73288813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Notice of Non-Discrimination</a:t>
            </a:r>
          </a:p>
        </p:txBody>
      </p:sp>
      <p:sp>
        <p:nvSpPr>
          <p:cNvPr id="2" name="Content Placeholder 1"/>
          <p:cNvSpPr>
            <a:spLocks noGrp="1"/>
          </p:cNvSpPr>
          <p:nvPr>
            <p:ph idx="1"/>
          </p:nvPr>
        </p:nvSpPr>
        <p:spPr/>
        <p:txBody>
          <a:bodyPr>
            <a:normAutofit/>
          </a:bodyPr>
          <a:lstStyle/>
          <a:p>
            <a:r>
              <a:rPr lang="en-US"/>
              <a:t>Each college and university must notify applicants for admission and employment, students, employees and all unions holding collective bargaining agreements with the college and university that the college or university does not discriminate on the basis of sex in the education program or activity that it operates, and that it is required by Title IX not to discriminate in such a manner.  Inquiries about the application of Title IX may be referred to the Title IX Coordinator and/or the United States Department of Education.  </a:t>
            </a:r>
          </a:p>
        </p:txBody>
      </p:sp>
    </p:spTree>
    <p:extLst>
      <p:ext uri="{BB962C8B-B14F-4D97-AF65-F5344CB8AC3E}">
        <p14:creationId xmlns:p14="http://schemas.microsoft.com/office/powerpoint/2010/main" val="310886366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2819400" y="1676400"/>
            <a:ext cx="6858000" cy="193899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srgbClr val="002060"/>
                </a:solidFill>
                <a:effectLst/>
                <a:uLnTx/>
                <a:uFillTx/>
                <a:latin typeface="Calibri"/>
                <a:ea typeface="+mn-ea"/>
                <a:cs typeface="+mn-cs"/>
              </a:rPr>
              <a:t>Key Elements of the Current Procedure</a:t>
            </a:r>
          </a:p>
        </p:txBody>
      </p:sp>
    </p:spTree>
    <p:extLst>
      <p:ext uri="{BB962C8B-B14F-4D97-AF65-F5344CB8AC3E}">
        <p14:creationId xmlns:p14="http://schemas.microsoft.com/office/powerpoint/2010/main" val="3575229875"/>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Definition of Title IX Sexual Harassment</a:t>
            </a:r>
          </a:p>
        </p:txBody>
      </p:sp>
      <p:sp>
        <p:nvSpPr>
          <p:cNvPr id="2" name="Content Placeholder 1"/>
          <p:cNvSpPr>
            <a:spLocks noGrp="1"/>
          </p:cNvSpPr>
          <p:nvPr>
            <p:ph idx="1"/>
          </p:nvPr>
        </p:nvSpPr>
        <p:spPr/>
        <p:txBody>
          <a:bodyPr>
            <a:normAutofit/>
          </a:bodyPr>
          <a:lstStyle/>
          <a:p>
            <a:r>
              <a:rPr lang="en-US">
                <a:solidFill>
                  <a:srgbClr val="002060"/>
                </a:solidFill>
              </a:rPr>
              <a:t>Conduct based on sex that occurs in a college or university’s program or activity in the United States that satisfies on or more of the following: </a:t>
            </a:r>
          </a:p>
          <a:p>
            <a:pPr lvl="1"/>
            <a:r>
              <a:rPr lang="en-US">
                <a:solidFill>
                  <a:srgbClr val="002060"/>
                </a:solidFill>
              </a:rPr>
              <a:t>An employee of the college or university conditioning the provision of an aid, benefit, or service of the recipient on an individual’s participation in unwelcome sexual conduct;</a:t>
            </a:r>
          </a:p>
          <a:p>
            <a:pPr lvl="1">
              <a:buFont typeface="Wingdings" panose="05000000000000000000" pitchFamily="2" charset="2"/>
              <a:buChar char="§"/>
            </a:pPr>
            <a:r>
              <a:rPr lang="en-US">
                <a:solidFill>
                  <a:srgbClr val="002060"/>
                </a:solidFill>
              </a:rPr>
              <a:t>Unwelcome conduct determined by a reasonable person to be so severe, pervasive and objectively offensive that it effectively denies a person equal access to the college or university’s education program or activity; or </a:t>
            </a:r>
          </a:p>
          <a:p>
            <a:pPr lvl="1">
              <a:buFont typeface="Wingdings" panose="05000000000000000000" pitchFamily="2" charset="2"/>
              <a:buChar char="§"/>
            </a:pPr>
            <a:r>
              <a:rPr lang="en-US">
                <a:solidFill>
                  <a:srgbClr val="002060"/>
                </a:solidFill>
              </a:rPr>
              <a:t>Sexual assault, dating, intimate partner, and relationship violence; and stalking as defined in Board Policy 1B.3.</a:t>
            </a:r>
          </a:p>
        </p:txBody>
      </p:sp>
    </p:spTree>
    <p:extLst>
      <p:ext uri="{BB962C8B-B14F-4D97-AF65-F5344CB8AC3E}">
        <p14:creationId xmlns:p14="http://schemas.microsoft.com/office/powerpoint/2010/main" val="356173819"/>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Formal Complaint</a:t>
            </a:r>
          </a:p>
        </p:txBody>
      </p:sp>
      <p:sp>
        <p:nvSpPr>
          <p:cNvPr id="2" name="Content Placeholder 1"/>
          <p:cNvSpPr>
            <a:spLocks noGrp="1"/>
          </p:cNvSpPr>
          <p:nvPr>
            <p:ph idx="1"/>
          </p:nvPr>
        </p:nvSpPr>
        <p:spPr/>
        <p:txBody>
          <a:bodyPr>
            <a:normAutofit/>
          </a:bodyPr>
          <a:lstStyle/>
          <a:p>
            <a:r>
              <a:rPr lang="en-US">
                <a:solidFill>
                  <a:srgbClr val="002060"/>
                </a:solidFill>
              </a:rPr>
              <a:t>Defined as</a:t>
            </a:r>
          </a:p>
          <a:p>
            <a:pPr lvl="1">
              <a:buFont typeface="Wingdings" panose="05000000000000000000" pitchFamily="2" charset="2"/>
              <a:buChar char="§"/>
            </a:pPr>
            <a:r>
              <a:rPr lang="en-US">
                <a:solidFill>
                  <a:srgbClr val="002060"/>
                </a:solidFill>
              </a:rPr>
              <a:t>Document filed by a complainant or signed by the Title IX Coordinator alleging Title IX sexual harassment against a respondent and requesting investigation.  </a:t>
            </a:r>
          </a:p>
          <a:p>
            <a:pPr lvl="1">
              <a:buFont typeface="Wingdings" panose="05000000000000000000" pitchFamily="2" charset="2"/>
              <a:buChar char="§"/>
            </a:pPr>
            <a:r>
              <a:rPr lang="en-US">
                <a:solidFill>
                  <a:srgbClr val="002060"/>
                </a:solidFill>
              </a:rPr>
              <a:t>At the time of filing a formal complaint of Title IX sexual harassment, a complainant must be participating in or attempting to participate in the education program or activity of the college or university with which the formal complaint is filed.  </a:t>
            </a:r>
          </a:p>
          <a:p>
            <a:r>
              <a:rPr lang="en-US">
                <a:solidFill>
                  <a:srgbClr val="002060"/>
                </a:solidFill>
              </a:rPr>
              <a:t>See template.  </a:t>
            </a:r>
          </a:p>
        </p:txBody>
      </p:sp>
    </p:spTree>
    <p:extLst>
      <p:ext uri="{BB962C8B-B14F-4D97-AF65-F5344CB8AC3E}">
        <p14:creationId xmlns:p14="http://schemas.microsoft.com/office/powerpoint/2010/main" val="3465137427"/>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Educational Program or Activity</a:t>
            </a:r>
          </a:p>
        </p:txBody>
      </p:sp>
      <p:sp>
        <p:nvSpPr>
          <p:cNvPr id="2" name="Content Placeholder 1"/>
          <p:cNvSpPr>
            <a:spLocks noGrp="1"/>
          </p:cNvSpPr>
          <p:nvPr>
            <p:ph idx="1"/>
          </p:nvPr>
        </p:nvSpPr>
        <p:spPr/>
        <p:txBody>
          <a:bodyPr/>
          <a:lstStyle/>
          <a:p>
            <a:pPr marL="0" indent="0">
              <a:buNone/>
            </a:pPr>
            <a:r>
              <a:rPr lang="en-US">
                <a:solidFill>
                  <a:srgbClr val="002060"/>
                </a:solidFill>
              </a:rPr>
              <a:t>Includes locations, events, or circumstances over which the college or university exercised substantial control over both the respondent and the context in which the Title IX sexual harassment occurred, and also includes any building owned or controlled by any officially recognized student organization of the college or university.  </a:t>
            </a:r>
          </a:p>
        </p:txBody>
      </p:sp>
    </p:spTree>
    <p:extLst>
      <p:ext uri="{BB962C8B-B14F-4D97-AF65-F5344CB8AC3E}">
        <p14:creationId xmlns:p14="http://schemas.microsoft.com/office/powerpoint/2010/main" val="23222818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Title IX Coordinator</a:t>
            </a:r>
          </a:p>
        </p:txBody>
      </p:sp>
      <p:sp>
        <p:nvSpPr>
          <p:cNvPr id="2" name="Content Placeholder 1"/>
          <p:cNvSpPr>
            <a:spLocks noGrp="1"/>
          </p:cNvSpPr>
          <p:nvPr>
            <p:ph idx="1"/>
          </p:nvPr>
        </p:nvSpPr>
        <p:spPr/>
        <p:txBody>
          <a:bodyPr/>
          <a:lstStyle/>
          <a:p>
            <a:r>
              <a:rPr lang="en-US">
                <a:solidFill>
                  <a:srgbClr val="002060"/>
                </a:solidFill>
              </a:rPr>
              <a:t>Employee designated by the president to coordinate the college or university’s efforts to comply with its Title IX responsibilities and Board Policies 1B.1 and 1B.3.  </a:t>
            </a:r>
          </a:p>
          <a:p>
            <a:r>
              <a:rPr lang="en-US">
                <a:solidFill>
                  <a:srgbClr val="002060"/>
                </a:solidFill>
              </a:rPr>
              <a:t>This does not have to be one person – can have deputy Title IX Coordinators, Investigators, etc.</a:t>
            </a:r>
          </a:p>
          <a:p>
            <a:pPr marL="0" indent="0">
              <a:buNone/>
            </a:pPr>
            <a:r>
              <a:rPr lang="en-US">
                <a:solidFill>
                  <a:srgbClr val="002060"/>
                </a:solidFill>
              </a:rPr>
              <a:t> </a:t>
            </a:r>
          </a:p>
        </p:txBody>
      </p:sp>
    </p:spTree>
    <p:extLst>
      <p:ext uri="{BB962C8B-B14F-4D97-AF65-F5344CB8AC3E}">
        <p14:creationId xmlns:p14="http://schemas.microsoft.com/office/powerpoint/2010/main" val="346970727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Supportive Measures</a:t>
            </a:r>
          </a:p>
        </p:txBody>
      </p:sp>
      <p:sp>
        <p:nvSpPr>
          <p:cNvPr id="2" name="Content Placeholder 1"/>
          <p:cNvSpPr>
            <a:spLocks noGrp="1"/>
          </p:cNvSpPr>
          <p:nvPr>
            <p:ph idx="1"/>
          </p:nvPr>
        </p:nvSpPr>
        <p:spPr/>
        <p:txBody>
          <a:bodyPr>
            <a:normAutofit lnSpcReduction="10000"/>
          </a:bodyPr>
          <a:lstStyle/>
          <a:p>
            <a:r>
              <a:rPr lang="en-US">
                <a:solidFill>
                  <a:srgbClr val="002060"/>
                </a:solidFill>
              </a:rPr>
              <a:t>Designed to preserve or restore a student’s access to the education program or activity, with or without a formal complaint (“non-disciplinary, non-punitive individualized services” available to both complainant and respondent).  </a:t>
            </a:r>
          </a:p>
          <a:p>
            <a:r>
              <a:rPr lang="en-US">
                <a:solidFill>
                  <a:srgbClr val="002060"/>
                </a:solidFill>
              </a:rPr>
              <a:t>Examples</a:t>
            </a:r>
          </a:p>
          <a:p>
            <a:pPr lvl="1">
              <a:buFont typeface="Wingdings" panose="05000000000000000000" pitchFamily="2" charset="2"/>
              <a:buChar char="§"/>
            </a:pPr>
            <a:r>
              <a:rPr lang="en-US">
                <a:solidFill>
                  <a:srgbClr val="002060"/>
                </a:solidFill>
              </a:rPr>
              <a:t>Academic course adjustments.</a:t>
            </a:r>
          </a:p>
          <a:p>
            <a:pPr lvl="1">
              <a:buFont typeface="Wingdings" panose="05000000000000000000" pitchFamily="2" charset="2"/>
              <a:buChar char="§"/>
            </a:pPr>
            <a:r>
              <a:rPr lang="en-US">
                <a:solidFill>
                  <a:srgbClr val="002060"/>
                </a:solidFill>
              </a:rPr>
              <a:t>Counseling.</a:t>
            </a:r>
          </a:p>
          <a:p>
            <a:pPr lvl="1">
              <a:buFont typeface="Wingdings" panose="05000000000000000000" pitchFamily="2" charset="2"/>
              <a:buChar char="§"/>
            </a:pPr>
            <a:r>
              <a:rPr lang="en-US">
                <a:solidFill>
                  <a:srgbClr val="002060"/>
                </a:solidFill>
              </a:rPr>
              <a:t>No-contact orders.</a:t>
            </a:r>
          </a:p>
          <a:p>
            <a:pPr lvl="1">
              <a:buFont typeface="Wingdings" panose="05000000000000000000" pitchFamily="2" charset="2"/>
              <a:buChar char="§"/>
            </a:pPr>
            <a:r>
              <a:rPr lang="en-US">
                <a:solidFill>
                  <a:srgbClr val="002060"/>
                </a:solidFill>
              </a:rPr>
              <a:t>Dorm room reassignments.</a:t>
            </a:r>
          </a:p>
          <a:p>
            <a:pPr lvl="1">
              <a:buFont typeface="Wingdings" panose="05000000000000000000" pitchFamily="2" charset="2"/>
              <a:buChar char="§"/>
            </a:pPr>
            <a:r>
              <a:rPr lang="en-US">
                <a:solidFill>
                  <a:srgbClr val="002060"/>
                </a:solidFill>
              </a:rPr>
              <a:t>Leaves of absences.</a:t>
            </a:r>
          </a:p>
          <a:p>
            <a:pPr lvl="1">
              <a:buFont typeface="Wingdings" panose="05000000000000000000" pitchFamily="2" charset="2"/>
              <a:buChar char="§"/>
            </a:pPr>
            <a:r>
              <a:rPr lang="en-US">
                <a:solidFill>
                  <a:srgbClr val="002060"/>
                </a:solidFill>
              </a:rPr>
              <a:t>Class Schedule changes.</a:t>
            </a:r>
          </a:p>
        </p:txBody>
      </p:sp>
    </p:spTree>
    <p:extLst>
      <p:ext uri="{BB962C8B-B14F-4D97-AF65-F5344CB8AC3E}">
        <p14:creationId xmlns:p14="http://schemas.microsoft.com/office/powerpoint/2010/main" val="3727331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9190E05-F114-96E5-9D7C-DC6C7DB8A03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j-lt"/>
                <a:ea typeface="+mn-ea"/>
                <a:cs typeface="+mn-cs"/>
              </a:rPr>
              <a:t>Discrimination</a:t>
            </a:r>
          </a:p>
        </p:txBody>
      </p:sp>
      <p:sp>
        <p:nvSpPr>
          <p:cNvPr id="2" name="Content Placeholder 1"/>
          <p:cNvSpPr>
            <a:spLocks noGrp="1"/>
          </p:cNvSpPr>
          <p:nvPr>
            <p:ph idx="1"/>
          </p:nvPr>
        </p:nvSpPr>
        <p:spPr/>
        <p:txBody>
          <a:bodyPr>
            <a:normAutofit/>
          </a:bodyPr>
          <a:lstStyle/>
          <a:p>
            <a:pPr marL="0" indent="0">
              <a:buNone/>
            </a:pPr>
            <a:r>
              <a:rPr lang="en-US" altLang="en-US" sz="2600" b="1" dirty="0">
                <a:solidFill>
                  <a:srgbClr val="009F4D"/>
                </a:solidFill>
              </a:rPr>
              <a:t>The elements of discrimination include:</a:t>
            </a:r>
            <a:endParaRPr lang="en-US" altLang="en-US" dirty="0"/>
          </a:p>
          <a:p>
            <a:r>
              <a:rPr lang="en-US" altLang="en-US" dirty="0"/>
              <a:t>Someone was treated </a:t>
            </a:r>
            <a:r>
              <a:rPr lang="en-US" altLang="en-US" b="1" u="sng" dirty="0"/>
              <a:t>differently</a:t>
            </a:r>
            <a:r>
              <a:rPr lang="en-US" altLang="en-US" dirty="0"/>
              <a:t>;</a:t>
            </a:r>
          </a:p>
          <a:p>
            <a:r>
              <a:rPr lang="en-US" altLang="en-US" dirty="0"/>
              <a:t>The different treatment was </a:t>
            </a:r>
            <a:r>
              <a:rPr lang="en-US" altLang="en-US" b="1" u="sng" dirty="0"/>
              <a:t>based on </a:t>
            </a:r>
            <a:r>
              <a:rPr lang="en-US" altLang="en-US" dirty="0"/>
              <a:t>the individual’s protected status or perceived protected class status; </a:t>
            </a:r>
            <a:r>
              <a:rPr lang="en-US" altLang="en-US" b="1" u="sng" dirty="0"/>
              <a:t>and</a:t>
            </a:r>
          </a:p>
          <a:p>
            <a:pPr lvl="1"/>
            <a:r>
              <a:rPr lang="en-US" altLang="en-US" b="1" u="sng" dirty="0"/>
              <a:t>Interfered</a:t>
            </a:r>
            <a:r>
              <a:rPr lang="en-US" altLang="en-US" dirty="0"/>
              <a:t> with or </a:t>
            </a:r>
            <a:r>
              <a:rPr lang="en-US" altLang="en-US" b="1" u="sng" dirty="0"/>
              <a:t>limited</a:t>
            </a:r>
            <a:r>
              <a:rPr lang="en-US" altLang="en-US" dirty="0"/>
              <a:t> the ability of that person to participate in, or benefit from, the services, activities or privileges provided by Minnesota State </a:t>
            </a:r>
            <a:r>
              <a:rPr lang="en-US" altLang="en-US" b="1" u="sng" dirty="0"/>
              <a:t>or</a:t>
            </a:r>
          </a:p>
          <a:p>
            <a:pPr lvl="1"/>
            <a:r>
              <a:rPr lang="en-US" altLang="en-US" dirty="0"/>
              <a:t>Otherwise </a:t>
            </a:r>
            <a:r>
              <a:rPr lang="en-US" altLang="en-US" b="1" u="sng" dirty="0"/>
              <a:t>adversely affected</a:t>
            </a:r>
            <a:r>
              <a:rPr lang="en-US" altLang="en-US" dirty="0"/>
              <a:t> that person’s employment or educational experience of the college/university</a:t>
            </a:r>
          </a:p>
          <a:p>
            <a:pPr marL="0" indent="0">
              <a:buNone/>
            </a:pPr>
            <a:endParaRPr lang="en-US" dirty="0"/>
          </a:p>
        </p:txBody>
      </p:sp>
    </p:spTree>
    <p:extLst>
      <p:ext uri="{BB962C8B-B14F-4D97-AF65-F5344CB8AC3E}">
        <p14:creationId xmlns:p14="http://schemas.microsoft.com/office/powerpoint/2010/main" val="3604902893"/>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Reporting</a:t>
            </a:r>
          </a:p>
        </p:txBody>
      </p:sp>
      <p:sp>
        <p:nvSpPr>
          <p:cNvPr id="2" name="Content Placeholder 1"/>
          <p:cNvSpPr>
            <a:spLocks noGrp="1"/>
          </p:cNvSpPr>
          <p:nvPr>
            <p:ph idx="1"/>
          </p:nvPr>
        </p:nvSpPr>
        <p:spPr/>
        <p:txBody>
          <a:bodyPr/>
          <a:lstStyle/>
          <a:p>
            <a:r>
              <a:rPr lang="en-US">
                <a:solidFill>
                  <a:srgbClr val="002060"/>
                </a:solidFill>
              </a:rPr>
              <a:t>Internal Reporting = Current Procedure is the same as Old Procedure (3 buckets).</a:t>
            </a:r>
          </a:p>
          <a:p>
            <a:pPr lvl="1">
              <a:buFont typeface="Wingdings" panose="05000000000000000000" pitchFamily="2" charset="2"/>
              <a:buChar char="§"/>
            </a:pPr>
            <a:r>
              <a:rPr lang="en-US">
                <a:solidFill>
                  <a:srgbClr val="002060"/>
                </a:solidFill>
              </a:rPr>
              <a:t>Required Reporters.</a:t>
            </a:r>
          </a:p>
          <a:p>
            <a:pPr lvl="1">
              <a:buFont typeface="Wingdings" panose="05000000000000000000" pitchFamily="2" charset="2"/>
              <a:buChar char="§"/>
            </a:pPr>
            <a:r>
              <a:rPr lang="en-US">
                <a:solidFill>
                  <a:srgbClr val="002060"/>
                </a:solidFill>
              </a:rPr>
              <a:t>Confidential Resources (not required to internally report).</a:t>
            </a:r>
          </a:p>
          <a:p>
            <a:pPr lvl="1">
              <a:buFont typeface="Wingdings" panose="05000000000000000000" pitchFamily="2" charset="2"/>
              <a:buChar char="§"/>
            </a:pPr>
            <a:r>
              <a:rPr lang="en-US">
                <a:solidFill>
                  <a:srgbClr val="002060"/>
                </a:solidFill>
              </a:rPr>
              <a:t>Encouraged Reporters.  </a:t>
            </a:r>
          </a:p>
          <a:p>
            <a:r>
              <a:rPr lang="en-US">
                <a:solidFill>
                  <a:srgbClr val="002060"/>
                </a:solidFill>
              </a:rPr>
              <a:t>Clarifies that reporting is to Title IX Coordinator.</a:t>
            </a:r>
          </a:p>
          <a:p>
            <a:r>
              <a:rPr lang="en-US">
                <a:solidFill>
                  <a:srgbClr val="002060"/>
                </a:solidFill>
              </a:rPr>
              <a:t>New Information on External Mandatory Reporting.</a:t>
            </a:r>
          </a:p>
        </p:txBody>
      </p:sp>
    </p:spTree>
    <p:extLst>
      <p:ext uri="{BB962C8B-B14F-4D97-AF65-F5344CB8AC3E}">
        <p14:creationId xmlns:p14="http://schemas.microsoft.com/office/powerpoint/2010/main" val="4143565639"/>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Investigation and Resolution</a:t>
            </a:r>
          </a:p>
        </p:txBody>
      </p:sp>
      <p:sp>
        <p:nvSpPr>
          <p:cNvPr id="2" name="Content Placeholder 1"/>
          <p:cNvSpPr>
            <a:spLocks noGrp="1"/>
          </p:cNvSpPr>
          <p:nvPr>
            <p:ph idx="1"/>
          </p:nvPr>
        </p:nvSpPr>
        <p:spPr/>
        <p:txBody>
          <a:bodyPr>
            <a:normAutofit/>
          </a:bodyPr>
          <a:lstStyle/>
          <a:p>
            <a:r>
              <a:rPr lang="en-US">
                <a:solidFill>
                  <a:srgbClr val="002060"/>
                </a:solidFill>
              </a:rPr>
              <a:t>Title IX Coordinator. </a:t>
            </a:r>
          </a:p>
          <a:p>
            <a:pPr lvl="1">
              <a:buFont typeface="Wingdings" panose="05000000000000000000" pitchFamily="2" charset="2"/>
              <a:buChar char="§"/>
            </a:pPr>
            <a:r>
              <a:rPr lang="en-US">
                <a:solidFill>
                  <a:srgbClr val="002060"/>
                </a:solidFill>
              </a:rPr>
              <a:t>Discuss options with complainant – supportive measures, referral to law enforcement, filing a formal complaint, pursuing other policy processes (1B1, student conduct, etc.) </a:t>
            </a:r>
          </a:p>
          <a:p>
            <a:pPr lvl="1">
              <a:buFont typeface="Wingdings" panose="05000000000000000000" pitchFamily="2" charset="2"/>
              <a:buChar char="§"/>
            </a:pPr>
            <a:r>
              <a:rPr lang="en-US">
                <a:solidFill>
                  <a:srgbClr val="002060"/>
                </a:solidFill>
              </a:rPr>
              <a:t>If formal complaint.</a:t>
            </a:r>
          </a:p>
          <a:p>
            <a:pPr lvl="2"/>
            <a:r>
              <a:rPr lang="en-US">
                <a:solidFill>
                  <a:srgbClr val="002060"/>
                </a:solidFill>
              </a:rPr>
              <a:t>Determines Jurisdiction.</a:t>
            </a:r>
          </a:p>
          <a:p>
            <a:pPr lvl="2"/>
            <a:r>
              <a:rPr lang="en-US">
                <a:solidFill>
                  <a:srgbClr val="002060"/>
                </a:solidFill>
              </a:rPr>
              <a:t>Conflicts. </a:t>
            </a:r>
          </a:p>
          <a:p>
            <a:pPr lvl="2"/>
            <a:r>
              <a:rPr lang="en-US">
                <a:solidFill>
                  <a:srgbClr val="002060"/>
                </a:solidFill>
              </a:rPr>
              <a:t>Information to complainant and respondent (see form notice of allegations).</a:t>
            </a:r>
          </a:p>
        </p:txBody>
      </p:sp>
    </p:spTree>
    <p:extLst>
      <p:ext uri="{BB962C8B-B14F-4D97-AF65-F5344CB8AC3E}">
        <p14:creationId xmlns:p14="http://schemas.microsoft.com/office/powerpoint/2010/main" val="24854250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Conflict of Interest</a:t>
            </a:r>
          </a:p>
        </p:txBody>
      </p:sp>
      <p:sp>
        <p:nvSpPr>
          <p:cNvPr id="2" name="Content Placeholder 1"/>
          <p:cNvSpPr>
            <a:spLocks noGrp="1"/>
          </p:cNvSpPr>
          <p:nvPr>
            <p:ph idx="1"/>
          </p:nvPr>
        </p:nvSpPr>
        <p:spPr/>
        <p:txBody>
          <a:bodyPr/>
          <a:lstStyle/>
          <a:p>
            <a:r>
              <a:rPr lang="en-US"/>
              <a:t>Title IX Coordinator to identify any real or perceived conflict of interest in proceeding as the Title IX Coordinator, for the decision-maker, and/or for any person designated to facilitate an informal resolution.</a:t>
            </a:r>
          </a:p>
          <a:p>
            <a:r>
              <a:rPr lang="en-US"/>
              <a:t>Assign new person. </a:t>
            </a:r>
          </a:p>
        </p:txBody>
      </p:sp>
    </p:spTree>
    <p:extLst>
      <p:ext uri="{BB962C8B-B14F-4D97-AF65-F5344CB8AC3E}">
        <p14:creationId xmlns:p14="http://schemas.microsoft.com/office/powerpoint/2010/main" val="85552264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Informal Resolution</a:t>
            </a:r>
          </a:p>
        </p:txBody>
      </p:sp>
      <p:sp>
        <p:nvSpPr>
          <p:cNvPr id="2" name="Content Placeholder 1"/>
          <p:cNvSpPr>
            <a:spLocks noGrp="1"/>
          </p:cNvSpPr>
          <p:nvPr>
            <p:ph idx="1"/>
          </p:nvPr>
        </p:nvSpPr>
        <p:spPr/>
        <p:txBody>
          <a:bodyPr>
            <a:normAutofit/>
          </a:bodyPr>
          <a:lstStyle/>
          <a:p>
            <a:r>
              <a:rPr lang="en-US"/>
              <a:t>School may facilitate an informal resolution process at any time before reaching a determination regarding responsibility provided that each party provides their voluntary, written consent to the process.  </a:t>
            </a:r>
          </a:p>
          <a:p>
            <a:r>
              <a:rPr lang="en-US"/>
              <a:t>Any party may withdraw from informal resolution process and return to formal complaint process. </a:t>
            </a:r>
          </a:p>
          <a:p>
            <a:r>
              <a:rPr lang="en-US"/>
              <a:t>Informal resolution shall not be used to resolve allegations that an employee sexually harassed or assaulted a student.  </a:t>
            </a:r>
          </a:p>
        </p:txBody>
      </p:sp>
    </p:spTree>
    <p:extLst>
      <p:ext uri="{BB962C8B-B14F-4D97-AF65-F5344CB8AC3E}">
        <p14:creationId xmlns:p14="http://schemas.microsoft.com/office/powerpoint/2010/main" val="771017552"/>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Interim Actions</a:t>
            </a:r>
          </a:p>
        </p:txBody>
      </p:sp>
      <p:sp>
        <p:nvSpPr>
          <p:cNvPr id="2" name="Content Placeholder 1"/>
          <p:cNvSpPr>
            <a:spLocks noGrp="1"/>
          </p:cNvSpPr>
          <p:nvPr>
            <p:ph idx="1"/>
          </p:nvPr>
        </p:nvSpPr>
        <p:spPr/>
        <p:txBody>
          <a:bodyPr/>
          <a:lstStyle/>
          <a:p>
            <a:r>
              <a:rPr lang="en-US">
                <a:solidFill>
                  <a:srgbClr val="002060"/>
                </a:solidFill>
              </a:rPr>
              <a:t>Employee reassignment or administrative leave.</a:t>
            </a:r>
          </a:p>
          <a:p>
            <a:pPr lvl="1">
              <a:buFont typeface="Wingdings" panose="05000000000000000000" pitchFamily="2" charset="2"/>
              <a:buChar char="§"/>
            </a:pPr>
            <a:r>
              <a:rPr lang="en-US">
                <a:solidFill>
                  <a:srgbClr val="002060"/>
                </a:solidFill>
              </a:rPr>
              <a:t>Discuss with HR/LR.  </a:t>
            </a:r>
          </a:p>
          <a:p>
            <a:r>
              <a:rPr lang="en-US">
                <a:solidFill>
                  <a:srgbClr val="002060"/>
                </a:solidFill>
              </a:rPr>
              <a:t>Student summary suspension.</a:t>
            </a:r>
          </a:p>
          <a:p>
            <a:r>
              <a:rPr lang="en-US">
                <a:solidFill>
                  <a:srgbClr val="002060"/>
                </a:solidFill>
              </a:rPr>
              <a:t>No real change to prior practice = note that the regulations use the term “emergency removal.”   </a:t>
            </a:r>
          </a:p>
        </p:txBody>
      </p:sp>
    </p:spTree>
    <p:extLst>
      <p:ext uri="{BB962C8B-B14F-4D97-AF65-F5344CB8AC3E}">
        <p14:creationId xmlns:p14="http://schemas.microsoft.com/office/powerpoint/2010/main" val="2439443274"/>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800" b="1" i="0" u="none" strike="noStrike" kern="1200" cap="none" spc="0" normalizeH="0" baseline="0" noProof="0">
                <a:ln>
                  <a:noFill/>
                </a:ln>
                <a:solidFill>
                  <a:srgbClr val="002060"/>
                </a:solidFill>
                <a:effectLst/>
                <a:uLnTx/>
                <a:uFillTx/>
                <a:latin typeface="+mn-lt"/>
                <a:ea typeface="+mn-ea"/>
                <a:cs typeface="+mn-cs"/>
              </a:rPr>
              <a:t>No Basis to Proceed Determinations: Title IX Sexual Harassment</a:t>
            </a:r>
          </a:p>
        </p:txBody>
      </p:sp>
      <p:sp>
        <p:nvSpPr>
          <p:cNvPr id="2" name="Content Placeholder 1"/>
          <p:cNvSpPr>
            <a:spLocks noGrp="1"/>
          </p:cNvSpPr>
          <p:nvPr>
            <p:ph idx="1"/>
          </p:nvPr>
        </p:nvSpPr>
        <p:spPr/>
        <p:txBody>
          <a:bodyPr>
            <a:normAutofit fontScale="77500" lnSpcReduction="20000"/>
          </a:bodyPr>
          <a:lstStyle/>
          <a:p>
            <a:r>
              <a:rPr lang="en-US">
                <a:solidFill>
                  <a:srgbClr val="002060"/>
                </a:solidFill>
              </a:rPr>
              <a:t>Must dismiss formal complaint if:</a:t>
            </a:r>
          </a:p>
          <a:p>
            <a:pPr lvl="1">
              <a:buFont typeface="Wingdings" panose="05000000000000000000" pitchFamily="2" charset="2"/>
              <a:buChar char="§"/>
            </a:pPr>
            <a:r>
              <a:rPr lang="en-US">
                <a:solidFill>
                  <a:srgbClr val="002060"/>
                </a:solidFill>
              </a:rPr>
              <a:t>The conduct would not constitute Title IX Sexual Harassment, even if proved;</a:t>
            </a:r>
          </a:p>
          <a:p>
            <a:pPr lvl="1">
              <a:buFont typeface="Wingdings" panose="05000000000000000000" pitchFamily="2" charset="2"/>
              <a:buChar char="§"/>
            </a:pPr>
            <a:r>
              <a:rPr lang="en-US">
                <a:solidFill>
                  <a:srgbClr val="002060"/>
                </a:solidFill>
              </a:rPr>
              <a:t>The conduct alleged did not occur in the college or university’s educational program or activity;</a:t>
            </a:r>
          </a:p>
          <a:p>
            <a:pPr lvl="1">
              <a:buFont typeface="Wingdings" panose="05000000000000000000" pitchFamily="2" charset="2"/>
              <a:buChar char="§"/>
            </a:pPr>
            <a:r>
              <a:rPr lang="en-US">
                <a:solidFill>
                  <a:srgbClr val="002060"/>
                </a:solidFill>
              </a:rPr>
              <a:t>The conduct did not occur against a person in the United States</a:t>
            </a:r>
          </a:p>
          <a:p>
            <a:r>
              <a:rPr lang="en-US">
                <a:solidFill>
                  <a:srgbClr val="002060"/>
                </a:solidFill>
              </a:rPr>
              <a:t>May dismiss formal complaint if:</a:t>
            </a:r>
          </a:p>
          <a:p>
            <a:pPr lvl="1">
              <a:buFont typeface="Wingdings" panose="05000000000000000000" pitchFamily="2" charset="2"/>
              <a:buChar char="§"/>
            </a:pPr>
            <a:r>
              <a:rPr lang="en-US">
                <a:solidFill>
                  <a:srgbClr val="002060"/>
                </a:solidFill>
              </a:rPr>
              <a:t>The complainant, at any time, notifies the Title IX Coordinator that they would like to withdraw the formal complaint;</a:t>
            </a:r>
          </a:p>
          <a:p>
            <a:pPr lvl="1">
              <a:buFont typeface="Wingdings" panose="05000000000000000000" pitchFamily="2" charset="2"/>
              <a:buChar char="§"/>
            </a:pPr>
            <a:r>
              <a:rPr lang="en-US">
                <a:solidFill>
                  <a:srgbClr val="002060"/>
                </a:solidFill>
              </a:rPr>
              <a:t>The respondent is no longer enrolled or employed by the institution; or </a:t>
            </a:r>
          </a:p>
          <a:p>
            <a:pPr lvl="1">
              <a:buFont typeface="Wingdings" panose="05000000000000000000" pitchFamily="2" charset="2"/>
              <a:buChar char="§"/>
            </a:pPr>
            <a:r>
              <a:rPr lang="en-US">
                <a:solidFill>
                  <a:srgbClr val="002060"/>
                </a:solidFill>
              </a:rPr>
              <a:t>Specific circumstances prevent the college or university from gathering evidence sufficient to reach a determination as to the formal complaint or allegations therein.  </a:t>
            </a:r>
          </a:p>
          <a:p>
            <a:r>
              <a:rPr lang="en-US">
                <a:solidFill>
                  <a:srgbClr val="002060"/>
                </a:solidFill>
              </a:rPr>
              <a:t>And Remember  -- At the time of filing a formal complaint of Title IX sexual harassment, a complainant must be participating in or attempting to participate in the education program or activity of the college or university with which the formal complaint is filed.  </a:t>
            </a:r>
          </a:p>
        </p:txBody>
      </p:sp>
    </p:spTree>
    <p:extLst>
      <p:ext uri="{BB962C8B-B14F-4D97-AF65-F5344CB8AC3E}">
        <p14:creationId xmlns:p14="http://schemas.microsoft.com/office/powerpoint/2010/main" val="1534730886"/>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Dismissals, continued</a:t>
            </a:r>
          </a:p>
        </p:txBody>
      </p:sp>
      <p:sp>
        <p:nvSpPr>
          <p:cNvPr id="2" name="Content Placeholder 1"/>
          <p:cNvSpPr>
            <a:spLocks noGrp="1"/>
          </p:cNvSpPr>
          <p:nvPr>
            <p:ph idx="1"/>
          </p:nvPr>
        </p:nvSpPr>
        <p:spPr/>
        <p:txBody>
          <a:bodyPr>
            <a:normAutofit/>
          </a:bodyPr>
          <a:lstStyle/>
          <a:p>
            <a:r>
              <a:rPr lang="en-US" sz="2400">
                <a:solidFill>
                  <a:srgbClr val="002060"/>
                </a:solidFill>
              </a:rPr>
              <a:t>Must promptly notify both the complainant and the respondent of any dismissal.</a:t>
            </a:r>
          </a:p>
          <a:p>
            <a:r>
              <a:rPr lang="en-US" sz="2400">
                <a:solidFill>
                  <a:srgbClr val="002060"/>
                </a:solidFill>
              </a:rPr>
              <a:t>May consider other policy avenues (1B.1, student conduct, etc.).  </a:t>
            </a:r>
          </a:p>
        </p:txBody>
      </p:sp>
    </p:spTree>
    <p:extLst>
      <p:ext uri="{BB962C8B-B14F-4D97-AF65-F5344CB8AC3E}">
        <p14:creationId xmlns:p14="http://schemas.microsoft.com/office/powerpoint/2010/main" val="3989573219"/>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Investigatory Process</a:t>
            </a:r>
          </a:p>
        </p:txBody>
      </p:sp>
      <p:sp>
        <p:nvSpPr>
          <p:cNvPr id="2" name="Content Placeholder 1"/>
          <p:cNvSpPr>
            <a:spLocks noGrp="1"/>
          </p:cNvSpPr>
          <p:nvPr>
            <p:ph idx="1"/>
          </p:nvPr>
        </p:nvSpPr>
        <p:spPr/>
        <p:txBody>
          <a:bodyPr>
            <a:normAutofit/>
          </a:bodyPr>
          <a:lstStyle/>
          <a:p>
            <a:r>
              <a:rPr lang="en-US">
                <a:solidFill>
                  <a:srgbClr val="002060"/>
                </a:solidFill>
              </a:rPr>
              <a:t>Essentially the same as the 1B.1.1 investigatory process.  </a:t>
            </a:r>
            <a:r>
              <a:rPr lang="en-US" b="1">
                <a:solidFill>
                  <a:srgbClr val="002060"/>
                </a:solidFill>
              </a:rPr>
              <a:t>BUT</a:t>
            </a:r>
          </a:p>
          <a:p>
            <a:pPr lvl="1">
              <a:buFont typeface="Wingdings" panose="05000000000000000000" pitchFamily="2" charset="2"/>
              <a:buChar char="§"/>
            </a:pPr>
            <a:r>
              <a:rPr lang="en-US">
                <a:solidFill>
                  <a:srgbClr val="002060"/>
                </a:solidFill>
              </a:rPr>
              <a:t>Required presumption of innocence notice in notice of allegations (see template).</a:t>
            </a:r>
          </a:p>
          <a:p>
            <a:pPr lvl="1">
              <a:buFont typeface="Wingdings" panose="05000000000000000000" pitchFamily="2" charset="2"/>
              <a:buChar char="§"/>
            </a:pPr>
            <a:r>
              <a:rPr lang="en-US">
                <a:solidFill>
                  <a:srgbClr val="002060"/>
                </a:solidFill>
              </a:rPr>
              <a:t>Consider both inculpatory and exculpatory evidence.</a:t>
            </a:r>
          </a:p>
          <a:p>
            <a:pPr lvl="1">
              <a:buFont typeface="Wingdings" panose="05000000000000000000" pitchFamily="2" charset="2"/>
              <a:buChar char="§"/>
            </a:pPr>
            <a:r>
              <a:rPr lang="en-US">
                <a:solidFill>
                  <a:srgbClr val="002060"/>
                </a:solidFill>
              </a:rPr>
              <a:t>Not use questions or evidence that involve a legally recognized privilege.</a:t>
            </a:r>
          </a:p>
          <a:p>
            <a:pPr lvl="1">
              <a:buFont typeface="Wingdings" panose="05000000000000000000" pitchFamily="2" charset="2"/>
              <a:buChar char="§"/>
            </a:pPr>
            <a:r>
              <a:rPr lang="en-US">
                <a:solidFill>
                  <a:srgbClr val="002060"/>
                </a:solidFill>
              </a:rPr>
              <a:t>Before completing investigation report – send to both the complainant and respondent and their advisors, if any, the evidence subject for inspection and review.  Both parties must have at least 10 calendar days to submit a written response to the evidence, which must be considered before completing the report.</a:t>
            </a:r>
          </a:p>
        </p:txBody>
      </p:sp>
    </p:spTree>
    <p:extLst>
      <p:ext uri="{BB962C8B-B14F-4D97-AF65-F5344CB8AC3E}">
        <p14:creationId xmlns:p14="http://schemas.microsoft.com/office/powerpoint/2010/main" val="1321704000"/>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Timely Completion</a:t>
            </a:r>
          </a:p>
        </p:txBody>
      </p:sp>
      <p:sp>
        <p:nvSpPr>
          <p:cNvPr id="2" name="Content Placeholder 1"/>
          <p:cNvSpPr>
            <a:spLocks noGrp="1"/>
          </p:cNvSpPr>
          <p:nvPr>
            <p:ph idx="1"/>
          </p:nvPr>
        </p:nvSpPr>
        <p:spPr/>
        <p:txBody>
          <a:bodyPr/>
          <a:lstStyle/>
          <a:p>
            <a:r>
              <a:rPr lang="en-US"/>
              <a:t>Timely completion after a complaint = no strict timeline.</a:t>
            </a:r>
          </a:p>
          <a:p>
            <a:r>
              <a:rPr lang="en-US"/>
              <a:t>Reasonable cause for delay includes considerations such as</a:t>
            </a:r>
          </a:p>
          <a:p>
            <a:pPr lvl="1"/>
            <a:r>
              <a:rPr lang="en-US"/>
              <a:t>Absence of a party, an advisor, or a witness;</a:t>
            </a:r>
          </a:p>
          <a:p>
            <a:pPr lvl="1"/>
            <a:r>
              <a:rPr lang="en-US"/>
              <a:t>Concurrent law enforcement activity;</a:t>
            </a:r>
          </a:p>
          <a:p>
            <a:pPr lvl="1"/>
            <a:r>
              <a:rPr lang="en-US"/>
              <a:t>The need for language assistance or accommodation of disabilities.</a:t>
            </a:r>
          </a:p>
        </p:txBody>
      </p:sp>
    </p:spTree>
    <p:extLst>
      <p:ext uri="{BB962C8B-B14F-4D97-AF65-F5344CB8AC3E}">
        <p14:creationId xmlns:p14="http://schemas.microsoft.com/office/powerpoint/2010/main" val="1324678695"/>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Formal Hearing</a:t>
            </a:r>
          </a:p>
        </p:txBody>
      </p:sp>
      <p:sp>
        <p:nvSpPr>
          <p:cNvPr id="2" name="Content Placeholder 1"/>
          <p:cNvSpPr>
            <a:spLocks noGrp="1"/>
          </p:cNvSpPr>
          <p:nvPr>
            <p:ph idx="1"/>
          </p:nvPr>
        </p:nvSpPr>
        <p:spPr/>
        <p:txBody>
          <a:bodyPr>
            <a:normAutofit fontScale="92500" lnSpcReduction="10000"/>
          </a:bodyPr>
          <a:lstStyle/>
          <a:p>
            <a:r>
              <a:rPr lang="en-US">
                <a:solidFill>
                  <a:srgbClr val="002060"/>
                </a:solidFill>
              </a:rPr>
              <a:t>If complaint not resolved then:</a:t>
            </a:r>
          </a:p>
          <a:p>
            <a:pPr lvl="1">
              <a:buFont typeface="Wingdings" panose="05000000000000000000" pitchFamily="2" charset="2"/>
              <a:buChar char="§"/>
            </a:pPr>
            <a:r>
              <a:rPr lang="en-US">
                <a:solidFill>
                  <a:srgbClr val="002060"/>
                </a:solidFill>
              </a:rPr>
              <a:t>Prepare investigation report; and </a:t>
            </a:r>
          </a:p>
          <a:p>
            <a:pPr lvl="1">
              <a:buFont typeface="Wingdings" panose="05000000000000000000" pitchFamily="2" charset="2"/>
              <a:buChar char="§"/>
            </a:pPr>
            <a:r>
              <a:rPr lang="en-US">
                <a:solidFill>
                  <a:srgbClr val="002060"/>
                </a:solidFill>
              </a:rPr>
              <a:t>Refer the matter for a formal hearing.</a:t>
            </a:r>
          </a:p>
          <a:p>
            <a:pPr lvl="1">
              <a:buFont typeface="Wingdings" panose="05000000000000000000" pitchFamily="2" charset="2"/>
              <a:buChar char="§"/>
            </a:pPr>
            <a:r>
              <a:rPr lang="en-US">
                <a:solidFill>
                  <a:srgbClr val="002060"/>
                </a:solidFill>
              </a:rPr>
              <a:t>At least ten (10) days prior to formal hearing, parties and advisors, receive the investigation report for their review and response (consult AAG as this should be done through the Ch. 14 process).  </a:t>
            </a:r>
          </a:p>
          <a:p>
            <a:r>
              <a:rPr lang="en-US">
                <a:solidFill>
                  <a:srgbClr val="002060"/>
                </a:solidFill>
              </a:rPr>
              <a:t>Formal Hearings for Title IX sexual harassment complaints conducted by the Office of Administrative Hearings.</a:t>
            </a:r>
          </a:p>
          <a:p>
            <a:pPr lvl="1">
              <a:buFont typeface="Wingdings" panose="05000000000000000000" pitchFamily="2" charset="2"/>
              <a:buChar char="§"/>
            </a:pPr>
            <a:r>
              <a:rPr lang="en-US">
                <a:solidFill>
                  <a:srgbClr val="002060"/>
                </a:solidFill>
              </a:rPr>
              <a:t>Notify assigned Assistant Attorney General or OGC that Ch. 14 required.</a:t>
            </a:r>
          </a:p>
          <a:p>
            <a:pPr lvl="1">
              <a:buFont typeface="Wingdings" panose="05000000000000000000" pitchFamily="2" charset="2"/>
              <a:buChar char="§"/>
            </a:pPr>
            <a:r>
              <a:rPr lang="en-US">
                <a:solidFill>
                  <a:srgbClr val="002060"/>
                </a:solidFill>
              </a:rPr>
              <a:t>Assigned Assistant Attorney General will initiate and arrange for the Ch. 14. </a:t>
            </a:r>
          </a:p>
          <a:p>
            <a:pPr lvl="1">
              <a:buFont typeface="Wingdings" panose="05000000000000000000" pitchFamily="2" charset="2"/>
              <a:buChar char="§"/>
            </a:pPr>
            <a:r>
              <a:rPr lang="en-US">
                <a:solidFill>
                  <a:srgbClr val="002060"/>
                </a:solidFill>
              </a:rPr>
              <a:t>See information sheet on Ch. 14 hearings. </a:t>
            </a:r>
          </a:p>
          <a:p>
            <a:pPr lvl="1">
              <a:buFont typeface="Wingdings" panose="05000000000000000000" pitchFamily="2" charset="2"/>
              <a:buChar char="§"/>
            </a:pPr>
            <a:r>
              <a:rPr lang="en-US">
                <a:solidFill>
                  <a:srgbClr val="002060"/>
                </a:solidFill>
              </a:rPr>
              <a:t>Costs. </a:t>
            </a:r>
          </a:p>
        </p:txBody>
      </p:sp>
    </p:spTree>
    <p:extLst>
      <p:ext uri="{BB962C8B-B14F-4D97-AF65-F5344CB8AC3E}">
        <p14:creationId xmlns:p14="http://schemas.microsoft.com/office/powerpoint/2010/main" val="27124886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BDFF6F3-BCB1-3A9D-FF94-269DF28615B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j-lt"/>
                <a:ea typeface="+mn-ea"/>
                <a:cs typeface="+mn-cs"/>
              </a:rPr>
              <a:t>Discriminatory Harassment</a:t>
            </a:r>
          </a:p>
        </p:txBody>
      </p:sp>
      <p:sp>
        <p:nvSpPr>
          <p:cNvPr id="2" name="Content Placeholder 1"/>
          <p:cNvSpPr>
            <a:spLocks noGrp="1"/>
          </p:cNvSpPr>
          <p:nvPr>
            <p:ph idx="1"/>
          </p:nvPr>
        </p:nvSpPr>
        <p:spPr/>
        <p:txBody>
          <a:bodyPr>
            <a:normAutofit/>
          </a:bodyPr>
          <a:lstStyle/>
          <a:p>
            <a:pPr marL="0" indent="0">
              <a:buNone/>
            </a:pPr>
            <a:r>
              <a:rPr lang="en-US" altLang="en-US" b="1" dirty="0">
                <a:solidFill>
                  <a:srgbClr val="009F4D"/>
                </a:solidFill>
              </a:rPr>
              <a:t>The elements of discriminatory harassment include:</a:t>
            </a:r>
            <a:endParaRPr lang="en-US" altLang="en-US" b="1" u="sng" dirty="0"/>
          </a:p>
          <a:p>
            <a:r>
              <a:rPr lang="en-US" altLang="en-US" b="1" u="sng" dirty="0"/>
              <a:t>Unwelcome</a:t>
            </a:r>
            <a:r>
              <a:rPr lang="en-US" altLang="en-US" dirty="0"/>
              <a:t> conduct or communication;</a:t>
            </a:r>
          </a:p>
          <a:p>
            <a:r>
              <a:rPr lang="en-US" altLang="en-US" b="1" u="sng" dirty="0"/>
              <a:t>Based on</a:t>
            </a:r>
            <a:r>
              <a:rPr lang="en-US" altLang="en-US" dirty="0"/>
              <a:t> actual or perceived membership in a protected class;</a:t>
            </a:r>
          </a:p>
          <a:p>
            <a:r>
              <a:rPr lang="en-US" altLang="en-US" dirty="0"/>
              <a:t>That has a </a:t>
            </a:r>
            <a:r>
              <a:rPr lang="en-US" altLang="en-US" b="1" u="sng" dirty="0"/>
              <a:t>negative effect</a:t>
            </a:r>
            <a:r>
              <a:rPr lang="en-US" altLang="en-US" b="1" dirty="0"/>
              <a:t> </a:t>
            </a:r>
            <a:r>
              <a:rPr lang="en-US" altLang="en-US" dirty="0"/>
              <a:t>or</a:t>
            </a:r>
            <a:r>
              <a:rPr lang="en-US" altLang="en-US" b="1" dirty="0"/>
              <a:t> </a:t>
            </a:r>
            <a:r>
              <a:rPr lang="en-US" altLang="en-US" b="1" u="sng" dirty="0"/>
              <a:t>is likely to</a:t>
            </a:r>
            <a:r>
              <a:rPr lang="en-US" altLang="en-US" b="1" dirty="0"/>
              <a:t> </a:t>
            </a:r>
            <a:r>
              <a:rPr lang="en-US" altLang="en-US" dirty="0"/>
              <a:t>have a negative effect on the complainant or the workplace or education environment.</a:t>
            </a:r>
          </a:p>
        </p:txBody>
      </p:sp>
    </p:spTree>
    <p:extLst>
      <p:ext uri="{BB962C8B-B14F-4D97-AF65-F5344CB8AC3E}">
        <p14:creationId xmlns:p14="http://schemas.microsoft.com/office/powerpoint/2010/main" val="118060472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Standard of Evidence</a:t>
            </a:r>
          </a:p>
        </p:txBody>
      </p:sp>
      <p:sp>
        <p:nvSpPr>
          <p:cNvPr id="2" name="Content Placeholder 1"/>
          <p:cNvSpPr>
            <a:spLocks noGrp="1"/>
          </p:cNvSpPr>
          <p:nvPr>
            <p:ph idx="1"/>
          </p:nvPr>
        </p:nvSpPr>
        <p:spPr/>
        <p:txBody>
          <a:bodyPr>
            <a:normAutofit/>
          </a:bodyPr>
          <a:lstStyle/>
          <a:p>
            <a:r>
              <a:rPr lang="en-US">
                <a:solidFill>
                  <a:srgbClr val="002060"/>
                </a:solidFill>
              </a:rPr>
              <a:t>Remains preponderance of the evidence.  </a:t>
            </a:r>
          </a:p>
        </p:txBody>
      </p:sp>
    </p:spTree>
    <p:extLst>
      <p:ext uri="{BB962C8B-B14F-4D97-AF65-F5344CB8AC3E}">
        <p14:creationId xmlns:p14="http://schemas.microsoft.com/office/powerpoint/2010/main" val="4178992024"/>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Decision-maker</a:t>
            </a:r>
          </a:p>
        </p:txBody>
      </p:sp>
      <p:sp>
        <p:nvSpPr>
          <p:cNvPr id="2" name="Content Placeholder 1"/>
          <p:cNvSpPr>
            <a:spLocks noGrp="1"/>
          </p:cNvSpPr>
          <p:nvPr>
            <p:ph idx="1"/>
          </p:nvPr>
        </p:nvSpPr>
        <p:spPr/>
        <p:txBody>
          <a:bodyPr>
            <a:normAutofit lnSpcReduction="10000"/>
          </a:bodyPr>
          <a:lstStyle/>
          <a:p>
            <a:r>
              <a:rPr lang="en-US">
                <a:solidFill>
                  <a:srgbClr val="002060"/>
                </a:solidFill>
              </a:rPr>
              <a:t>ALJ prepares report and recommendation.</a:t>
            </a:r>
          </a:p>
          <a:p>
            <a:r>
              <a:rPr lang="en-US">
                <a:solidFill>
                  <a:srgbClr val="002060"/>
                </a:solidFill>
              </a:rPr>
              <a:t>Decision-maker receives report and recommendation and decides</a:t>
            </a:r>
          </a:p>
          <a:p>
            <a:pPr lvl="1">
              <a:buFont typeface="Wingdings" panose="05000000000000000000" pitchFamily="2" charset="2"/>
              <a:buChar char="§"/>
            </a:pPr>
            <a:r>
              <a:rPr lang="en-US">
                <a:solidFill>
                  <a:srgbClr val="002060"/>
                </a:solidFill>
              </a:rPr>
              <a:t>Whether the policy has been violated; and</a:t>
            </a:r>
          </a:p>
          <a:p>
            <a:pPr lvl="1">
              <a:buFont typeface="Wingdings" panose="05000000000000000000" pitchFamily="2" charset="2"/>
              <a:buChar char="§"/>
            </a:pPr>
            <a:r>
              <a:rPr lang="en-US">
                <a:solidFill>
                  <a:srgbClr val="002060"/>
                </a:solidFill>
              </a:rPr>
              <a:t>On appropriate sanctions if the policy has been violated.</a:t>
            </a:r>
          </a:p>
          <a:p>
            <a:pPr lvl="1">
              <a:buFont typeface="Wingdings" panose="05000000000000000000" pitchFamily="2" charset="2"/>
              <a:buChar char="§"/>
            </a:pPr>
            <a:r>
              <a:rPr lang="en-US">
                <a:solidFill>
                  <a:srgbClr val="002060"/>
                </a:solidFill>
              </a:rPr>
              <a:t>Issues a written determination that includes:</a:t>
            </a:r>
          </a:p>
          <a:p>
            <a:pPr lvl="2">
              <a:buFont typeface="Wingdings" panose="05000000000000000000" pitchFamily="2" charset="2"/>
              <a:buChar char="§"/>
            </a:pPr>
            <a:r>
              <a:rPr lang="en-US">
                <a:solidFill>
                  <a:srgbClr val="002060"/>
                </a:solidFill>
              </a:rPr>
              <a:t>Identification of allegations;</a:t>
            </a:r>
          </a:p>
          <a:p>
            <a:pPr lvl="2">
              <a:buFont typeface="Wingdings" panose="05000000000000000000" pitchFamily="2" charset="2"/>
              <a:buChar char="§"/>
            </a:pPr>
            <a:r>
              <a:rPr lang="en-US">
                <a:solidFill>
                  <a:srgbClr val="002060"/>
                </a:solidFill>
              </a:rPr>
              <a:t>Description of procedural steps;</a:t>
            </a:r>
          </a:p>
          <a:p>
            <a:pPr lvl="2">
              <a:buFont typeface="Wingdings" panose="05000000000000000000" pitchFamily="2" charset="2"/>
              <a:buChar char="§"/>
            </a:pPr>
            <a:r>
              <a:rPr lang="en-US">
                <a:solidFill>
                  <a:srgbClr val="002060"/>
                </a:solidFill>
              </a:rPr>
              <a:t>Findings of fact supporting the determination;</a:t>
            </a:r>
          </a:p>
          <a:p>
            <a:pPr lvl="2">
              <a:buFont typeface="Wingdings" panose="05000000000000000000" pitchFamily="2" charset="2"/>
              <a:buChar char="§"/>
            </a:pPr>
            <a:r>
              <a:rPr lang="en-US">
                <a:solidFill>
                  <a:srgbClr val="002060"/>
                </a:solidFill>
              </a:rPr>
              <a:t>Conclusions as to responsibility and any sanctions</a:t>
            </a:r>
          </a:p>
          <a:p>
            <a:pPr lvl="2">
              <a:buFont typeface="Wingdings" panose="05000000000000000000" pitchFamily="2" charset="2"/>
              <a:buChar char="§"/>
            </a:pPr>
            <a:r>
              <a:rPr lang="en-US">
                <a:solidFill>
                  <a:srgbClr val="002060"/>
                </a:solidFill>
              </a:rPr>
              <a:t>Procedures for appeal.</a:t>
            </a:r>
          </a:p>
          <a:p>
            <a:pPr lvl="1">
              <a:buFont typeface="Wingdings" panose="05000000000000000000" pitchFamily="2" charset="2"/>
              <a:buChar char="§"/>
            </a:pPr>
            <a:r>
              <a:rPr lang="en-US">
                <a:solidFill>
                  <a:srgbClr val="002060"/>
                </a:solidFill>
              </a:rPr>
              <a:t>The required elements may be satisfied by adopting all or portions of the report and recommendation.  </a:t>
            </a:r>
          </a:p>
        </p:txBody>
      </p:sp>
    </p:spTree>
    <p:extLst>
      <p:ext uri="{BB962C8B-B14F-4D97-AF65-F5344CB8AC3E}">
        <p14:creationId xmlns:p14="http://schemas.microsoft.com/office/powerpoint/2010/main" val="1065073379"/>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Appeals</a:t>
            </a:r>
          </a:p>
        </p:txBody>
      </p:sp>
      <p:sp>
        <p:nvSpPr>
          <p:cNvPr id="2" name="Content Placeholder 1"/>
          <p:cNvSpPr>
            <a:spLocks noGrp="1"/>
          </p:cNvSpPr>
          <p:nvPr>
            <p:ph idx="1"/>
          </p:nvPr>
        </p:nvSpPr>
        <p:spPr/>
        <p:txBody>
          <a:bodyPr/>
          <a:lstStyle/>
          <a:p>
            <a:r>
              <a:rPr lang="en-US">
                <a:solidFill>
                  <a:srgbClr val="002060"/>
                </a:solidFill>
              </a:rPr>
              <a:t>Within ten (10) calendar days.</a:t>
            </a:r>
          </a:p>
          <a:p>
            <a:r>
              <a:rPr lang="en-US">
                <a:solidFill>
                  <a:srgbClr val="002060"/>
                </a:solidFill>
              </a:rPr>
              <a:t>Both parties may appeal final decision and an appeal of a dismissal of a formal complaint.</a:t>
            </a:r>
          </a:p>
          <a:p>
            <a:r>
              <a:rPr lang="en-US">
                <a:solidFill>
                  <a:srgbClr val="002060"/>
                </a:solidFill>
              </a:rPr>
              <a:t>Grounds for appeal</a:t>
            </a:r>
          </a:p>
          <a:p>
            <a:pPr lvl="1"/>
            <a:r>
              <a:rPr lang="en-US">
                <a:solidFill>
                  <a:srgbClr val="002060"/>
                </a:solidFill>
              </a:rPr>
              <a:t>Procedural irregularity;</a:t>
            </a:r>
          </a:p>
          <a:p>
            <a:pPr lvl="1"/>
            <a:r>
              <a:rPr lang="en-US">
                <a:solidFill>
                  <a:srgbClr val="002060"/>
                </a:solidFill>
              </a:rPr>
              <a:t>New evidence;</a:t>
            </a:r>
          </a:p>
          <a:p>
            <a:pPr lvl="1"/>
            <a:r>
              <a:rPr lang="en-US">
                <a:solidFill>
                  <a:srgbClr val="002060"/>
                </a:solidFill>
              </a:rPr>
              <a:t>Conflict of interest. </a:t>
            </a:r>
          </a:p>
        </p:txBody>
      </p:sp>
    </p:spTree>
    <p:extLst>
      <p:ext uri="{BB962C8B-B14F-4D97-AF65-F5344CB8AC3E}">
        <p14:creationId xmlns:p14="http://schemas.microsoft.com/office/powerpoint/2010/main" val="3556134039"/>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When Student Discipline Final</a:t>
            </a:r>
          </a:p>
        </p:txBody>
      </p:sp>
      <p:sp>
        <p:nvSpPr>
          <p:cNvPr id="2" name="Content Placeholder 1"/>
          <p:cNvSpPr>
            <a:spLocks noGrp="1"/>
          </p:cNvSpPr>
          <p:nvPr>
            <p:ph idx="1"/>
          </p:nvPr>
        </p:nvSpPr>
        <p:spPr/>
        <p:txBody>
          <a:bodyPr/>
          <a:lstStyle/>
          <a:p>
            <a:r>
              <a:rPr lang="en-US"/>
              <a:t>Either</a:t>
            </a:r>
          </a:p>
          <a:p>
            <a:pPr lvl="1"/>
            <a:r>
              <a:rPr lang="en-US"/>
              <a:t>Date of written determination on appeal; or</a:t>
            </a:r>
          </a:p>
          <a:p>
            <a:pPr lvl="1"/>
            <a:r>
              <a:rPr lang="en-US"/>
              <a:t>If no appeal, the date on which the appeal would no longer be timely.</a:t>
            </a:r>
          </a:p>
        </p:txBody>
      </p:sp>
    </p:spTree>
    <p:extLst>
      <p:ext uri="{BB962C8B-B14F-4D97-AF65-F5344CB8AC3E}">
        <p14:creationId xmlns:p14="http://schemas.microsoft.com/office/powerpoint/2010/main" val="1325500488"/>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Advisors</a:t>
            </a:r>
          </a:p>
        </p:txBody>
      </p:sp>
      <p:sp>
        <p:nvSpPr>
          <p:cNvPr id="2" name="Content Placeholder 1"/>
          <p:cNvSpPr>
            <a:spLocks noGrp="1"/>
          </p:cNvSpPr>
          <p:nvPr>
            <p:ph idx="1"/>
          </p:nvPr>
        </p:nvSpPr>
        <p:spPr/>
        <p:txBody>
          <a:bodyPr>
            <a:normAutofit/>
          </a:bodyPr>
          <a:lstStyle/>
          <a:p>
            <a:r>
              <a:rPr lang="en-US"/>
              <a:t>Process Advisors</a:t>
            </a:r>
          </a:p>
          <a:p>
            <a:pPr lvl="1"/>
            <a:r>
              <a:rPr lang="en-US"/>
              <a:t>Both complainant and respondent may have an advisor of their choice;</a:t>
            </a:r>
          </a:p>
          <a:p>
            <a:pPr lvl="1"/>
            <a:r>
              <a:rPr lang="en-US"/>
              <a:t>Campus will provide if either party does not have their own.</a:t>
            </a:r>
          </a:p>
          <a:p>
            <a:r>
              <a:rPr lang="en-US"/>
              <a:t>Advisors at the Ch. 14 Hearing. </a:t>
            </a:r>
          </a:p>
          <a:p>
            <a:pPr lvl="1"/>
            <a:r>
              <a:rPr lang="en-US"/>
              <a:t>Both complainant and respondent may have an advisor of their choice. </a:t>
            </a:r>
          </a:p>
          <a:p>
            <a:pPr lvl="1"/>
            <a:r>
              <a:rPr lang="en-US"/>
              <a:t>Campus will provide if either party does not have their own.  </a:t>
            </a:r>
          </a:p>
        </p:txBody>
      </p:sp>
    </p:spTree>
    <p:extLst>
      <p:ext uri="{BB962C8B-B14F-4D97-AF65-F5344CB8AC3E}">
        <p14:creationId xmlns:p14="http://schemas.microsoft.com/office/powerpoint/2010/main" val="3791466463"/>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Education and Training</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Any materials used to train Title IX Coordinators, investigators, decision-makers, and any person who facilitates an informal resolution process, must be made publicly available on the college or university’s website.  </a:t>
            </a:r>
          </a:p>
          <a:p>
            <a:r>
              <a:rPr lang="en-US">
                <a:solidFill>
                  <a:srgbClr val="002060"/>
                </a:solidFill>
                <a:cs typeface="Calibri"/>
              </a:rPr>
              <a:t>OCR complaints on this issue. </a:t>
            </a:r>
          </a:p>
        </p:txBody>
      </p:sp>
    </p:spTree>
    <p:extLst>
      <p:ext uri="{BB962C8B-B14F-4D97-AF65-F5344CB8AC3E}">
        <p14:creationId xmlns:p14="http://schemas.microsoft.com/office/powerpoint/2010/main" val="1195505570"/>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Document Retention</a:t>
            </a:r>
          </a:p>
        </p:txBody>
      </p:sp>
      <p:sp>
        <p:nvSpPr>
          <p:cNvPr id="2" name="Content Placeholder 1"/>
          <p:cNvSpPr>
            <a:spLocks noGrp="1"/>
          </p:cNvSpPr>
          <p:nvPr>
            <p:ph idx="1"/>
          </p:nvPr>
        </p:nvSpPr>
        <p:spPr/>
        <p:txBody>
          <a:bodyPr/>
          <a:lstStyle/>
          <a:p>
            <a:r>
              <a:rPr lang="en-US">
                <a:solidFill>
                  <a:srgbClr val="002060"/>
                </a:solidFill>
              </a:rPr>
              <a:t>7 years. </a:t>
            </a:r>
          </a:p>
        </p:txBody>
      </p:sp>
    </p:spTree>
    <p:extLst>
      <p:ext uri="{BB962C8B-B14F-4D97-AF65-F5344CB8AC3E}">
        <p14:creationId xmlns:p14="http://schemas.microsoft.com/office/powerpoint/2010/main" val="2802255680"/>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lang="en-US" dirty="0"/>
              <a:t>Implementing the 1B.1 Decision</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dirty="0"/>
              <a:t>For Employee Respondents</a:t>
            </a:r>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dirty="0"/>
              <a:t>Labor Relations</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dirty="0"/>
              <a:t>MinnState.edu</a:t>
            </a:r>
          </a:p>
        </p:txBody>
      </p:sp>
    </p:spTree>
    <p:extLst>
      <p:ext uri="{BB962C8B-B14F-4D97-AF65-F5344CB8AC3E}">
        <p14:creationId xmlns:p14="http://schemas.microsoft.com/office/powerpoint/2010/main" val="1716799873"/>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Decision-maker’s Responsibilities</a:t>
            </a:r>
          </a:p>
        </p:txBody>
      </p:sp>
      <p:sp>
        <p:nvSpPr>
          <p:cNvPr id="2" name="Content Placeholder 1"/>
          <p:cNvSpPr>
            <a:spLocks noGrp="1"/>
          </p:cNvSpPr>
          <p:nvPr>
            <p:ph idx="1"/>
          </p:nvPr>
        </p:nvSpPr>
        <p:spPr/>
        <p:txBody>
          <a:bodyPr/>
          <a:lstStyle/>
          <a:p>
            <a:pPr marL="463550" lvl="1" indent="-457200"/>
            <a:r>
              <a:rPr lang="en-US" dirty="0"/>
              <a:t>Reviews investigative report</a:t>
            </a:r>
          </a:p>
          <a:p>
            <a:pPr marL="463550" lvl="1" indent="-457200"/>
            <a:r>
              <a:rPr lang="en-US" dirty="0"/>
              <a:t>Decides if misconduct occurred</a:t>
            </a:r>
          </a:p>
          <a:p>
            <a:pPr marL="463550" lvl="1" indent="-457200"/>
            <a:r>
              <a:rPr lang="en-US" dirty="0"/>
              <a:t>Determines appropriate action (in some cases)</a:t>
            </a:r>
          </a:p>
          <a:p>
            <a:pPr marL="463550" lvl="1" indent="-457200"/>
            <a:r>
              <a:rPr lang="en-US" dirty="0"/>
              <a:t>Implements appropriate action (in some cases)</a:t>
            </a:r>
          </a:p>
          <a:p>
            <a:pPr marL="463550" lvl="1" indent="-457200"/>
            <a:r>
              <a:rPr lang="en-US" dirty="0"/>
              <a:t>Participates in appeal and/or grievance process</a:t>
            </a:r>
          </a:p>
        </p:txBody>
      </p:sp>
    </p:spTree>
    <p:extLst>
      <p:ext uri="{BB962C8B-B14F-4D97-AF65-F5344CB8AC3E}">
        <p14:creationId xmlns:p14="http://schemas.microsoft.com/office/powerpoint/2010/main" val="33821743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0810747-E357-01CD-5A69-277D7A47DCF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Who Makes the Disciplinary Decision?</a:t>
            </a:r>
          </a:p>
        </p:txBody>
      </p:sp>
      <p:sp>
        <p:nvSpPr>
          <p:cNvPr id="2" name="Content Placeholder 1"/>
          <p:cNvSpPr>
            <a:spLocks noGrp="1"/>
          </p:cNvSpPr>
          <p:nvPr>
            <p:ph idx="1"/>
          </p:nvPr>
        </p:nvSpPr>
        <p:spPr/>
        <p:txBody>
          <a:bodyPr/>
          <a:lstStyle/>
          <a:p>
            <a:pPr marL="0" indent="0">
              <a:buNone/>
            </a:pPr>
            <a:r>
              <a:rPr lang="en-US" dirty="0"/>
              <a:t>Someone who:</a:t>
            </a:r>
          </a:p>
          <a:p>
            <a:pPr marL="463550" lvl="1" indent="-457200"/>
            <a:r>
              <a:rPr lang="en-US" dirty="0"/>
              <a:t>Has the authority (direct or delegated)</a:t>
            </a:r>
          </a:p>
          <a:p>
            <a:pPr marL="463550" lvl="1" indent="-457200"/>
            <a:r>
              <a:rPr lang="en-US" dirty="0"/>
              <a:t>Accepts the responsibility</a:t>
            </a:r>
          </a:p>
          <a:p>
            <a:pPr marL="463550" lvl="1" indent="-457200"/>
            <a:r>
              <a:rPr lang="en-US" dirty="0"/>
              <a:t>Will be able to testify and is a good witness</a:t>
            </a:r>
          </a:p>
          <a:p>
            <a:pPr marL="463550" lvl="1" indent="-457200"/>
            <a:r>
              <a:rPr lang="en-US" dirty="0"/>
              <a:t>Lacks bias or ill-will</a:t>
            </a:r>
          </a:p>
        </p:txBody>
      </p:sp>
    </p:spTree>
    <p:extLst>
      <p:ext uri="{BB962C8B-B14F-4D97-AF65-F5344CB8AC3E}">
        <p14:creationId xmlns:p14="http://schemas.microsoft.com/office/powerpoint/2010/main" val="192359684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9DD8282B-600B-2655-0864-CC09FABE30A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Discriminatory Harassment, cont.</a:t>
            </a:r>
          </a:p>
        </p:txBody>
      </p:sp>
      <p:sp>
        <p:nvSpPr>
          <p:cNvPr id="2" name="Content Placeholder 1"/>
          <p:cNvSpPr>
            <a:spLocks noGrp="1"/>
          </p:cNvSpPr>
          <p:nvPr>
            <p:ph idx="1"/>
          </p:nvPr>
        </p:nvSpPr>
        <p:spPr/>
        <p:txBody>
          <a:bodyPr>
            <a:normAutofit/>
          </a:bodyPr>
          <a:lstStyle/>
          <a:p>
            <a:pPr marL="0" indent="0">
              <a:buNone/>
            </a:pPr>
            <a:r>
              <a:rPr lang="en-US" altLang="en-US" dirty="0"/>
              <a:t>The examples of discriminatory harassment include:</a:t>
            </a:r>
          </a:p>
          <a:p>
            <a:pPr marL="457200"/>
            <a:r>
              <a:rPr lang="en-US" altLang="en-US" dirty="0"/>
              <a:t>Oral or written conduct such as jokes, innuendo, slurs, name calling, negative comments about cultural norms, circulating rumors;</a:t>
            </a:r>
          </a:p>
          <a:p>
            <a:pPr marL="457200"/>
            <a:r>
              <a:rPr lang="en-US" altLang="en-US" dirty="0"/>
              <a:t>Physical conduct, battery, blocking movement;</a:t>
            </a:r>
          </a:p>
          <a:p>
            <a:pPr marL="457200"/>
            <a:r>
              <a:rPr lang="en-US" altLang="en-US" dirty="0"/>
              <a:t>Non-verbal derogatory gestures, stalking, interference with work performance;</a:t>
            </a:r>
          </a:p>
          <a:p>
            <a:pPr marL="457200"/>
            <a:r>
              <a:rPr lang="en-US" altLang="en-US" dirty="0"/>
              <a:t>Visual displays.</a:t>
            </a:r>
          </a:p>
        </p:txBody>
      </p:sp>
    </p:spTree>
    <p:extLst>
      <p:ext uri="{BB962C8B-B14F-4D97-AF65-F5344CB8AC3E}">
        <p14:creationId xmlns:p14="http://schemas.microsoft.com/office/powerpoint/2010/main" val="359716903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A71C725-8F6D-49D0-A394-8A45D9E9D2B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Analyzing the Investigation Report, 1</a:t>
            </a:r>
          </a:p>
        </p:txBody>
      </p:sp>
      <p:sp>
        <p:nvSpPr>
          <p:cNvPr id="2" name="Content Placeholder 1"/>
          <p:cNvSpPr>
            <a:spLocks noGrp="1"/>
          </p:cNvSpPr>
          <p:nvPr>
            <p:ph idx="1"/>
          </p:nvPr>
        </p:nvSpPr>
        <p:spPr/>
        <p:txBody>
          <a:bodyPr>
            <a:normAutofit/>
          </a:bodyPr>
          <a:lstStyle/>
          <a:p>
            <a:pPr marL="463550" indent="-463550">
              <a:buFont typeface="Arial" panose="020B0604020202020204" pitchFamily="34" charset="0"/>
              <a:buChar char="•"/>
            </a:pPr>
            <a:r>
              <a:rPr lang="en-US" dirty="0"/>
              <a:t>Read the allegations or complaint to see what the report should cover</a:t>
            </a:r>
          </a:p>
          <a:p>
            <a:pPr marL="463550" indent="-463550">
              <a:buFont typeface="Arial" panose="020B0604020202020204" pitchFamily="34" charset="0"/>
              <a:buChar char="•"/>
            </a:pPr>
            <a:r>
              <a:rPr lang="en-US" dirty="0"/>
              <a:t>Review the elements of the offense</a:t>
            </a:r>
          </a:p>
          <a:p>
            <a:pPr marL="463550" indent="-463550">
              <a:buFont typeface="Arial" panose="020B0604020202020204" pitchFamily="34" charset="0"/>
              <a:buChar char="•"/>
            </a:pPr>
            <a:r>
              <a:rPr lang="en-US" dirty="0"/>
              <a:t>Read the report thoroughly to identify gaps or unanswered questions</a:t>
            </a:r>
          </a:p>
          <a:p>
            <a:pPr marL="463550" indent="-463550">
              <a:buFont typeface="Arial" panose="020B0604020202020204" pitchFamily="34" charset="0"/>
              <a:buChar char="•"/>
            </a:pPr>
            <a:r>
              <a:rPr lang="en-US" dirty="0"/>
              <a:t>Do the facts in the report completely address each element of the offense?  (If not, send it back)</a:t>
            </a:r>
          </a:p>
        </p:txBody>
      </p:sp>
    </p:spTree>
    <p:extLst>
      <p:ext uri="{BB962C8B-B14F-4D97-AF65-F5344CB8AC3E}">
        <p14:creationId xmlns:p14="http://schemas.microsoft.com/office/powerpoint/2010/main" val="412245542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181DE62-22B9-0357-9ADC-78D4312B6B29}"/>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Analyzing the Investigation Report, 2</a:t>
            </a:r>
          </a:p>
        </p:txBody>
      </p:sp>
      <p:sp>
        <p:nvSpPr>
          <p:cNvPr id="2" name="Content Placeholder 1"/>
          <p:cNvSpPr>
            <a:spLocks noGrp="1"/>
          </p:cNvSpPr>
          <p:nvPr>
            <p:ph idx="1"/>
          </p:nvPr>
        </p:nvSpPr>
        <p:spPr/>
        <p:txBody>
          <a:bodyPr>
            <a:normAutofit/>
          </a:bodyPr>
          <a:lstStyle/>
          <a:p>
            <a:pPr marL="463550" indent="-463550">
              <a:buFont typeface="Arial" panose="020B0604020202020204" pitchFamily="34" charset="0"/>
              <a:buChar char="•"/>
            </a:pPr>
            <a:r>
              <a:rPr lang="en-US" dirty="0"/>
              <a:t>Is there anything missing?  E.g., relevant information (If yes, send it back)</a:t>
            </a:r>
          </a:p>
          <a:p>
            <a:pPr marL="463550" indent="-463550">
              <a:buFont typeface="Arial" panose="020B0604020202020204" pitchFamily="34" charset="0"/>
              <a:buChar char="•"/>
            </a:pPr>
            <a:r>
              <a:rPr lang="en-US" dirty="0"/>
              <a:t>Are there inappropriate conclusions in the report (If yes, send it back)</a:t>
            </a:r>
          </a:p>
          <a:p>
            <a:pPr marL="463550" indent="-463550">
              <a:buFont typeface="Arial" panose="020B0604020202020204" pitchFamily="34" charset="0"/>
              <a:buChar char="•"/>
            </a:pPr>
            <a:r>
              <a:rPr lang="en-US" dirty="0"/>
              <a:t>If applicable, was the subject offered a union representative?</a:t>
            </a:r>
          </a:p>
        </p:txBody>
      </p:sp>
    </p:spTree>
    <p:extLst>
      <p:ext uri="{BB962C8B-B14F-4D97-AF65-F5344CB8AC3E}">
        <p14:creationId xmlns:p14="http://schemas.microsoft.com/office/powerpoint/2010/main" val="375704552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AF3F0C7-80EE-B699-01C5-9F4208936A8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Analyzing the Investigation Report, 3</a:t>
            </a:r>
          </a:p>
        </p:txBody>
      </p:sp>
      <p:sp>
        <p:nvSpPr>
          <p:cNvPr id="2" name="Content Placeholder 1"/>
          <p:cNvSpPr>
            <a:spLocks noGrp="1"/>
          </p:cNvSpPr>
          <p:nvPr>
            <p:ph idx="1"/>
          </p:nvPr>
        </p:nvSpPr>
        <p:spPr/>
        <p:txBody>
          <a:bodyPr>
            <a:normAutofit/>
          </a:bodyPr>
          <a:lstStyle/>
          <a:p>
            <a:pPr marL="0" indent="0">
              <a:lnSpc>
                <a:spcPct val="80000"/>
              </a:lnSpc>
              <a:buNone/>
            </a:pPr>
            <a:r>
              <a:rPr lang="en-US" sz="2400" dirty="0"/>
              <a:t>Scrutinize the disruptive conduct</a:t>
            </a:r>
          </a:p>
          <a:p>
            <a:pPr marL="342900" indent="-342900">
              <a:lnSpc>
                <a:spcPct val="80000"/>
              </a:lnSpc>
              <a:buFont typeface="Arial" panose="020B0604020202020204" pitchFamily="34" charset="0"/>
              <a:buChar char="•"/>
            </a:pPr>
            <a:r>
              <a:rPr lang="en-US" sz="2400" dirty="0"/>
              <a:t>What was the cause of the behavior?</a:t>
            </a:r>
          </a:p>
          <a:p>
            <a:pPr marL="342900" indent="-342900">
              <a:lnSpc>
                <a:spcPct val="80000"/>
              </a:lnSpc>
              <a:buFont typeface="Arial" panose="020B0604020202020204" pitchFamily="34" charset="0"/>
              <a:buChar char="•"/>
            </a:pPr>
            <a:r>
              <a:rPr lang="en-US" sz="2400" dirty="0"/>
              <a:t>Was the behavior unknowingly disruptive?</a:t>
            </a:r>
          </a:p>
          <a:p>
            <a:pPr marL="342900" indent="-342900">
              <a:lnSpc>
                <a:spcPct val="80000"/>
              </a:lnSpc>
              <a:buFont typeface="Arial" panose="020B0604020202020204" pitchFamily="34" charset="0"/>
              <a:buChar char="•"/>
            </a:pPr>
            <a:r>
              <a:rPr lang="en-US" sz="2400" dirty="0"/>
              <a:t>Were there factors beyond the employee’s control that contributed to the behavior?</a:t>
            </a:r>
          </a:p>
          <a:p>
            <a:pPr marL="342900" indent="-342900">
              <a:lnSpc>
                <a:spcPct val="80000"/>
              </a:lnSpc>
              <a:buFont typeface="Arial" panose="020B0604020202020204" pitchFamily="34" charset="0"/>
              <a:buChar char="•"/>
            </a:pPr>
            <a:r>
              <a:rPr lang="en-US" sz="2400" dirty="0"/>
              <a:t>Does the employee have the skills and training to refrain from the behavior?</a:t>
            </a:r>
          </a:p>
          <a:p>
            <a:pPr marL="342900" indent="-342900">
              <a:lnSpc>
                <a:spcPct val="80000"/>
              </a:lnSpc>
              <a:buFont typeface="Arial" panose="020B0604020202020204" pitchFamily="34" charset="0"/>
              <a:buChar char="•"/>
            </a:pPr>
            <a:r>
              <a:rPr lang="en-US" sz="2400" dirty="0"/>
              <a:t>Is the employee willing and likely to change?</a:t>
            </a:r>
          </a:p>
          <a:p>
            <a:pPr marL="342900" indent="-342900">
              <a:lnSpc>
                <a:spcPct val="80000"/>
              </a:lnSpc>
              <a:buFont typeface="Arial" panose="020B0604020202020204" pitchFamily="34" charset="0"/>
              <a:buChar char="•"/>
            </a:pPr>
            <a:r>
              <a:rPr lang="en-US" sz="2400" dirty="0"/>
              <a:t>What objective steps need to happen to help the employee change the behavior?</a:t>
            </a:r>
          </a:p>
        </p:txBody>
      </p:sp>
    </p:spTree>
    <p:extLst>
      <p:ext uri="{BB962C8B-B14F-4D97-AF65-F5344CB8AC3E}">
        <p14:creationId xmlns:p14="http://schemas.microsoft.com/office/powerpoint/2010/main" val="13998735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8B91D69-4BD6-7B23-AE92-48E1920D093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Analyzing the Investigation Report, 4</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Are the witnesses, complainant, and the accused credible?  Is there corroborating evidence for their accounts?</a:t>
            </a:r>
          </a:p>
          <a:p>
            <a:pPr marL="342900" indent="-342900">
              <a:buFont typeface="Arial" panose="020B0604020202020204" pitchFamily="34" charset="0"/>
              <a:buChar char="•"/>
            </a:pPr>
            <a:r>
              <a:rPr lang="en-US" sz="2400" dirty="0">
                <a:solidFill>
                  <a:srgbClr val="002060"/>
                </a:solidFill>
              </a:rPr>
              <a:t>How did they react or behave after the incident?</a:t>
            </a:r>
          </a:p>
          <a:p>
            <a:pPr marL="342900" indent="-342900">
              <a:buFont typeface="Arial" panose="020B0604020202020204" pitchFamily="34" charset="0"/>
              <a:buChar char="•"/>
            </a:pPr>
            <a:r>
              <a:rPr lang="en-US" sz="2400" dirty="0">
                <a:solidFill>
                  <a:srgbClr val="002060"/>
                </a:solidFill>
              </a:rPr>
              <a:t>Did they talk to others or write about the conduct soon after it occurred?</a:t>
            </a:r>
          </a:p>
          <a:p>
            <a:pPr marL="342900" indent="-342900">
              <a:buFont typeface="Arial" panose="020B0604020202020204" pitchFamily="34" charset="0"/>
              <a:buChar char="•"/>
            </a:pPr>
            <a:r>
              <a:rPr lang="en-US" sz="2400" dirty="0">
                <a:solidFill>
                  <a:srgbClr val="002060"/>
                </a:solidFill>
              </a:rPr>
              <a:t>Has the accused been found to have engaged in similar behavior?</a:t>
            </a:r>
          </a:p>
        </p:txBody>
      </p:sp>
    </p:spTree>
    <p:extLst>
      <p:ext uri="{BB962C8B-B14F-4D97-AF65-F5344CB8AC3E}">
        <p14:creationId xmlns:p14="http://schemas.microsoft.com/office/powerpoint/2010/main" val="312502486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7C977D5-5A2E-B49A-4ED6-7C8AC24C6257}"/>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Reviewing the Investigative Report</a:t>
            </a:r>
          </a:p>
        </p:txBody>
      </p:sp>
      <p:sp>
        <p:nvSpPr>
          <p:cNvPr id="2" name="Content Placeholder 1"/>
          <p:cNvSpPr>
            <a:spLocks noGrp="1"/>
          </p:cNvSpPr>
          <p:nvPr>
            <p:ph idx="1"/>
          </p:nvPr>
        </p:nvSpPr>
        <p:spPr/>
        <p:txBody>
          <a:bodyPr>
            <a:normAutofit/>
          </a:bodyPr>
          <a:lstStyle/>
          <a:p>
            <a:pPr marL="0" indent="0">
              <a:buNone/>
            </a:pPr>
            <a:r>
              <a:rPr lang="en-US" sz="2400" dirty="0">
                <a:solidFill>
                  <a:srgbClr val="002060"/>
                </a:solidFill>
              </a:rPr>
              <a:t>Determine if additional steps should be taken before making a decision</a:t>
            </a:r>
          </a:p>
          <a:p>
            <a:pPr marL="342900" indent="-342900">
              <a:buFont typeface="Arial" panose="020B0604020202020204" pitchFamily="34" charset="0"/>
              <a:buChar char="•"/>
            </a:pPr>
            <a:r>
              <a:rPr lang="en-US" sz="2400" dirty="0">
                <a:solidFill>
                  <a:srgbClr val="002060"/>
                </a:solidFill>
              </a:rPr>
              <a:t>Additional investigative measures</a:t>
            </a:r>
          </a:p>
          <a:p>
            <a:pPr marL="342900" indent="-342900">
              <a:buFont typeface="Arial" panose="020B0604020202020204" pitchFamily="34" charset="0"/>
              <a:buChar char="•"/>
            </a:pPr>
            <a:r>
              <a:rPr lang="en-US" sz="2400" dirty="0">
                <a:solidFill>
                  <a:srgbClr val="002060"/>
                </a:solidFill>
              </a:rPr>
              <a:t>Request additional information, e.g., written response from complainant and/or respondent</a:t>
            </a:r>
          </a:p>
          <a:p>
            <a:pPr marL="342900" indent="-342900">
              <a:buFont typeface="Arial" panose="020B0604020202020204" pitchFamily="34" charset="0"/>
              <a:buChar char="•"/>
            </a:pPr>
            <a:r>
              <a:rPr lang="en-US" sz="2400" dirty="0">
                <a:solidFill>
                  <a:srgbClr val="002060"/>
                </a:solidFill>
              </a:rPr>
              <a:t>Meeting complainant, respondent or other involved individuals</a:t>
            </a:r>
          </a:p>
        </p:txBody>
      </p:sp>
    </p:spTree>
    <p:extLst>
      <p:ext uri="{BB962C8B-B14F-4D97-AF65-F5344CB8AC3E}">
        <p14:creationId xmlns:p14="http://schemas.microsoft.com/office/powerpoint/2010/main" val="146740249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5DACA25-7904-532F-2C62-F24363EAC69A}"/>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Meeting Complainant, Respondent or Others</a:t>
            </a:r>
          </a:p>
        </p:txBody>
      </p:sp>
      <p:sp>
        <p:nvSpPr>
          <p:cNvPr id="2" name="Content Placeholder 1"/>
          <p:cNvSpPr>
            <a:spLocks noGrp="1"/>
          </p:cNvSpPr>
          <p:nvPr>
            <p:ph idx="1"/>
          </p:nvPr>
        </p:nvSpPr>
        <p:spPr/>
        <p:txBody>
          <a:bodyPr>
            <a:normAutofit/>
          </a:bodyPr>
          <a:lstStyle/>
          <a:p>
            <a:r>
              <a:rPr lang="en-US" sz="2400" dirty="0">
                <a:solidFill>
                  <a:srgbClr val="002060"/>
                </a:solidFill>
              </a:rPr>
              <a:t>Data Practices Act Notice (</a:t>
            </a:r>
            <a:r>
              <a:rPr lang="en-US" sz="2400" dirty="0" err="1">
                <a:solidFill>
                  <a:srgbClr val="002060"/>
                </a:solidFill>
              </a:rPr>
              <a:t>Tennessen</a:t>
            </a:r>
            <a:r>
              <a:rPr lang="en-US" sz="2400" dirty="0">
                <a:solidFill>
                  <a:srgbClr val="002060"/>
                </a:solidFill>
              </a:rPr>
              <a:t> Notice)</a:t>
            </a:r>
          </a:p>
          <a:p>
            <a:r>
              <a:rPr lang="en-US" sz="2400" dirty="0">
                <a:solidFill>
                  <a:srgbClr val="002060"/>
                </a:solidFill>
              </a:rPr>
              <a:t>Non-Bargaining Unit Employee Representation Rights</a:t>
            </a:r>
          </a:p>
          <a:p>
            <a:r>
              <a:rPr lang="en-US" sz="2400" dirty="0">
                <a:solidFill>
                  <a:srgbClr val="002060"/>
                </a:solidFill>
              </a:rPr>
              <a:t>Bargaining Unit Employee Representation Rights (Weingarten Rights)</a:t>
            </a:r>
          </a:p>
          <a:p>
            <a:pPr marL="347663" indent="-347663">
              <a:buFont typeface="Arial" panose="020B0604020202020204" pitchFamily="34" charset="0"/>
              <a:buChar char="•"/>
            </a:pPr>
            <a:r>
              <a:rPr lang="en-US" sz="2400" dirty="0">
                <a:solidFill>
                  <a:srgbClr val="002060"/>
                </a:solidFill>
              </a:rPr>
              <a:t>Is the bargaining unit employee being questioned in connection with an investigation which could lead to discipline of that employee?</a:t>
            </a:r>
          </a:p>
          <a:p>
            <a:pPr marL="347663" indent="-347663">
              <a:buFont typeface="Arial" panose="020B0604020202020204" pitchFamily="34" charset="0"/>
              <a:buChar char="•"/>
            </a:pPr>
            <a:r>
              <a:rPr lang="en-US" sz="2400" dirty="0">
                <a:solidFill>
                  <a:srgbClr val="002060"/>
                </a:solidFill>
              </a:rPr>
              <a:t>If so, the employee has a right to union representation</a:t>
            </a:r>
          </a:p>
        </p:txBody>
      </p:sp>
    </p:spTree>
    <p:extLst>
      <p:ext uri="{BB962C8B-B14F-4D97-AF65-F5344CB8AC3E}">
        <p14:creationId xmlns:p14="http://schemas.microsoft.com/office/powerpoint/2010/main" val="336780371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25FB681-F9B0-4160-BE1E-E2E8100413BA}"/>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Deciding if Misconduct Occurred,</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Did the discrimination or harassment occur in violation of Policy 1B.1?</a:t>
            </a:r>
          </a:p>
          <a:p>
            <a:pPr marL="342900" indent="-342900">
              <a:buFont typeface="Arial" panose="020B0604020202020204" pitchFamily="34" charset="0"/>
              <a:buChar char="•"/>
            </a:pPr>
            <a:r>
              <a:rPr lang="en-US" sz="2400" dirty="0">
                <a:solidFill>
                  <a:srgbClr val="002060"/>
                </a:solidFill>
              </a:rPr>
              <a:t>Did a violation of Policy 1B.3 occur?</a:t>
            </a:r>
          </a:p>
          <a:p>
            <a:pPr marL="342900" indent="-342900">
              <a:buFont typeface="Arial" panose="020B0604020202020204" pitchFamily="34" charset="0"/>
              <a:buChar char="•"/>
            </a:pPr>
            <a:r>
              <a:rPr lang="en-US" sz="2400" dirty="0">
                <a:solidFill>
                  <a:srgbClr val="002060"/>
                </a:solidFill>
              </a:rPr>
              <a:t>Did other misconduct occur?</a:t>
            </a:r>
          </a:p>
        </p:txBody>
      </p:sp>
    </p:spTree>
    <p:extLst>
      <p:ext uri="{BB962C8B-B14F-4D97-AF65-F5344CB8AC3E}">
        <p14:creationId xmlns:p14="http://schemas.microsoft.com/office/powerpoint/2010/main" val="74932011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6FA7F65-054C-F907-0817-DF8771DE96BC}"/>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Deciding if Misconduct Occurred Standard</a:t>
            </a:r>
          </a:p>
        </p:txBody>
      </p:sp>
      <p:sp>
        <p:nvSpPr>
          <p:cNvPr id="2" name="Content Placeholder 1"/>
          <p:cNvSpPr>
            <a:spLocks noGrp="1"/>
          </p:cNvSpPr>
          <p:nvPr>
            <p:ph idx="1"/>
          </p:nvPr>
        </p:nvSpPr>
        <p:spPr/>
        <p:txBody>
          <a:bodyPr>
            <a:normAutofit/>
          </a:bodyPr>
          <a:lstStyle/>
          <a:p>
            <a:pPr marL="0" indent="0">
              <a:buNone/>
            </a:pPr>
            <a:r>
              <a:rPr lang="en-US" sz="2400" dirty="0">
                <a:solidFill>
                  <a:srgbClr val="002060"/>
                </a:solidFill>
              </a:rPr>
              <a:t>Burden of Proof</a:t>
            </a:r>
          </a:p>
          <a:p>
            <a:pPr marL="342900" indent="-342900">
              <a:buFont typeface="Arial" panose="020B0604020202020204" pitchFamily="34" charset="0"/>
              <a:buChar char="•"/>
            </a:pPr>
            <a:r>
              <a:rPr lang="en-US" sz="2400" dirty="0">
                <a:solidFill>
                  <a:srgbClr val="002060"/>
                </a:solidFill>
              </a:rPr>
              <a:t>99% beyond a reasonable doubt (criminal court matters)</a:t>
            </a:r>
          </a:p>
          <a:p>
            <a:pPr marL="342900" indent="-342900">
              <a:buFont typeface="Arial" panose="020B0604020202020204" pitchFamily="34" charset="0"/>
              <a:buChar char="•"/>
            </a:pPr>
            <a:r>
              <a:rPr lang="en-US" sz="2400" dirty="0">
                <a:solidFill>
                  <a:srgbClr val="002060"/>
                </a:solidFill>
              </a:rPr>
              <a:t>75% clear and convincing evidence (civil court matters)</a:t>
            </a:r>
          </a:p>
          <a:p>
            <a:pPr marL="342900" indent="-342900">
              <a:buFont typeface="Arial" panose="020B0604020202020204" pitchFamily="34" charset="0"/>
              <a:buChar char="•"/>
            </a:pPr>
            <a:r>
              <a:rPr lang="en-US" sz="2400" dirty="0">
                <a:solidFill>
                  <a:srgbClr val="002060"/>
                </a:solidFill>
              </a:rPr>
              <a:t>51% preponderance of evidence; e.g., more likely than not (most public institutions)</a:t>
            </a:r>
          </a:p>
          <a:p>
            <a:pPr marL="342900" indent="-342900">
              <a:buFont typeface="Arial" panose="020B0604020202020204" pitchFamily="34" charset="0"/>
              <a:buChar char="•"/>
            </a:pPr>
            <a:r>
              <a:rPr lang="en-US" sz="2400" dirty="0">
                <a:solidFill>
                  <a:srgbClr val="002060"/>
                </a:solidFill>
              </a:rPr>
              <a:t>&lt;51% good faith in investigation/reasonable conclusion (most private employers)</a:t>
            </a:r>
          </a:p>
          <a:p>
            <a:endParaRPr lang="en-US" sz="2400" dirty="0">
              <a:solidFill>
                <a:srgbClr val="002060"/>
              </a:solidFill>
            </a:endParaRPr>
          </a:p>
          <a:p>
            <a:r>
              <a:rPr lang="en-US" sz="2400" dirty="0">
                <a:solidFill>
                  <a:srgbClr val="002060"/>
                </a:solidFill>
              </a:rPr>
              <a:t>*Check the relevant CBA</a:t>
            </a:r>
          </a:p>
          <a:p>
            <a:pPr marL="342900" indent="-342900">
              <a:buFont typeface="Arial" panose="020B0604020202020204" pitchFamily="34" charset="0"/>
              <a:buChar char="•"/>
            </a:pPr>
            <a:endParaRPr lang="en-US" sz="2400" dirty="0">
              <a:solidFill>
                <a:srgbClr val="002060"/>
              </a:solidFill>
            </a:endParaRPr>
          </a:p>
        </p:txBody>
      </p:sp>
    </p:spTree>
    <p:extLst>
      <p:ext uri="{BB962C8B-B14F-4D97-AF65-F5344CB8AC3E}">
        <p14:creationId xmlns:p14="http://schemas.microsoft.com/office/powerpoint/2010/main" val="166851648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85C2252-59C5-AEDE-DAB4-05427F2C1BDC}"/>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Deciding if Misconduct Occurred, cont.</a:t>
            </a:r>
          </a:p>
        </p:txBody>
      </p:sp>
      <p:sp>
        <p:nvSpPr>
          <p:cNvPr id="2" name="Content Placeholder 1"/>
          <p:cNvSpPr>
            <a:spLocks noGrp="1"/>
          </p:cNvSpPr>
          <p:nvPr>
            <p:ph idx="1"/>
          </p:nvPr>
        </p:nvSpPr>
        <p:spPr/>
        <p:txBody>
          <a:bodyPr>
            <a:normAutofit/>
          </a:bodyPr>
          <a:lstStyle/>
          <a:p>
            <a:r>
              <a:rPr lang="en-US" sz="2400" dirty="0">
                <a:solidFill>
                  <a:srgbClr val="002060"/>
                </a:solidFill>
              </a:rPr>
              <a:t>Gather all information and highlight the important points</a:t>
            </a:r>
          </a:p>
          <a:p>
            <a:r>
              <a:rPr lang="en-US" sz="2400" dirty="0">
                <a:solidFill>
                  <a:srgbClr val="002060"/>
                </a:solidFill>
              </a:rPr>
              <a:t>What do the important points show or prove?</a:t>
            </a:r>
          </a:p>
          <a:p>
            <a:pPr lvl="1"/>
            <a:r>
              <a:rPr lang="en-US" sz="2000" dirty="0">
                <a:solidFill>
                  <a:srgbClr val="002060"/>
                </a:solidFill>
              </a:rPr>
              <a:t>If not relevant, put it aside.</a:t>
            </a:r>
          </a:p>
          <a:p>
            <a:pPr lvl="1"/>
            <a:r>
              <a:rPr lang="en-US" sz="2000" dirty="0">
                <a:solidFill>
                  <a:srgbClr val="002060"/>
                </a:solidFill>
              </a:rPr>
              <a:t>If relevant, is it credible?</a:t>
            </a:r>
          </a:p>
          <a:p>
            <a:pPr marL="342900" indent="-342900">
              <a:buFont typeface="Arial" panose="020B0604020202020204" pitchFamily="34" charset="0"/>
              <a:buChar char="•"/>
            </a:pPr>
            <a:endParaRPr lang="en-US" sz="2400" dirty="0">
              <a:solidFill>
                <a:srgbClr val="002060"/>
              </a:solidFill>
            </a:endParaRPr>
          </a:p>
        </p:txBody>
      </p:sp>
    </p:spTree>
    <p:extLst>
      <p:ext uri="{BB962C8B-B14F-4D97-AF65-F5344CB8AC3E}">
        <p14:creationId xmlns:p14="http://schemas.microsoft.com/office/powerpoint/2010/main" val="325523567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43091E2-3085-B5C3-05E3-A32AE0CA2277}"/>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Determining Appropriate Action, 1</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Take corrective action for 1B.1 and 1B.3 violations</a:t>
            </a:r>
          </a:p>
          <a:p>
            <a:pPr marL="342900" indent="-342900">
              <a:buFont typeface="Arial" panose="020B0604020202020204" pitchFamily="34" charset="0"/>
              <a:buChar char="•"/>
            </a:pPr>
            <a:r>
              <a:rPr lang="en-US" sz="2400" dirty="0">
                <a:solidFill>
                  <a:srgbClr val="002060"/>
                </a:solidFill>
              </a:rPr>
              <a:t>Refer non-1B work problems or student misconduct to appropriate resource</a:t>
            </a:r>
          </a:p>
          <a:p>
            <a:pPr marL="342900" indent="-342900">
              <a:buFont typeface="Arial" panose="020B0604020202020204" pitchFamily="34" charset="0"/>
              <a:buChar char="•"/>
            </a:pPr>
            <a:r>
              <a:rPr lang="en-US" sz="2400" dirty="0">
                <a:solidFill>
                  <a:srgbClr val="002060"/>
                </a:solidFill>
              </a:rPr>
              <a:t>Complainant’s preference is informative but not controlling</a:t>
            </a:r>
          </a:p>
        </p:txBody>
      </p:sp>
    </p:spTree>
    <p:extLst>
      <p:ext uri="{BB962C8B-B14F-4D97-AF65-F5344CB8AC3E}">
        <p14:creationId xmlns:p14="http://schemas.microsoft.com/office/powerpoint/2010/main" val="81396441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6707C8C-0ECB-F3DC-7BC8-55A64501CC6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j-lt"/>
                <a:ea typeface="+mn-ea"/>
                <a:cs typeface="+mn-cs"/>
              </a:rPr>
              <a:t>Sexual Harassment</a:t>
            </a:r>
          </a:p>
        </p:txBody>
      </p:sp>
      <p:sp>
        <p:nvSpPr>
          <p:cNvPr id="2" name="Content Placeholder 1"/>
          <p:cNvSpPr>
            <a:spLocks noGrp="1"/>
          </p:cNvSpPr>
          <p:nvPr>
            <p:ph idx="1"/>
          </p:nvPr>
        </p:nvSpPr>
        <p:spPr/>
        <p:txBody>
          <a:bodyPr>
            <a:normAutofit/>
          </a:bodyPr>
          <a:lstStyle/>
          <a:p>
            <a:pPr marL="0" indent="0">
              <a:buSzPct val="85000"/>
              <a:buNone/>
            </a:pPr>
            <a:r>
              <a:rPr lang="en-US" altLang="en-US" b="1" dirty="0">
                <a:solidFill>
                  <a:srgbClr val="009F4D"/>
                </a:solidFill>
              </a:rPr>
              <a:t>The elements of sexual harassment include:</a:t>
            </a:r>
            <a:endParaRPr lang="en-US" altLang="en-US" dirty="0"/>
          </a:p>
          <a:p>
            <a:pPr marL="457200">
              <a:buSzPct val="85000"/>
            </a:pPr>
            <a:r>
              <a:rPr lang="en-US" altLang="en-US" dirty="0"/>
              <a:t>Unwelcome sexual advances, requests for sexual favors, sexually motivated physical conduct, and other verbal or physical conduct of a sexual nature </a:t>
            </a:r>
            <a:r>
              <a:rPr lang="en-US" altLang="en-US" b="1" u="sng" dirty="0"/>
              <a:t>and</a:t>
            </a:r>
            <a:r>
              <a:rPr lang="en-US" altLang="en-US" dirty="0"/>
              <a:t>;</a:t>
            </a:r>
          </a:p>
          <a:p>
            <a:pPr marL="457200">
              <a:buSzPct val="85000"/>
            </a:pPr>
            <a:r>
              <a:rPr lang="en-US" altLang="en-US" dirty="0"/>
              <a:t>The conduct has a </a:t>
            </a:r>
            <a:r>
              <a:rPr lang="en-US" altLang="en-US" b="1" u="sng" dirty="0"/>
              <a:t>negative</a:t>
            </a:r>
            <a:r>
              <a:rPr lang="en-US" altLang="en-US" dirty="0"/>
              <a:t> </a:t>
            </a:r>
            <a:r>
              <a:rPr lang="en-US" altLang="en-US" b="1" dirty="0"/>
              <a:t>or</a:t>
            </a:r>
            <a:r>
              <a:rPr lang="en-US" altLang="en-US" dirty="0"/>
              <a:t> </a:t>
            </a:r>
            <a:r>
              <a:rPr lang="en-US" altLang="en-US" b="1" u="sng" dirty="0"/>
              <a:t>is likely to have a negative effect </a:t>
            </a:r>
            <a:r>
              <a:rPr lang="en-US" altLang="en-US" dirty="0"/>
              <a:t>on the complainant or the workplace or the educational environment. </a:t>
            </a:r>
            <a:endParaRPr lang="en-US" dirty="0"/>
          </a:p>
        </p:txBody>
      </p:sp>
    </p:spTree>
    <p:extLst>
      <p:ext uri="{BB962C8B-B14F-4D97-AF65-F5344CB8AC3E}">
        <p14:creationId xmlns:p14="http://schemas.microsoft.com/office/powerpoint/2010/main" val="3360300120"/>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C00DA27-1A84-3B5A-D2C6-152784C0AD0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Determining Appropriate Action, 2</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Action must be sufficient to:</a:t>
            </a:r>
          </a:p>
          <a:p>
            <a:pPr marL="682625" lvl="1" indent="-342900"/>
            <a:r>
              <a:rPr lang="en-US" sz="2000" dirty="0">
                <a:solidFill>
                  <a:srgbClr val="002060"/>
                </a:solidFill>
              </a:rPr>
              <a:t>Ensure harassment/discrimination will stop and not recur</a:t>
            </a:r>
          </a:p>
          <a:p>
            <a:pPr marL="682625" lvl="1" indent="-342900"/>
            <a:r>
              <a:rPr lang="en-US" sz="2000" dirty="0">
                <a:solidFill>
                  <a:srgbClr val="002060"/>
                </a:solidFill>
              </a:rPr>
              <a:t>Send clear messages that policy is meaningful and applies to everyone</a:t>
            </a:r>
          </a:p>
          <a:p>
            <a:pPr marL="342900" indent="-342900">
              <a:buFont typeface="Arial" panose="020B0604020202020204" pitchFamily="34" charset="0"/>
              <a:buChar char="•"/>
            </a:pPr>
            <a:r>
              <a:rPr lang="en-US" sz="2400" dirty="0">
                <a:solidFill>
                  <a:srgbClr val="002060"/>
                </a:solidFill>
              </a:rPr>
              <a:t>Factors</a:t>
            </a:r>
          </a:p>
          <a:p>
            <a:pPr marL="682625" lvl="1" indent="-342900"/>
            <a:r>
              <a:rPr lang="en-US" sz="2000" dirty="0">
                <a:solidFill>
                  <a:srgbClr val="002060"/>
                </a:solidFill>
              </a:rPr>
              <a:t>Severity of conduct</a:t>
            </a:r>
          </a:p>
          <a:p>
            <a:pPr marL="682625" lvl="1" indent="-342900"/>
            <a:r>
              <a:rPr lang="en-US" sz="2000" dirty="0">
                <a:solidFill>
                  <a:srgbClr val="002060"/>
                </a:solidFill>
              </a:rPr>
              <a:t>Degree of harm to complainant and others</a:t>
            </a:r>
          </a:p>
          <a:p>
            <a:pPr marL="682625" lvl="1" indent="-342900"/>
            <a:r>
              <a:rPr lang="en-US" sz="2000" dirty="0">
                <a:solidFill>
                  <a:srgbClr val="002060"/>
                </a:solidFill>
              </a:rPr>
              <a:t>Has the conduct potentially created a class of complainants?</a:t>
            </a:r>
          </a:p>
          <a:p>
            <a:pPr marL="682625" lvl="1" indent="-342900"/>
            <a:r>
              <a:rPr lang="en-US" sz="2000" dirty="0">
                <a:solidFill>
                  <a:srgbClr val="002060"/>
                </a:solidFill>
              </a:rPr>
              <a:t>Does Subject have a history of the alleged behavior?</a:t>
            </a:r>
          </a:p>
        </p:txBody>
      </p:sp>
    </p:spTree>
    <p:extLst>
      <p:ext uri="{BB962C8B-B14F-4D97-AF65-F5344CB8AC3E}">
        <p14:creationId xmlns:p14="http://schemas.microsoft.com/office/powerpoint/2010/main" val="273453672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2F7E6F6-EA77-DF81-EC36-873878C36C5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Determining Appropriate Action, 3</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Progressive (or corrective) discipline is designed to </a:t>
            </a:r>
            <a:r>
              <a:rPr lang="en-US" sz="2400" i="1" u="sng" dirty="0">
                <a:solidFill>
                  <a:srgbClr val="002060"/>
                </a:solidFill>
              </a:rPr>
              <a:t>correct</a:t>
            </a:r>
            <a:r>
              <a:rPr lang="en-US" sz="2400" dirty="0">
                <a:solidFill>
                  <a:srgbClr val="002060"/>
                </a:solidFill>
              </a:rPr>
              <a:t> an employee’s behavior so that the misconduct does not occur or is not repeated</a:t>
            </a:r>
          </a:p>
          <a:p>
            <a:pPr marL="342900" indent="-342900">
              <a:buFont typeface="Arial" panose="020B0604020202020204" pitchFamily="34" charset="0"/>
              <a:buChar char="•"/>
            </a:pPr>
            <a:r>
              <a:rPr lang="en-US" sz="2400" dirty="0">
                <a:solidFill>
                  <a:srgbClr val="002060"/>
                </a:solidFill>
              </a:rPr>
              <a:t>For egregious acts of misconduct, progressive discipline need not be strictly followed</a:t>
            </a:r>
          </a:p>
          <a:p>
            <a:pPr marL="342900" indent="-342900">
              <a:buFont typeface="Arial" panose="020B0604020202020204" pitchFamily="34" charset="0"/>
              <a:buChar char="•"/>
            </a:pPr>
            <a:r>
              <a:rPr lang="en-US" sz="2400" dirty="0">
                <a:solidFill>
                  <a:srgbClr val="002060"/>
                </a:solidFill>
              </a:rPr>
              <a:t>Review CBA disciplinary provisions</a:t>
            </a:r>
          </a:p>
        </p:txBody>
      </p:sp>
    </p:spTree>
    <p:extLst>
      <p:ext uri="{BB962C8B-B14F-4D97-AF65-F5344CB8AC3E}">
        <p14:creationId xmlns:p14="http://schemas.microsoft.com/office/powerpoint/2010/main" val="259382244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D9D85F4-CDF7-7C98-31D3-9808436083ED}"/>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Determining Appropriate Action, 4</a:t>
            </a:r>
          </a:p>
        </p:txBody>
      </p:sp>
      <p:sp>
        <p:nvSpPr>
          <p:cNvPr id="2" name="Content Placeholder 1"/>
          <p:cNvSpPr>
            <a:spLocks noGrp="1"/>
          </p:cNvSpPr>
          <p:nvPr>
            <p:ph idx="1"/>
          </p:nvPr>
        </p:nvSpPr>
        <p:spPr/>
        <p:txBody>
          <a:bodyPr>
            <a:normAutofit/>
          </a:bodyPr>
          <a:lstStyle/>
          <a:p>
            <a:pPr marL="0" indent="0">
              <a:buNone/>
            </a:pPr>
            <a:r>
              <a:rPr lang="en-US" sz="2400" dirty="0">
                <a:solidFill>
                  <a:srgbClr val="002060"/>
                </a:solidFill>
              </a:rPr>
              <a:t>Just Cause</a:t>
            </a:r>
          </a:p>
          <a:p>
            <a:pPr marL="342900" indent="-342900">
              <a:buFont typeface="Arial" panose="020B0604020202020204" pitchFamily="34" charset="0"/>
              <a:buChar char="•"/>
            </a:pPr>
            <a:r>
              <a:rPr lang="en-US" sz="2400" dirty="0">
                <a:solidFill>
                  <a:srgbClr val="002060"/>
                </a:solidFill>
              </a:rPr>
              <a:t>Did the employee </a:t>
            </a:r>
            <a:r>
              <a:rPr lang="en-US" sz="2400" u="sng" dirty="0">
                <a:solidFill>
                  <a:srgbClr val="00A353"/>
                </a:solidFill>
              </a:rPr>
              <a:t>know</a:t>
            </a:r>
            <a:r>
              <a:rPr lang="en-US" sz="2400" dirty="0">
                <a:solidFill>
                  <a:srgbClr val="002060"/>
                </a:solidFill>
              </a:rPr>
              <a:t> and </a:t>
            </a:r>
            <a:r>
              <a:rPr lang="en-US" sz="2400" u="sng" dirty="0">
                <a:solidFill>
                  <a:srgbClr val="00A353"/>
                </a:solidFill>
              </a:rPr>
              <a:t>understand</a:t>
            </a:r>
            <a:r>
              <a:rPr lang="en-US" sz="2400" dirty="0">
                <a:solidFill>
                  <a:srgbClr val="002060"/>
                </a:solidFill>
              </a:rPr>
              <a:t> there would be consequences for violating the rule or standard?</a:t>
            </a:r>
          </a:p>
          <a:p>
            <a:pPr marL="342900" indent="-342900">
              <a:buFont typeface="Arial" panose="020B0604020202020204" pitchFamily="34" charset="0"/>
              <a:buChar char="•"/>
            </a:pPr>
            <a:r>
              <a:rPr lang="en-US" sz="2400" dirty="0">
                <a:solidFill>
                  <a:srgbClr val="002060"/>
                </a:solidFill>
              </a:rPr>
              <a:t>Was the violated rule or standard </a:t>
            </a:r>
            <a:r>
              <a:rPr lang="en-US" sz="2400" u="sng" dirty="0">
                <a:solidFill>
                  <a:srgbClr val="00A353"/>
                </a:solidFill>
              </a:rPr>
              <a:t>reasonable</a:t>
            </a:r>
            <a:r>
              <a:rPr lang="en-US" sz="2400" dirty="0">
                <a:solidFill>
                  <a:srgbClr val="002060"/>
                </a:solidFill>
              </a:rPr>
              <a:t>?</a:t>
            </a:r>
          </a:p>
          <a:p>
            <a:pPr marL="342900" indent="-342900">
              <a:buFont typeface="Arial" panose="020B0604020202020204" pitchFamily="34" charset="0"/>
              <a:buChar char="•"/>
            </a:pPr>
            <a:r>
              <a:rPr lang="en-US" sz="2400" dirty="0">
                <a:solidFill>
                  <a:srgbClr val="002060"/>
                </a:solidFill>
              </a:rPr>
              <a:t>Was the pre-disciplinary investigation fair and </a:t>
            </a:r>
            <a:r>
              <a:rPr lang="en-US" sz="2400" u="sng" dirty="0">
                <a:solidFill>
                  <a:srgbClr val="00A353"/>
                </a:solidFill>
              </a:rPr>
              <a:t>objective</a:t>
            </a:r>
            <a:r>
              <a:rPr lang="en-US" sz="2400" dirty="0">
                <a:solidFill>
                  <a:srgbClr val="002060"/>
                </a:solidFill>
              </a:rPr>
              <a:t>?</a:t>
            </a:r>
          </a:p>
          <a:p>
            <a:pPr marL="342900" indent="-342900">
              <a:buFont typeface="Arial" panose="020B0604020202020204" pitchFamily="34" charset="0"/>
              <a:buChar char="•"/>
            </a:pPr>
            <a:r>
              <a:rPr lang="en-US" sz="2400" dirty="0">
                <a:solidFill>
                  <a:srgbClr val="002060"/>
                </a:solidFill>
              </a:rPr>
              <a:t>Did the investigation result in sufficient </a:t>
            </a:r>
            <a:r>
              <a:rPr lang="en-US" sz="2400" u="sng" dirty="0">
                <a:solidFill>
                  <a:srgbClr val="00A353"/>
                </a:solidFill>
              </a:rPr>
              <a:t>proof</a:t>
            </a:r>
            <a:r>
              <a:rPr lang="en-US" sz="2400" dirty="0">
                <a:solidFill>
                  <a:srgbClr val="002060"/>
                </a:solidFill>
              </a:rPr>
              <a:t> of violation of the rule or standard?</a:t>
            </a:r>
          </a:p>
          <a:p>
            <a:pPr marL="342900" indent="-342900">
              <a:buFont typeface="Arial" panose="020B0604020202020204" pitchFamily="34" charset="0"/>
              <a:buChar char="•"/>
            </a:pPr>
            <a:r>
              <a:rPr lang="en-US" sz="2400" dirty="0">
                <a:solidFill>
                  <a:srgbClr val="002060"/>
                </a:solidFill>
              </a:rPr>
              <a:t>Was employee treated </a:t>
            </a:r>
            <a:r>
              <a:rPr lang="en-US" sz="2400" u="sng" dirty="0">
                <a:solidFill>
                  <a:srgbClr val="00A353"/>
                </a:solidFill>
              </a:rPr>
              <a:t>consistently</a:t>
            </a:r>
            <a:r>
              <a:rPr lang="en-US" sz="2400" dirty="0">
                <a:solidFill>
                  <a:srgbClr val="002060"/>
                </a:solidFill>
              </a:rPr>
              <a:t> with similarly situated employees?</a:t>
            </a:r>
          </a:p>
          <a:p>
            <a:pPr marL="342900" indent="-342900">
              <a:buFont typeface="Arial" panose="020B0604020202020204" pitchFamily="34" charset="0"/>
              <a:buChar char="•"/>
            </a:pPr>
            <a:r>
              <a:rPr lang="en-US" sz="2400" dirty="0">
                <a:solidFill>
                  <a:srgbClr val="002060"/>
                </a:solidFill>
              </a:rPr>
              <a:t>Was the penalty </a:t>
            </a:r>
            <a:r>
              <a:rPr lang="en-US" sz="2400" u="sng" dirty="0">
                <a:solidFill>
                  <a:srgbClr val="00A353"/>
                </a:solidFill>
              </a:rPr>
              <a:t>appropriate</a:t>
            </a:r>
            <a:r>
              <a:rPr lang="en-US" sz="2400" dirty="0">
                <a:solidFill>
                  <a:srgbClr val="002060"/>
                </a:solidFill>
              </a:rPr>
              <a:t> for the offense?</a:t>
            </a:r>
          </a:p>
        </p:txBody>
      </p:sp>
    </p:spTree>
    <p:extLst>
      <p:ext uri="{BB962C8B-B14F-4D97-AF65-F5344CB8AC3E}">
        <p14:creationId xmlns:p14="http://schemas.microsoft.com/office/powerpoint/2010/main" val="104210621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D618E55-33D3-64D0-64DA-20E361EBAA8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Determining Appropriate Action, 5</a:t>
            </a:r>
          </a:p>
        </p:txBody>
      </p:sp>
      <p:sp>
        <p:nvSpPr>
          <p:cNvPr id="2" name="Content Placeholder 1"/>
          <p:cNvSpPr>
            <a:spLocks noGrp="1"/>
          </p:cNvSpPr>
          <p:nvPr>
            <p:ph idx="1"/>
          </p:nvPr>
        </p:nvSpPr>
        <p:spPr/>
        <p:txBody>
          <a:bodyPr>
            <a:normAutofit/>
          </a:bodyPr>
          <a:lstStyle/>
          <a:p>
            <a:pPr marL="0" indent="0">
              <a:buNone/>
            </a:pPr>
            <a:r>
              <a:rPr lang="en-US" sz="2400" dirty="0">
                <a:solidFill>
                  <a:srgbClr val="002060"/>
                </a:solidFill>
              </a:rPr>
              <a:t>Penalty Assessment </a:t>
            </a:r>
          </a:p>
          <a:p>
            <a:pPr marL="342900" indent="-342900">
              <a:buFont typeface="Arial" panose="020B0604020202020204" pitchFamily="34" charset="0"/>
              <a:buChar char="•"/>
            </a:pPr>
            <a:r>
              <a:rPr lang="en-US" sz="2400" dirty="0">
                <a:solidFill>
                  <a:srgbClr val="002060"/>
                </a:solidFill>
              </a:rPr>
              <a:t>Aggravating Circumstances</a:t>
            </a:r>
          </a:p>
          <a:p>
            <a:pPr marL="342900" indent="-342900">
              <a:buFont typeface="Arial" panose="020B0604020202020204" pitchFamily="34" charset="0"/>
              <a:buChar char="•"/>
            </a:pPr>
            <a:r>
              <a:rPr lang="en-US" sz="2400" dirty="0">
                <a:solidFill>
                  <a:srgbClr val="002060"/>
                </a:solidFill>
              </a:rPr>
              <a:t>Mitigating Circumstances</a:t>
            </a:r>
          </a:p>
        </p:txBody>
      </p:sp>
    </p:spTree>
    <p:extLst>
      <p:ext uri="{BB962C8B-B14F-4D97-AF65-F5344CB8AC3E}">
        <p14:creationId xmlns:p14="http://schemas.microsoft.com/office/powerpoint/2010/main" val="376440240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3EAAF22-81F7-41E8-BA77-7D28F02540BA}"/>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mn-ea"/>
                <a:cs typeface="+mn-cs"/>
              </a:rPr>
              <a:t>Risk Assessment Prior to Taking Disciplinary Action</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Has the employee engaged in protected or concerted activity?</a:t>
            </a:r>
          </a:p>
          <a:p>
            <a:pPr marL="342900" indent="-342900">
              <a:buFont typeface="Arial" panose="020B0604020202020204" pitchFamily="34" charset="0"/>
              <a:buChar char="•"/>
            </a:pPr>
            <a:r>
              <a:rPr lang="en-US" sz="2400" dirty="0">
                <a:solidFill>
                  <a:srgbClr val="002060"/>
                </a:solidFill>
              </a:rPr>
              <a:t>Is the employee on (or recently taken) a job protected leave?</a:t>
            </a:r>
          </a:p>
          <a:p>
            <a:pPr marL="342900" indent="-342900">
              <a:buFont typeface="Arial" panose="020B0604020202020204" pitchFamily="34" charset="0"/>
              <a:buChar char="•"/>
            </a:pPr>
            <a:r>
              <a:rPr lang="en-US" sz="2400" dirty="0">
                <a:solidFill>
                  <a:srgbClr val="002060"/>
                </a:solidFill>
              </a:rPr>
              <a:t>Did any aspect of the subject’s identity appear to influence investigative/disciplinary outcomes?</a:t>
            </a:r>
          </a:p>
          <a:p>
            <a:pPr marL="342900" indent="-342900">
              <a:buFont typeface="Arial" panose="020B0604020202020204" pitchFamily="34" charset="0"/>
              <a:buChar char="•"/>
            </a:pPr>
            <a:r>
              <a:rPr lang="en-US" sz="2400" dirty="0">
                <a:solidFill>
                  <a:srgbClr val="002060"/>
                </a:solidFill>
              </a:rPr>
              <a:t>Has the decision maker made inappropriate statements about the employee?</a:t>
            </a:r>
          </a:p>
          <a:p>
            <a:pPr marL="342900" indent="-342900">
              <a:buFont typeface="Arial" panose="020B0604020202020204" pitchFamily="34" charset="0"/>
              <a:buChar char="•"/>
            </a:pPr>
            <a:r>
              <a:rPr lang="en-US" sz="2400" dirty="0">
                <a:solidFill>
                  <a:srgbClr val="002060"/>
                </a:solidFill>
              </a:rPr>
              <a:t>Is the employee alleging illegal conduct by others?</a:t>
            </a:r>
          </a:p>
        </p:txBody>
      </p:sp>
    </p:spTree>
    <p:extLst>
      <p:ext uri="{BB962C8B-B14F-4D97-AF65-F5344CB8AC3E}">
        <p14:creationId xmlns:p14="http://schemas.microsoft.com/office/powerpoint/2010/main" val="165146262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7B7A411-6A4E-BD41-921D-8DB01AFD229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Determine Appropriate Action </a:t>
            </a:r>
            <a:r>
              <a:rPr kumimoji="0" lang="en-US" sz="4400" b="1" i="0" u="none" strike="noStrike" kern="1200" cap="none" spc="0" normalizeH="0" baseline="0" noProof="0" dirty="0">
                <a:ln>
                  <a:noFill/>
                </a:ln>
                <a:solidFill>
                  <a:srgbClr val="00A353"/>
                </a:solidFill>
                <a:effectLst/>
                <a:uLnTx/>
                <a:uFillTx/>
                <a:latin typeface="+mn-lt"/>
                <a:ea typeface="+mn-ea"/>
                <a:cs typeface="+mn-cs"/>
              </a:rPr>
              <a:t>Employee</a:t>
            </a:r>
            <a:endParaRPr kumimoji="0" lang="en-US" sz="44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fontScale="85000" lnSpcReduction="20000"/>
          </a:bodyPr>
          <a:lstStyle/>
          <a:p>
            <a:pPr marL="0" indent="0">
              <a:buNone/>
            </a:pPr>
            <a:r>
              <a:rPr lang="en-US" sz="2400" dirty="0">
                <a:solidFill>
                  <a:srgbClr val="002060"/>
                </a:solidFill>
              </a:rPr>
              <a:t>Non-disciplinary options</a:t>
            </a:r>
          </a:p>
          <a:p>
            <a:pPr marL="342900" indent="-342900">
              <a:buFont typeface="Arial" panose="020B0604020202020204" pitchFamily="34" charset="0"/>
              <a:buChar char="•"/>
            </a:pPr>
            <a:r>
              <a:rPr lang="en-US" sz="2400" dirty="0">
                <a:solidFill>
                  <a:srgbClr val="002060"/>
                </a:solidFill>
              </a:rPr>
              <a:t>Informal process (supervisory coaching, training, letter of expectation, alternative dispute resolution)</a:t>
            </a:r>
          </a:p>
          <a:p>
            <a:pPr marL="342900" indent="-342900">
              <a:buFont typeface="Arial" panose="020B0604020202020204" pitchFamily="34" charset="0"/>
              <a:buChar char="•"/>
            </a:pPr>
            <a:r>
              <a:rPr lang="en-US" sz="2400" dirty="0">
                <a:solidFill>
                  <a:srgbClr val="002060"/>
                </a:solidFill>
              </a:rPr>
              <a:t>Reassignment?</a:t>
            </a:r>
          </a:p>
          <a:p>
            <a:pPr marL="0" indent="0">
              <a:buNone/>
            </a:pPr>
            <a:r>
              <a:rPr lang="en-US" sz="2400" dirty="0">
                <a:solidFill>
                  <a:srgbClr val="002060"/>
                </a:solidFill>
              </a:rPr>
              <a:t>Types of progressive discipline*</a:t>
            </a:r>
          </a:p>
          <a:p>
            <a:pPr marL="342900" indent="-342900">
              <a:buFont typeface="Arial" panose="020B0604020202020204" pitchFamily="34" charset="0"/>
              <a:buChar char="•"/>
            </a:pPr>
            <a:r>
              <a:rPr lang="en-US" sz="2400" dirty="0">
                <a:solidFill>
                  <a:srgbClr val="002060"/>
                </a:solidFill>
              </a:rPr>
              <a:t>Oral reprimand</a:t>
            </a:r>
          </a:p>
          <a:p>
            <a:pPr marL="342900" indent="-342900">
              <a:buFont typeface="Arial" panose="020B0604020202020204" pitchFamily="34" charset="0"/>
              <a:buChar char="•"/>
            </a:pPr>
            <a:r>
              <a:rPr lang="en-US" sz="2400" dirty="0">
                <a:solidFill>
                  <a:srgbClr val="002060"/>
                </a:solidFill>
              </a:rPr>
              <a:t>Written reprimand</a:t>
            </a:r>
          </a:p>
          <a:p>
            <a:pPr marL="342900" indent="-342900">
              <a:buFont typeface="Arial" panose="020B0604020202020204" pitchFamily="34" charset="0"/>
              <a:buChar char="•"/>
            </a:pPr>
            <a:r>
              <a:rPr lang="en-US" sz="2400" dirty="0">
                <a:solidFill>
                  <a:srgbClr val="002060"/>
                </a:solidFill>
              </a:rPr>
              <a:t>Suspension (with or without pay)</a:t>
            </a:r>
          </a:p>
          <a:p>
            <a:pPr marL="342900" indent="-342900">
              <a:buFont typeface="Arial" panose="020B0604020202020204" pitchFamily="34" charset="0"/>
              <a:buChar char="•"/>
            </a:pPr>
            <a:r>
              <a:rPr lang="en-US" sz="2400" dirty="0">
                <a:solidFill>
                  <a:srgbClr val="002060"/>
                </a:solidFill>
              </a:rPr>
              <a:t>Vacation reduction per CBA (e.g., MAPE, MMA, MSUAASF)</a:t>
            </a:r>
          </a:p>
          <a:p>
            <a:pPr marL="342900" indent="-342900">
              <a:buFont typeface="Arial" panose="020B0604020202020204" pitchFamily="34" charset="0"/>
              <a:buChar char="•"/>
            </a:pPr>
            <a:r>
              <a:rPr lang="en-US" sz="2400" dirty="0">
                <a:solidFill>
                  <a:srgbClr val="002060"/>
                </a:solidFill>
              </a:rPr>
              <a:t>Demotion</a:t>
            </a:r>
          </a:p>
          <a:p>
            <a:pPr marL="342900" indent="-342900">
              <a:buFont typeface="Arial" panose="020B0604020202020204" pitchFamily="34" charset="0"/>
              <a:buChar char="•"/>
            </a:pPr>
            <a:r>
              <a:rPr lang="en-US" sz="2400" dirty="0">
                <a:solidFill>
                  <a:srgbClr val="002060"/>
                </a:solidFill>
              </a:rPr>
              <a:t>Discharge</a:t>
            </a:r>
          </a:p>
          <a:p>
            <a:r>
              <a:rPr lang="en-US" sz="2400" dirty="0">
                <a:solidFill>
                  <a:srgbClr val="002060"/>
                </a:solidFill>
              </a:rPr>
              <a:t>*Check the relevant CBA</a:t>
            </a:r>
          </a:p>
        </p:txBody>
      </p:sp>
    </p:spTree>
    <p:extLst>
      <p:ext uri="{BB962C8B-B14F-4D97-AF65-F5344CB8AC3E}">
        <p14:creationId xmlns:p14="http://schemas.microsoft.com/office/powerpoint/2010/main" val="55342762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649F8AE-B93C-DEFD-7EDE-95AC20B0B65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Implement Appropriate Action, 1</a:t>
            </a:r>
          </a:p>
        </p:txBody>
      </p:sp>
      <p:sp>
        <p:nvSpPr>
          <p:cNvPr id="2" name="Content Placeholder 1"/>
          <p:cNvSpPr>
            <a:spLocks noGrp="1"/>
          </p:cNvSpPr>
          <p:nvPr>
            <p:ph idx="1"/>
          </p:nvPr>
        </p:nvSpPr>
        <p:spPr/>
        <p:txBody>
          <a:bodyPr>
            <a:normAutofit/>
          </a:bodyPr>
          <a:lstStyle/>
          <a:p>
            <a:pPr marL="0" indent="0">
              <a:buNone/>
            </a:pPr>
            <a:r>
              <a:rPr lang="en-US" sz="2400" dirty="0">
                <a:solidFill>
                  <a:srgbClr val="002060"/>
                </a:solidFill>
              </a:rPr>
              <a:t>Components of Disciplinary Letter</a:t>
            </a:r>
          </a:p>
          <a:p>
            <a:pPr marL="342900" indent="-342900">
              <a:buFont typeface="Arial" panose="020B0604020202020204" pitchFamily="34" charset="0"/>
              <a:buChar char="•"/>
            </a:pPr>
            <a:r>
              <a:rPr lang="en-US" sz="2400" dirty="0">
                <a:solidFill>
                  <a:srgbClr val="002060"/>
                </a:solidFill>
              </a:rPr>
              <a:t>Level of discipline</a:t>
            </a:r>
          </a:p>
          <a:p>
            <a:pPr marL="342900" indent="-342900">
              <a:buFont typeface="Arial" panose="020B0604020202020204" pitchFamily="34" charset="0"/>
              <a:buChar char="•"/>
            </a:pPr>
            <a:r>
              <a:rPr lang="en-US" sz="2400" dirty="0">
                <a:solidFill>
                  <a:srgbClr val="002060"/>
                </a:solidFill>
              </a:rPr>
              <a:t>Reason(s) for discipline</a:t>
            </a:r>
          </a:p>
          <a:p>
            <a:pPr marL="342900" indent="-342900">
              <a:buFont typeface="Arial" panose="020B0604020202020204" pitchFamily="34" charset="0"/>
              <a:buChar char="•"/>
            </a:pPr>
            <a:r>
              <a:rPr lang="en-US" sz="2400" dirty="0">
                <a:solidFill>
                  <a:srgbClr val="002060"/>
                </a:solidFill>
              </a:rPr>
              <a:t>Past warnings and/or discipline the employee has received</a:t>
            </a:r>
          </a:p>
          <a:p>
            <a:pPr marL="342900" indent="-342900">
              <a:buFont typeface="Arial" panose="020B0604020202020204" pitchFamily="34" charset="0"/>
              <a:buChar char="•"/>
            </a:pPr>
            <a:r>
              <a:rPr lang="en-US" sz="2400" dirty="0">
                <a:solidFill>
                  <a:srgbClr val="002060"/>
                </a:solidFill>
              </a:rPr>
              <a:t>Opportunity for Loudermill meeting, when appropriate</a:t>
            </a:r>
          </a:p>
        </p:txBody>
      </p:sp>
    </p:spTree>
    <p:extLst>
      <p:ext uri="{BB962C8B-B14F-4D97-AF65-F5344CB8AC3E}">
        <p14:creationId xmlns:p14="http://schemas.microsoft.com/office/powerpoint/2010/main" val="92749230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BC7F5F6-2568-7169-ADC6-8A9CC97AD9C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Implement Appropriate Action, 2</a:t>
            </a:r>
          </a:p>
        </p:txBody>
      </p:sp>
      <p:sp>
        <p:nvSpPr>
          <p:cNvPr id="2" name="Content Placeholder 1"/>
          <p:cNvSpPr>
            <a:spLocks noGrp="1"/>
          </p:cNvSpPr>
          <p:nvPr>
            <p:ph idx="1"/>
          </p:nvPr>
        </p:nvSpPr>
        <p:spPr/>
        <p:txBody>
          <a:bodyPr>
            <a:normAutofit/>
          </a:bodyPr>
          <a:lstStyle/>
          <a:p>
            <a:pPr marL="0" indent="0">
              <a:buNone/>
            </a:pPr>
            <a:r>
              <a:rPr lang="en-US" sz="2400" dirty="0">
                <a:solidFill>
                  <a:srgbClr val="002060"/>
                </a:solidFill>
              </a:rPr>
              <a:t>Components of Disciplinary Letter – cont’d</a:t>
            </a:r>
          </a:p>
          <a:p>
            <a:pPr marL="342900" indent="-342900">
              <a:buFont typeface="Arial" panose="020B0604020202020204" pitchFamily="34" charset="0"/>
              <a:buChar char="•"/>
            </a:pPr>
            <a:r>
              <a:rPr lang="en-US" sz="2400" dirty="0">
                <a:solidFill>
                  <a:srgbClr val="002060"/>
                </a:solidFill>
              </a:rPr>
              <a:t>Corrective action required of employee</a:t>
            </a:r>
          </a:p>
          <a:p>
            <a:pPr marL="342900" indent="-342900">
              <a:buFont typeface="Arial" panose="020B0604020202020204" pitchFamily="34" charset="0"/>
              <a:buChar char="•"/>
            </a:pPr>
            <a:r>
              <a:rPr lang="en-US" sz="2400" dirty="0">
                <a:solidFill>
                  <a:srgbClr val="002060"/>
                </a:solidFill>
              </a:rPr>
              <a:t>Referral to EAP, if your practice</a:t>
            </a:r>
          </a:p>
          <a:p>
            <a:pPr marL="342900" indent="-342900">
              <a:buFont typeface="Arial" panose="020B0604020202020204" pitchFamily="34" charset="0"/>
              <a:buChar char="•"/>
            </a:pPr>
            <a:r>
              <a:rPr lang="en-US" sz="2400" dirty="0">
                <a:solidFill>
                  <a:srgbClr val="002060"/>
                </a:solidFill>
              </a:rPr>
              <a:t>Consequences of failure to measurably improve</a:t>
            </a:r>
          </a:p>
          <a:p>
            <a:pPr marL="342900" indent="-342900">
              <a:buFont typeface="Arial" panose="020B0604020202020204" pitchFamily="34" charset="0"/>
              <a:buChar char="•"/>
            </a:pPr>
            <a:r>
              <a:rPr lang="en-US" sz="2400" dirty="0">
                <a:solidFill>
                  <a:srgbClr val="002060"/>
                </a:solidFill>
              </a:rPr>
              <a:t>Employee’s appeal rights</a:t>
            </a:r>
          </a:p>
        </p:txBody>
      </p:sp>
    </p:spTree>
    <p:extLst>
      <p:ext uri="{BB962C8B-B14F-4D97-AF65-F5344CB8AC3E}">
        <p14:creationId xmlns:p14="http://schemas.microsoft.com/office/powerpoint/2010/main" val="348887449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15008A3-88EB-8371-77C4-750A18CBA73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Implement Appropriate Action, 3</a:t>
            </a:r>
          </a:p>
        </p:txBody>
      </p:sp>
      <p:sp>
        <p:nvSpPr>
          <p:cNvPr id="2" name="Content Placeholder 1"/>
          <p:cNvSpPr>
            <a:spLocks noGrp="1"/>
          </p:cNvSpPr>
          <p:nvPr>
            <p:ph idx="1"/>
          </p:nvPr>
        </p:nvSpPr>
        <p:spPr/>
        <p:txBody>
          <a:bodyPr>
            <a:normAutofit/>
          </a:bodyPr>
          <a:lstStyle/>
          <a:p>
            <a:r>
              <a:rPr lang="en-US" sz="2400" dirty="0">
                <a:solidFill>
                  <a:srgbClr val="002060"/>
                </a:solidFill>
              </a:rPr>
              <a:t>Distribution of disciplinary letter</a:t>
            </a:r>
          </a:p>
          <a:p>
            <a:pPr marL="342900" indent="-342900">
              <a:buFont typeface="Arial" panose="020B0604020202020204" pitchFamily="34" charset="0"/>
              <a:buChar char="•"/>
            </a:pPr>
            <a:r>
              <a:rPr lang="en-US" sz="2400" dirty="0">
                <a:solidFill>
                  <a:srgbClr val="002060"/>
                </a:solidFill>
              </a:rPr>
              <a:t>Employee</a:t>
            </a:r>
          </a:p>
          <a:p>
            <a:pPr marL="342900" indent="-342900">
              <a:buFont typeface="Arial" panose="020B0604020202020204" pitchFamily="34" charset="0"/>
              <a:buChar char="•"/>
            </a:pPr>
            <a:r>
              <a:rPr lang="en-US" sz="2400" dirty="0">
                <a:solidFill>
                  <a:srgbClr val="002060"/>
                </a:solidFill>
              </a:rPr>
              <a:t>Personnel file</a:t>
            </a:r>
          </a:p>
          <a:p>
            <a:pPr marL="342900" indent="-342900">
              <a:buFont typeface="Arial" panose="020B0604020202020204" pitchFamily="34" charset="0"/>
              <a:buChar char="•"/>
            </a:pPr>
            <a:r>
              <a:rPr lang="en-US" sz="2400" dirty="0">
                <a:solidFill>
                  <a:srgbClr val="002060"/>
                </a:solidFill>
              </a:rPr>
              <a:t>Union?  Check CBA</a:t>
            </a:r>
          </a:p>
          <a:p>
            <a:r>
              <a:rPr lang="en-US" sz="2400" dirty="0">
                <a:solidFill>
                  <a:srgbClr val="002060"/>
                </a:solidFill>
              </a:rPr>
              <a:t>Service of disciplinary letter in person or via mail</a:t>
            </a:r>
          </a:p>
          <a:p>
            <a:pPr marL="342900" indent="-342900">
              <a:buFont typeface="Arial" panose="020B0604020202020204" pitchFamily="34" charset="0"/>
              <a:buChar char="•"/>
            </a:pPr>
            <a:r>
              <a:rPr lang="en-US" sz="2400" dirty="0">
                <a:solidFill>
                  <a:srgbClr val="002060"/>
                </a:solidFill>
              </a:rPr>
              <a:t>Check CBA if certified mail required</a:t>
            </a:r>
          </a:p>
          <a:p>
            <a:pPr marL="342900" indent="-342900">
              <a:buFont typeface="Arial" panose="020B0604020202020204" pitchFamily="34" charset="0"/>
              <a:buChar char="•"/>
            </a:pPr>
            <a:r>
              <a:rPr lang="en-US" sz="2400" dirty="0">
                <a:solidFill>
                  <a:srgbClr val="002060"/>
                </a:solidFill>
              </a:rPr>
              <a:t>Move It Securely with the delivery receipt box checked</a:t>
            </a:r>
          </a:p>
        </p:txBody>
      </p:sp>
    </p:spTree>
    <p:extLst>
      <p:ext uri="{BB962C8B-B14F-4D97-AF65-F5344CB8AC3E}">
        <p14:creationId xmlns:p14="http://schemas.microsoft.com/office/powerpoint/2010/main" val="276348506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A8ED077-D734-EAF4-D601-963D32029B7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Implement Appropriate Action, 4</a:t>
            </a:r>
          </a:p>
        </p:txBody>
      </p:sp>
      <p:sp>
        <p:nvSpPr>
          <p:cNvPr id="2" name="Content Placeholder 1"/>
          <p:cNvSpPr>
            <a:spLocks noGrp="1"/>
          </p:cNvSpPr>
          <p:nvPr>
            <p:ph idx="1"/>
          </p:nvPr>
        </p:nvSpPr>
        <p:spPr/>
        <p:txBody>
          <a:bodyPr>
            <a:normAutofit/>
          </a:bodyPr>
          <a:lstStyle/>
          <a:p>
            <a:pPr marL="0" indent="0">
              <a:buNone/>
            </a:pPr>
            <a:r>
              <a:rPr lang="en-US" sz="2400" dirty="0">
                <a:solidFill>
                  <a:srgbClr val="002060"/>
                </a:solidFill>
              </a:rPr>
              <a:t>Follow up to Discipline (by supervisor or designated officer)</a:t>
            </a:r>
          </a:p>
          <a:p>
            <a:pPr marL="342900" indent="-342900">
              <a:buFont typeface="Arial" panose="020B0604020202020204" pitchFamily="34" charset="0"/>
              <a:buChar char="•"/>
            </a:pPr>
            <a:r>
              <a:rPr lang="en-US" sz="2400" dirty="0">
                <a:solidFill>
                  <a:srgbClr val="002060"/>
                </a:solidFill>
              </a:rPr>
              <a:t>Work with employee to correct deficiencies</a:t>
            </a:r>
          </a:p>
          <a:p>
            <a:pPr marL="342900" indent="-342900">
              <a:buFont typeface="Arial" panose="020B0604020202020204" pitchFamily="34" charset="0"/>
              <a:buChar char="•"/>
            </a:pPr>
            <a:r>
              <a:rPr lang="en-US" sz="2400" dirty="0">
                <a:solidFill>
                  <a:srgbClr val="002060"/>
                </a:solidFill>
              </a:rPr>
              <a:t>Give employee a written plan of correction?  It should be specific and include a timetable for improvement.</a:t>
            </a:r>
          </a:p>
          <a:p>
            <a:pPr marL="342900" indent="-342900">
              <a:buFont typeface="Arial" panose="020B0604020202020204" pitchFamily="34" charset="0"/>
              <a:buChar char="•"/>
            </a:pPr>
            <a:r>
              <a:rPr lang="en-US" sz="2400" dirty="0">
                <a:solidFill>
                  <a:srgbClr val="002060"/>
                </a:solidFill>
              </a:rPr>
              <a:t>Monitor employee’s progress</a:t>
            </a:r>
          </a:p>
          <a:p>
            <a:pPr marL="342900" indent="-342900">
              <a:buFont typeface="Arial" panose="020B0604020202020204" pitchFamily="34" charset="0"/>
              <a:buChar char="•"/>
            </a:pPr>
            <a:r>
              <a:rPr lang="en-US" sz="2400" dirty="0">
                <a:solidFill>
                  <a:srgbClr val="002060"/>
                </a:solidFill>
              </a:rPr>
              <a:t>Document changes or continued problems</a:t>
            </a:r>
          </a:p>
          <a:p>
            <a:pPr marL="342900" indent="-342900">
              <a:buFont typeface="Arial" panose="020B0604020202020204" pitchFamily="34" charset="0"/>
              <a:buChar char="•"/>
            </a:pPr>
            <a:r>
              <a:rPr lang="en-US" sz="2400" dirty="0">
                <a:solidFill>
                  <a:srgbClr val="002060"/>
                </a:solidFill>
              </a:rPr>
              <a:t>Follow up with EAP referral, if your practice</a:t>
            </a:r>
          </a:p>
        </p:txBody>
      </p:sp>
    </p:spTree>
    <p:extLst>
      <p:ext uri="{BB962C8B-B14F-4D97-AF65-F5344CB8AC3E}">
        <p14:creationId xmlns:p14="http://schemas.microsoft.com/office/powerpoint/2010/main" val="162949225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797C004-4B60-FA6A-CF50-88288A1F2DA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2500"/>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n-lt"/>
                <a:ea typeface="+mn-ea"/>
                <a:cs typeface="+mn-cs"/>
              </a:rPr>
              <a:t>Sexual Harassment Investigation Considerations</a:t>
            </a:r>
          </a:p>
        </p:txBody>
      </p:sp>
      <p:sp>
        <p:nvSpPr>
          <p:cNvPr id="2" name="Content Placeholder 1">
            <a:extLst>
              <a:ext uri="{FF2B5EF4-FFF2-40B4-BE49-F238E27FC236}">
                <a16:creationId xmlns:a16="http://schemas.microsoft.com/office/drawing/2014/main" id="{6E35F09A-F130-65D5-DEC1-50DC64D900E4}"/>
              </a:ext>
            </a:extLst>
          </p:cNvPr>
          <p:cNvSpPr>
            <a:spLocks noGrp="1"/>
          </p:cNvSpPr>
          <p:nvPr>
            <p:ph idx="1"/>
          </p:nvPr>
        </p:nvSpPr>
        <p:spPr/>
        <p:txBody>
          <a:bodyPr/>
          <a:lstStyle/>
          <a:p>
            <a:pPr marL="457200"/>
            <a:r>
              <a:rPr lang="en-US" dirty="0"/>
              <a:t>The subject of the harassment and harasser may be woman, man, or nonbinary; they do not have to be different sexes.</a:t>
            </a:r>
          </a:p>
          <a:p>
            <a:pPr marL="457200"/>
            <a:r>
              <a:rPr lang="en-US" dirty="0"/>
              <a:t>The harasser may be a supervisor of the person, a supervisor in a different area, a co-worker, a student, etc.</a:t>
            </a:r>
          </a:p>
          <a:p>
            <a:pPr marL="457200"/>
            <a:r>
              <a:rPr lang="en-US" dirty="0"/>
              <a:t>The reporting party does not have to be the subject of the harassment to be affected by the offensive conduct.</a:t>
            </a:r>
          </a:p>
        </p:txBody>
      </p:sp>
    </p:spTree>
    <p:extLst>
      <p:ext uri="{BB962C8B-B14F-4D97-AF65-F5344CB8AC3E}">
        <p14:creationId xmlns:p14="http://schemas.microsoft.com/office/powerpoint/2010/main" val="535628951"/>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A02BB28-EE9B-0510-7B5B-DD4BFE047E7C}"/>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Available Appeal Processes</a:t>
            </a:r>
          </a:p>
        </p:txBody>
      </p:sp>
      <p:sp>
        <p:nvSpPr>
          <p:cNvPr id="2" name="Content Placeholder 1"/>
          <p:cNvSpPr>
            <a:spLocks noGrp="1"/>
          </p:cNvSpPr>
          <p:nvPr>
            <p:ph idx="1"/>
          </p:nvPr>
        </p:nvSpPr>
        <p:spPr/>
        <p:txBody>
          <a:bodyPr>
            <a:normAutofit/>
          </a:bodyPr>
          <a:lstStyle/>
          <a:p>
            <a:r>
              <a:rPr lang="en-US" sz="2400" dirty="0">
                <a:solidFill>
                  <a:srgbClr val="002060"/>
                </a:solidFill>
              </a:rPr>
              <a:t>Procedure 1B.1.1 Part 7 Subpart C</a:t>
            </a:r>
          </a:p>
          <a:p>
            <a:pPr marL="0" indent="0">
              <a:buNone/>
            </a:pPr>
            <a:r>
              <a:rPr lang="en-US" sz="2400" dirty="0">
                <a:solidFill>
                  <a:srgbClr val="002060"/>
                </a:solidFill>
              </a:rPr>
              <a:t>	</a:t>
            </a:r>
            <a:r>
              <a:rPr lang="en-US" sz="2400" u="sng" dirty="0">
                <a:solidFill>
                  <a:srgbClr val="002060"/>
                </a:solidFill>
              </a:rPr>
              <a:t>and/or</a:t>
            </a:r>
          </a:p>
          <a:p>
            <a:r>
              <a:rPr lang="en-US" sz="2400" dirty="0">
                <a:solidFill>
                  <a:srgbClr val="002060"/>
                </a:solidFill>
              </a:rPr>
              <a:t>Collective Bargaining Agreement</a:t>
            </a:r>
          </a:p>
          <a:p>
            <a:pPr marL="0" indent="0">
              <a:buNone/>
            </a:pPr>
            <a:r>
              <a:rPr lang="en-US" sz="2400" dirty="0">
                <a:solidFill>
                  <a:srgbClr val="002060"/>
                </a:solidFill>
              </a:rPr>
              <a:t>	</a:t>
            </a:r>
            <a:r>
              <a:rPr lang="en-US" sz="2400" u="sng" dirty="0">
                <a:solidFill>
                  <a:srgbClr val="002060"/>
                </a:solidFill>
              </a:rPr>
              <a:t>and/or</a:t>
            </a:r>
          </a:p>
          <a:p>
            <a:r>
              <a:rPr lang="en-US" sz="2400" dirty="0">
                <a:solidFill>
                  <a:srgbClr val="002060"/>
                </a:solidFill>
              </a:rPr>
              <a:t>Veteran’s Preference Hearing (classified discharge and demotion only)</a:t>
            </a:r>
          </a:p>
        </p:txBody>
      </p:sp>
    </p:spTree>
    <p:extLst>
      <p:ext uri="{BB962C8B-B14F-4D97-AF65-F5344CB8AC3E}">
        <p14:creationId xmlns:p14="http://schemas.microsoft.com/office/powerpoint/2010/main" val="193124285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normAutofit/>
          </a:bodyPr>
          <a:lstStyle/>
          <a:p>
            <a:r>
              <a:rPr lang="en-US" dirty="0"/>
              <a:t>Decision-Making in Student Respondent Cases</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Office of General Counsel</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4161488337"/>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Duty</a:t>
            </a:r>
          </a:p>
        </p:txBody>
      </p:sp>
      <p:sp>
        <p:nvSpPr>
          <p:cNvPr id="2" name="Content Placeholder 1"/>
          <p:cNvSpPr>
            <a:spLocks noGrp="1"/>
          </p:cNvSpPr>
          <p:nvPr>
            <p:ph idx="1"/>
          </p:nvPr>
        </p:nvSpPr>
        <p:spPr/>
        <p:txBody>
          <a:bodyPr/>
          <a:lstStyle/>
          <a:p>
            <a:pPr marL="0" indent="0">
              <a:buNone/>
            </a:pPr>
            <a:r>
              <a:rPr lang="en-US"/>
              <a:t>If a school knows or reasonably should know about student-on-student discrimination or harassment that creates a hostile environment, the school must take action to eliminate the discrimination or harassment, prevent its recurrence, and address its effects.</a:t>
            </a:r>
          </a:p>
        </p:txBody>
      </p:sp>
    </p:spTree>
    <p:extLst>
      <p:ext uri="{BB962C8B-B14F-4D97-AF65-F5344CB8AC3E}">
        <p14:creationId xmlns:p14="http://schemas.microsoft.com/office/powerpoint/2010/main" val="584026094"/>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1B.1 and System Procedure 1B.1.1</a:t>
            </a:r>
          </a:p>
        </p:txBody>
      </p:sp>
      <p:sp>
        <p:nvSpPr>
          <p:cNvPr id="2" name="Content Placeholder 1"/>
          <p:cNvSpPr>
            <a:spLocks noGrp="1"/>
          </p:cNvSpPr>
          <p:nvPr>
            <p:ph idx="1"/>
          </p:nvPr>
        </p:nvSpPr>
        <p:spPr/>
        <p:txBody>
          <a:bodyPr/>
          <a:lstStyle/>
          <a:p>
            <a:r>
              <a:rPr lang="en-US"/>
              <a:t>One system-wide Policy and Procedure.</a:t>
            </a:r>
          </a:p>
          <a:p>
            <a:pPr lvl="1"/>
            <a:r>
              <a:rPr lang="en-US"/>
              <a:t>Students and employees.</a:t>
            </a:r>
          </a:p>
          <a:p>
            <a:r>
              <a:rPr lang="en-US"/>
              <a:t>Investigator/Decision-Maker Model.  </a:t>
            </a:r>
          </a:p>
          <a:p>
            <a:pPr lvl="1"/>
            <a:r>
              <a:rPr lang="en-US"/>
              <a:t>Investigator.</a:t>
            </a:r>
          </a:p>
          <a:p>
            <a:pPr lvl="1"/>
            <a:r>
              <a:rPr lang="en-US"/>
              <a:t>Decision-Maker.</a:t>
            </a:r>
          </a:p>
          <a:p>
            <a:pPr lvl="1"/>
            <a:r>
              <a:rPr lang="en-US"/>
              <a:t>Appeal.</a:t>
            </a:r>
          </a:p>
          <a:p>
            <a:pPr lvl="1"/>
            <a:r>
              <a:rPr lang="en-US"/>
              <a:t>Ch. 14 or CBA.  </a:t>
            </a:r>
          </a:p>
        </p:txBody>
      </p:sp>
    </p:spTree>
    <p:extLst>
      <p:ext uri="{BB962C8B-B14F-4D97-AF65-F5344CB8AC3E}">
        <p14:creationId xmlns:p14="http://schemas.microsoft.com/office/powerpoint/2010/main" val="1969366063"/>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Thoughts for Decision-Makers</a:t>
            </a:r>
          </a:p>
        </p:txBody>
      </p:sp>
      <p:sp>
        <p:nvSpPr>
          <p:cNvPr id="2" name="Content Placeholder 1"/>
          <p:cNvSpPr>
            <a:spLocks noGrp="1"/>
          </p:cNvSpPr>
          <p:nvPr>
            <p:ph idx="1"/>
          </p:nvPr>
        </p:nvSpPr>
        <p:spPr/>
        <p:txBody>
          <a:bodyPr/>
          <a:lstStyle/>
          <a:p>
            <a:r>
              <a:rPr lang="en-US"/>
              <a:t>Analytical Order.</a:t>
            </a:r>
          </a:p>
          <a:p>
            <a:pPr marL="914400" lvl="1" indent="-457200">
              <a:buAutoNum type="arabicPeriod"/>
            </a:pPr>
            <a:r>
              <a:rPr lang="en-US"/>
              <a:t>Policy Violation.</a:t>
            </a:r>
          </a:p>
          <a:p>
            <a:pPr marL="914400" lvl="1" indent="-457200">
              <a:buAutoNum type="arabicPeriod"/>
            </a:pPr>
            <a:r>
              <a:rPr lang="en-US"/>
              <a:t>If yes to 1, then sanction.</a:t>
            </a:r>
          </a:p>
          <a:p>
            <a:r>
              <a:rPr lang="en-US"/>
              <a:t>Look for corroborating information.</a:t>
            </a:r>
          </a:p>
          <a:p>
            <a:pPr marL="457200"/>
            <a:r>
              <a:rPr lang="en-US"/>
              <a:t>Articulate a succinct statement of the facts supporting the decision and the rationale for the sanction. </a:t>
            </a:r>
          </a:p>
        </p:txBody>
      </p:sp>
    </p:spTree>
    <p:extLst>
      <p:ext uri="{BB962C8B-B14F-4D97-AF65-F5344CB8AC3E}">
        <p14:creationId xmlns:p14="http://schemas.microsoft.com/office/powerpoint/2010/main" val="408905361"/>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Sanctions</a:t>
            </a:r>
          </a:p>
        </p:txBody>
      </p:sp>
      <p:sp>
        <p:nvSpPr>
          <p:cNvPr id="2" name="Content Placeholder 1"/>
          <p:cNvSpPr>
            <a:spLocks noGrp="1"/>
          </p:cNvSpPr>
          <p:nvPr>
            <p:ph idx="1"/>
          </p:nvPr>
        </p:nvSpPr>
        <p:spPr/>
        <p:txBody>
          <a:bodyPr>
            <a:normAutofit fontScale="92500" lnSpcReduction="10000"/>
          </a:bodyPr>
          <a:lstStyle/>
          <a:p>
            <a:r>
              <a:rPr lang="en-US"/>
              <a:t>Remember Basic Duty.</a:t>
            </a:r>
          </a:p>
          <a:p>
            <a:pPr lvl="1"/>
            <a:r>
              <a:rPr lang="en-US"/>
              <a:t>Eliminate discrimination/harassment, prevent its recurrence, and address its effects.</a:t>
            </a:r>
          </a:p>
          <a:p>
            <a:pPr marL="457200"/>
            <a:r>
              <a:rPr lang="en-US"/>
              <a:t>All possible conduct code sanctions available (Dean of Students can be a resource).</a:t>
            </a:r>
          </a:p>
          <a:p>
            <a:r>
              <a:rPr lang="en-US"/>
              <a:t>Factors</a:t>
            </a:r>
          </a:p>
          <a:p>
            <a:pPr lvl="1"/>
            <a:r>
              <a:rPr lang="en-US"/>
              <a:t>Seriousness of Behavior.</a:t>
            </a:r>
          </a:p>
          <a:p>
            <a:pPr lvl="1"/>
            <a:r>
              <a:rPr lang="en-US"/>
              <a:t>Previous Disciplinary History.</a:t>
            </a:r>
          </a:p>
          <a:p>
            <a:pPr lvl="1"/>
            <a:r>
              <a:rPr lang="en-US"/>
              <a:t>On-going threat?</a:t>
            </a:r>
          </a:p>
          <a:p>
            <a:pPr lvl="1"/>
            <a:r>
              <a:rPr lang="en-US"/>
              <a:t>Remorse.</a:t>
            </a:r>
          </a:p>
          <a:p>
            <a:pPr lvl="1"/>
            <a:r>
              <a:rPr lang="en-US"/>
              <a:t>Similarity to past discipline.</a:t>
            </a:r>
          </a:p>
          <a:p>
            <a:pPr lvl="1"/>
            <a:r>
              <a:rPr lang="en-US"/>
              <a:t>Other factors?</a:t>
            </a:r>
          </a:p>
        </p:txBody>
      </p:sp>
    </p:spTree>
    <p:extLst>
      <p:ext uri="{BB962C8B-B14F-4D97-AF65-F5344CB8AC3E}">
        <p14:creationId xmlns:p14="http://schemas.microsoft.com/office/powerpoint/2010/main" val="656447359"/>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Examples of Typical Student Conduct Sanctions</a:t>
            </a:r>
          </a:p>
        </p:txBody>
      </p:sp>
      <p:sp>
        <p:nvSpPr>
          <p:cNvPr id="2" name="Content Placeholder 1"/>
          <p:cNvSpPr>
            <a:spLocks noGrp="1"/>
          </p:cNvSpPr>
          <p:nvPr>
            <p:ph idx="1"/>
          </p:nvPr>
        </p:nvSpPr>
        <p:spPr>
          <a:xfrm>
            <a:off x="838200" y="1447800"/>
            <a:ext cx="10515600" cy="5233701"/>
          </a:xfrm>
        </p:spPr>
        <p:txBody>
          <a:bodyPr vert="horz" lIns="91440" tIns="45720" rIns="91440" bIns="45720" rtlCol="0" anchor="t">
            <a:normAutofit fontScale="92500" lnSpcReduction="10000"/>
          </a:bodyPr>
          <a:lstStyle/>
          <a:p>
            <a:pPr marL="0" indent="0">
              <a:buNone/>
            </a:pPr>
            <a:r>
              <a:rPr lang="en-US" dirty="0"/>
              <a:t>(see your conduct policy; Dean of Students)</a:t>
            </a:r>
          </a:p>
          <a:p>
            <a:r>
              <a:rPr lang="en-US" sz="2600" dirty="0"/>
              <a:t>Warning.</a:t>
            </a:r>
          </a:p>
          <a:p>
            <a:r>
              <a:rPr lang="en-US" sz="2600" dirty="0"/>
              <a:t>Probation.</a:t>
            </a:r>
          </a:p>
          <a:p>
            <a:r>
              <a:rPr lang="en-US" sz="2600" dirty="0"/>
              <a:t>Loss of Privileges (for example, removal from residence life; restriction from campus other than for class).</a:t>
            </a:r>
          </a:p>
          <a:p>
            <a:r>
              <a:rPr lang="en-US" sz="2600" dirty="0"/>
              <a:t>Required training.</a:t>
            </a:r>
          </a:p>
          <a:p>
            <a:r>
              <a:rPr lang="en-US" sz="2600" dirty="0"/>
              <a:t>No contact.</a:t>
            </a:r>
          </a:p>
          <a:p>
            <a:r>
              <a:rPr lang="en-US" sz="2600" dirty="0"/>
              <a:t>Suspension.</a:t>
            </a:r>
          </a:p>
          <a:p>
            <a:r>
              <a:rPr lang="en-US" sz="2600" dirty="0"/>
              <a:t>Expulsion.</a:t>
            </a:r>
          </a:p>
          <a:p>
            <a:pPr marL="0" indent="0">
              <a:buNone/>
            </a:pPr>
            <a:r>
              <a:rPr lang="en-US" sz="2600" dirty="0"/>
              <a:t>More than one sanction available in any scenario (for example, probation and required training).  </a:t>
            </a:r>
          </a:p>
        </p:txBody>
      </p:sp>
    </p:spTree>
    <p:extLst>
      <p:ext uri="{BB962C8B-B14F-4D97-AF65-F5344CB8AC3E}">
        <p14:creationId xmlns:p14="http://schemas.microsoft.com/office/powerpoint/2010/main" val="2676220882"/>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Decision Letters</a:t>
            </a:r>
          </a:p>
        </p:txBody>
      </p:sp>
      <p:sp>
        <p:nvSpPr>
          <p:cNvPr id="2" name="Content Placeholder 1"/>
          <p:cNvSpPr>
            <a:spLocks noGrp="1"/>
          </p:cNvSpPr>
          <p:nvPr>
            <p:ph idx="1"/>
          </p:nvPr>
        </p:nvSpPr>
        <p:spPr/>
        <p:txBody>
          <a:bodyPr/>
          <a:lstStyle/>
          <a:p>
            <a:r>
              <a:rPr lang="en-US"/>
              <a:t>Process map at your campus.</a:t>
            </a:r>
          </a:p>
          <a:p>
            <a:pPr lvl="1"/>
            <a:r>
              <a:rPr lang="en-US"/>
              <a:t>Each letter sets up the next letter (i.e., decision letter sets up internal appeal; appeal decision sets up Ch. 14 if applicable).</a:t>
            </a:r>
          </a:p>
          <a:p>
            <a:r>
              <a:rPr lang="en-US"/>
              <a:t>Some rationale for:</a:t>
            </a:r>
          </a:p>
          <a:p>
            <a:pPr lvl="1"/>
            <a:r>
              <a:rPr lang="en-US"/>
              <a:t>Finding on policy violation.</a:t>
            </a:r>
          </a:p>
          <a:p>
            <a:pPr lvl="1"/>
            <a:r>
              <a:rPr lang="en-US"/>
              <a:t>Sanction.</a:t>
            </a:r>
          </a:p>
          <a:p>
            <a:r>
              <a:rPr lang="en-US"/>
              <a:t>No retaliation; appeal.</a:t>
            </a:r>
          </a:p>
          <a:p>
            <a:r>
              <a:rPr lang="en-US"/>
              <a:t>Refer to services available to parties?</a:t>
            </a:r>
          </a:p>
          <a:p>
            <a:endParaRPr lang="en-US"/>
          </a:p>
        </p:txBody>
      </p:sp>
    </p:spTree>
    <p:extLst>
      <p:ext uri="{BB962C8B-B14F-4D97-AF65-F5344CB8AC3E}">
        <p14:creationId xmlns:p14="http://schemas.microsoft.com/office/powerpoint/2010/main" val="3503583777"/>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1B.3 and System Procedure 1B.3.1</a:t>
            </a:r>
          </a:p>
        </p:txBody>
      </p:sp>
      <p:sp>
        <p:nvSpPr>
          <p:cNvPr id="2" name="Content Placeholder 1"/>
          <p:cNvSpPr>
            <a:spLocks noGrp="1"/>
          </p:cNvSpPr>
          <p:nvPr>
            <p:ph idx="1"/>
          </p:nvPr>
        </p:nvSpPr>
        <p:spPr/>
        <p:txBody>
          <a:bodyPr vert="horz" lIns="91440" tIns="45720" rIns="91440" bIns="45720" rtlCol="0" anchor="t">
            <a:normAutofit/>
          </a:bodyPr>
          <a:lstStyle/>
          <a:p>
            <a:r>
              <a:rPr lang="en-US"/>
              <a:t>One system-wide Policy and Procedure.</a:t>
            </a:r>
          </a:p>
          <a:p>
            <a:pPr lvl="1"/>
            <a:r>
              <a:rPr lang="en-US"/>
              <a:t>Students and employees.</a:t>
            </a:r>
            <a:endParaRPr lang="en-US">
              <a:cs typeface="Calibri"/>
            </a:endParaRPr>
          </a:p>
          <a:p>
            <a:pPr marL="457200"/>
            <a:r>
              <a:rPr lang="en-US"/>
              <a:t>Previously the same as 1B.1.1 but now modified because of 2020 Title IX regulations.</a:t>
            </a:r>
          </a:p>
          <a:p>
            <a:r>
              <a:rPr lang="en-US"/>
              <a:t>Modified Investigator/Decision-Maker Model.  </a:t>
            </a:r>
            <a:endParaRPr lang="en-US">
              <a:cs typeface="Calibri"/>
            </a:endParaRPr>
          </a:p>
          <a:p>
            <a:pPr lvl="1"/>
            <a:r>
              <a:rPr lang="en-US"/>
              <a:t>Investigator.</a:t>
            </a:r>
            <a:endParaRPr lang="en-US">
              <a:cs typeface="Calibri"/>
            </a:endParaRPr>
          </a:p>
          <a:p>
            <a:pPr lvl="1"/>
            <a:r>
              <a:rPr lang="en-US"/>
              <a:t>Ch. 14 Hearing and then report and recommendation to Decision-Maker.  </a:t>
            </a:r>
            <a:endParaRPr lang="en-US">
              <a:cs typeface="Calibri"/>
            </a:endParaRPr>
          </a:p>
          <a:p>
            <a:pPr lvl="1"/>
            <a:r>
              <a:rPr lang="en-US"/>
              <a:t>Decision-Maker.</a:t>
            </a:r>
            <a:endParaRPr lang="en-US">
              <a:cs typeface="Calibri"/>
            </a:endParaRPr>
          </a:p>
          <a:p>
            <a:pPr lvl="1"/>
            <a:r>
              <a:rPr lang="en-US"/>
              <a:t>Appeal or CBA. </a:t>
            </a:r>
            <a:endParaRPr lang="en-US">
              <a:cs typeface="Calibri"/>
            </a:endParaRPr>
          </a:p>
        </p:txBody>
      </p:sp>
    </p:spTree>
    <p:extLst>
      <p:ext uri="{BB962C8B-B14F-4D97-AF65-F5344CB8AC3E}">
        <p14:creationId xmlns:p14="http://schemas.microsoft.com/office/powerpoint/2010/main" val="3331219314"/>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1B.3.1 Decision-Maker Responsibilities</a:t>
            </a:r>
          </a:p>
        </p:txBody>
      </p:sp>
      <p:sp>
        <p:nvSpPr>
          <p:cNvPr id="2" name="Content Placeholder 1"/>
          <p:cNvSpPr>
            <a:spLocks noGrp="1"/>
          </p:cNvSpPr>
          <p:nvPr>
            <p:ph idx="1"/>
          </p:nvPr>
        </p:nvSpPr>
        <p:spPr/>
        <p:txBody>
          <a:bodyPr vert="horz" lIns="91440" tIns="45720" rIns="91440" bIns="45720" rtlCol="0" anchor="t">
            <a:normAutofit/>
          </a:bodyPr>
          <a:lstStyle/>
          <a:p>
            <a:pPr marL="0" indent="0">
              <a:buNone/>
            </a:pPr>
            <a:r>
              <a:rPr lang="en-US" dirty="0"/>
              <a:t>See System Procedure 1B.3.1, Part 7, Subpart D, 3.</a:t>
            </a:r>
          </a:p>
          <a:p>
            <a:r>
              <a:rPr lang="en-US" dirty="0"/>
              <a:t>Receive and review ALJ report and recommendation.</a:t>
            </a:r>
            <a:endParaRPr lang="en-US" dirty="0">
              <a:cs typeface="Calibri"/>
            </a:endParaRPr>
          </a:p>
          <a:p>
            <a:r>
              <a:rPr lang="en-US" dirty="0"/>
              <a:t>Consult with assigned AAG representative.</a:t>
            </a:r>
            <a:endParaRPr lang="en-US" dirty="0">
              <a:cs typeface="Calibri"/>
            </a:endParaRPr>
          </a:p>
          <a:p>
            <a:r>
              <a:rPr lang="en-US" dirty="0"/>
              <a:t>Issue written determination with 6 required elements.</a:t>
            </a:r>
            <a:endParaRPr lang="en-US" dirty="0">
              <a:cs typeface="Calibri"/>
            </a:endParaRPr>
          </a:p>
          <a:p>
            <a:pPr marL="457200"/>
            <a:r>
              <a:rPr lang="en-US" dirty="0"/>
              <a:t>KEY – Written determination may satisfy these elements by ADOPTING the report and recommendation.  </a:t>
            </a:r>
            <a:endParaRPr lang="en-US" dirty="0">
              <a:cs typeface="Calibri"/>
            </a:endParaRPr>
          </a:p>
        </p:txBody>
      </p:sp>
    </p:spTree>
    <p:extLst>
      <p:ext uri="{BB962C8B-B14F-4D97-AF65-F5344CB8AC3E}">
        <p14:creationId xmlns:p14="http://schemas.microsoft.com/office/powerpoint/2010/main" val="17526823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2FF063D-AA3B-2B2B-B488-9F8EE35283E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Sexual Harassment, cont.</a:t>
            </a:r>
          </a:p>
        </p:txBody>
      </p:sp>
      <p:sp>
        <p:nvSpPr>
          <p:cNvPr id="2" name="Content Placeholder 1"/>
          <p:cNvSpPr>
            <a:spLocks noGrp="1"/>
          </p:cNvSpPr>
          <p:nvPr>
            <p:ph idx="1"/>
          </p:nvPr>
        </p:nvSpPr>
        <p:spPr/>
        <p:txBody>
          <a:bodyPr>
            <a:normAutofit/>
          </a:bodyPr>
          <a:lstStyle/>
          <a:p>
            <a:pPr marL="0" indent="0">
              <a:buNone/>
            </a:pPr>
            <a:r>
              <a:rPr lang="en-US" altLang="en-US" sz="2400" b="1" dirty="0">
                <a:solidFill>
                  <a:srgbClr val="009F4D"/>
                </a:solidFill>
              </a:rPr>
              <a:t>The examples of sexual harassment include:</a:t>
            </a:r>
          </a:p>
          <a:p>
            <a:r>
              <a:rPr lang="en-US" altLang="en-US" dirty="0"/>
              <a:t>Unwelcome conduct</a:t>
            </a:r>
          </a:p>
          <a:p>
            <a:pPr lvl="1"/>
            <a:r>
              <a:rPr lang="en-US" altLang="en-US" dirty="0"/>
              <a:t>Verbal, ex. sexual innuendos, suggestive comments, sounds, or propositions</a:t>
            </a:r>
          </a:p>
          <a:p>
            <a:pPr lvl="1"/>
            <a:r>
              <a:rPr lang="en-US" altLang="en-US" dirty="0"/>
              <a:t>Physical, ex. suggestive objects or pictures, obscene gestures</a:t>
            </a:r>
          </a:p>
          <a:p>
            <a:pPr lvl="1"/>
            <a:r>
              <a:rPr lang="en-US" altLang="en-US" dirty="0"/>
              <a:t>Physical contact, defined by Board Policy 1B.3 Sexual Violence</a:t>
            </a:r>
          </a:p>
          <a:p>
            <a:r>
              <a:rPr lang="en-US" altLang="en-US" dirty="0"/>
              <a:t>Preferential treatment or promises</a:t>
            </a:r>
          </a:p>
          <a:p>
            <a:r>
              <a:rPr lang="en-US" altLang="en-US" dirty="0"/>
              <a:t>Negative treatment or threats</a:t>
            </a:r>
          </a:p>
          <a:p>
            <a:pPr marL="457200"/>
            <a:r>
              <a:rPr lang="en-US" altLang="en-US" dirty="0"/>
              <a:t>Sexual exploitation, ex. transmitting or threatening to share images or video of graphic nudity or messages without consent</a:t>
            </a:r>
          </a:p>
        </p:txBody>
      </p:sp>
    </p:spTree>
    <p:extLst>
      <p:ext uri="{BB962C8B-B14F-4D97-AF65-F5344CB8AC3E}">
        <p14:creationId xmlns:p14="http://schemas.microsoft.com/office/powerpoint/2010/main" val="622710728"/>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Final Thoughts</a:t>
            </a:r>
          </a:p>
        </p:txBody>
      </p:sp>
      <p:sp>
        <p:nvSpPr>
          <p:cNvPr id="2" name="Content Placeholder 1"/>
          <p:cNvSpPr>
            <a:spLocks noGrp="1"/>
          </p:cNvSpPr>
          <p:nvPr>
            <p:ph idx="1"/>
          </p:nvPr>
        </p:nvSpPr>
        <p:spPr/>
        <p:txBody>
          <a:bodyPr vert="horz" lIns="91440" tIns="45720" rIns="91440" bIns="45720" rtlCol="0" anchor="t">
            <a:normAutofit/>
          </a:bodyPr>
          <a:lstStyle/>
          <a:p>
            <a:pPr marL="457200"/>
            <a:r>
              <a:rPr lang="en-US" dirty="0"/>
              <a:t>Think about how your campus can support decision-makers especially on sanctions.  </a:t>
            </a:r>
          </a:p>
          <a:p>
            <a:pPr marL="457200"/>
            <a:r>
              <a:rPr lang="en-US" dirty="0">
                <a:cs typeface="Calibri"/>
              </a:rPr>
              <a:t>Good faith disagreements about disability accommodations can be handled as an appeal (1B.4).  </a:t>
            </a:r>
          </a:p>
          <a:p>
            <a:pPr marL="457200"/>
            <a:r>
              <a:rPr lang="en-US" dirty="0"/>
              <a:t>Student complainants with a complaint that involves a grade or academic issue (typically this is a 1B.1).</a:t>
            </a:r>
          </a:p>
          <a:p>
            <a:pPr lvl="1"/>
            <a:r>
              <a:rPr lang="en-US" dirty="0"/>
              <a:t>Coordinate with grade appeal or other academic process.  </a:t>
            </a:r>
            <a:endParaRPr lang="en-US" dirty="0">
              <a:cs typeface="Calibri"/>
            </a:endParaRPr>
          </a:p>
          <a:p>
            <a:r>
              <a:rPr lang="en-US" dirty="0"/>
              <a:t>OGC Assistance.</a:t>
            </a:r>
            <a:endParaRPr lang="en-US" dirty="0">
              <a:cs typeface="Calibri"/>
            </a:endParaRPr>
          </a:p>
        </p:txBody>
      </p:sp>
    </p:spTree>
    <p:extLst>
      <p:ext uri="{BB962C8B-B14F-4D97-AF65-F5344CB8AC3E}">
        <p14:creationId xmlns:p14="http://schemas.microsoft.com/office/powerpoint/2010/main" val="2685333868"/>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E1282C6-92A0-1BFB-2229-C04F8FF1171F}"/>
              </a:ext>
            </a:extLst>
          </p:cNvPr>
          <p:cNvSpPr>
            <a:spLocks noGrp="1"/>
          </p:cNvSpPr>
          <p:nvPr>
            <p:ph type="title"/>
          </p:nvPr>
        </p:nvSpPr>
        <p:spPr>
          <a:xfrm>
            <a:off x="838200" y="365125"/>
            <a:ext cx="3038475" cy="1325563"/>
          </a:xfrm>
        </p:spPr>
        <p:txBody>
          <a:bodyPr/>
          <a:lstStyle/>
          <a:p>
            <a:r>
              <a:rPr lang="en-US"/>
              <a:t>Thank you.</a:t>
            </a:r>
            <a:endParaRPr lang="en-US" dirty="0"/>
          </a:p>
        </p:txBody>
      </p:sp>
      <p:pic>
        <p:nvPicPr>
          <p:cNvPr id="18" name="Picture Placeholder 17" descr="Minnesota State logo.">
            <a:extLst>
              <a:ext uri="{FF2B5EF4-FFF2-40B4-BE49-F238E27FC236}">
                <a16:creationId xmlns:a16="http://schemas.microsoft.com/office/drawing/2014/main" id="{1CA5E9F0-4841-EB68-BE40-73D57F491FF9}"/>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532" b="532"/>
          <a:stretch/>
        </p:blipFill>
        <p:spPr>
          <a:xfrm>
            <a:off x="4413504" y="1398655"/>
            <a:ext cx="3364992" cy="1548826"/>
          </a:xfrm>
        </p:spPr>
      </p:pic>
      <p:sp>
        <p:nvSpPr>
          <p:cNvPr id="8" name="Text Placeholder 7">
            <a:extLst>
              <a:ext uri="{FF2B5EF4-FFF2-40B4-BE49-F238E27FC236}">
                <a16:creationId xmlns:a16="http://schemas.microsoft.com/office/drawing/2014/main" id="{B70B7327-EBE3-138E-583A-97566E13B39F}"/>
              </a:ext>
            </a:extLst>
          </p:cNvPr>
          <p:cNvSpPr>
            <a:spLocks noGrp="1"/>
          </p:cNvSpPr>
          <p:nvPr>
            <p:ph type="body" sz="quarter" idx="11"/>
          </p:nvPr>
        </p:nvSpPr>
        <p:spPr>
          <a:xfrm>
            <a:off x="4005263" y="3354895"/>
            <a:ext cx="4181475" cy="1548826"/>
          </a:xfrm>
        </p:spPr>
        <p:txBody>
          <a:bodyPr>
            <a:normAutofit lnSpcReduction="10000"/>
          </a:bodyPr>
          <a:lstStyle/>
          <a:p>
            <a:pPr lvl="0"/>
            <a:r>
              <a:rPr lang="en-US" dirty="0"/>
              <a:t>30 </a:t>
            </a:r>
            <a:r>
              <a:rPr lang="en-US" noProof="0" dirty="0"/>
              <a:t>East 7th Street, Suite 350</a:t>
            </a:r>
          </a:p>
          <a:p>
            <a:pPr lvl="0"/>
            <a:r>
              <a:rPr lang="en-US" noProof="0" dirty="0"/>
              <a:t>St. Paul, MN  55101-7804</a:t>
            </a:r>
          </a:p>
          <a:p>
            <a:pPr lvl="0"/>
            <a:endParaRPr lang="en-US" noProof="0" dirty="0"/>
          </a:p>
          <a:p>
            <a:pPr lvl="0"/>
            <a:r>
              <a:rPr lang="en-US" noProof="0" dirty="0"/>
              <a:t>651-201-1800</a:t>
            </a:r>
          </a:p>
          <a:p>
            <a:pPr lvl="0"/>
            <a:r>
              <a:rPr lang="en-US" noProof="0" dirty="0"/>
              <a:t>888-667-2848</a:t>
            </a:r>
            <a:endParaRPr lang="en-US" dirty="0"/>
          </a:p>
        </p:txBody>
      </p:sp>
      <p:sp>
        <p:nvSpPr>
          <p:cNvPr id="63" name="Text Placeholder 62">
            <a:extLst>
              <a:ext uri="{FF2B5EF4-FFF2-40B4-BE49-F238E27FC236}">
                <a16:creationId xmlns:a16="http://schemas.microsoft.com/office/drawing/2014/main" id="{E7C049AE-FCF5-7316-B58C-5C08009C6E60}"/>
              </a:ext>
            </a:extLst>
          </p:cNvPr>
          <p:cNvSpPr>
            <a:spLocks noGrp="1"/>
          </p:cNvSpPr>
          <p:nvPr>
            <p:ph type="body" sz="quarter" idx="13"/>
          </p:nvPr>
        </p:nvSpPr>
        <p:spPr>
          <a:xfrm>
            <a:off x="4017963" y="4903721"/>
            <a:ext cx="4202112" cy="555692"/>
          </a:xfrm>
        </p:spPr>
        <p:txBody>
          <a:bodyPr/>
          <a:lstStyle/>
          <a:p>
            <a:r>
              <a:rPr lang="en-US" dirty="0"/>
              <a:t>MinnState.edu</a:t>
            </a:r>
          </a:p>
        </p:txBody>
      </p:sp>
      <p:sp>
        <p:nvSpPr>
          <p:cNvPr id="6" name="Text Placeholder 5">
            <a:extLst>
              <a:ext uri="{FF2B5EF4-FFF2-40B4-BE49-F238E27FC236}">
                <a16:creationId xmlns:a16="http://schemas.microsoft.com/office/drawing/2014/main" id="{6EA8FC90-B7D5-0BD1-6CBE-73BD215174B8}"/>
              </a:ext>
            </a:extLst>
          </p:cNvPr>
          <p:cNvSpPr>
            <a:spLocks noGrp="1"/>
          </p:cNvSpPr>
          <p:nvPr>
            <p:ph type="body" sz="quarter" idx="12"/>
          </p:nvPr>
        </p:nvSpPr>
        <p:spPr>
          <a:xfrm>
            <a:off x="0" y="6049963"/>
            <a:ext cx="12192000" cy="661987"/>
          </a:xfrm>
        </p:spPr>
        <p:txBody>
          <a:bodyPr>
            <a:normAutofit/>
          </a:bodyPr>
          <a:lstStyle/>
          <a:p>
            <a:r>
              <a:rPr lang="en-US" dirty="0"/>
              <a:t>This document is available in alternative formats to individuals with disabilities. To request an alternate format, contact Human Resources at 651-201-1664.</a:t>
            </a:r>
          </a:p>
          <a:p>
            <a:r>
              <a:rPr lang="en-US" dirty="0"/>
              <a:t>Individuals with hearing or speech disabilities may contact us via their preferred Telecommunications Relay Service.</a:t>
            </a:r>
          </a:p>
          <a:p>
            <a:r>
              <a:rPr lang="en-US" dirty="0"/>
              <a:t>Minnesota State is an affirmative action, equal opportunity employer and educator.</a:t>
            </a:r>
          </a:p>
        </p:txBody>
      </p:sp>
    </p:spTree>
    <p:extLst>
      <p:ext uri="{BB962C8B-B14F-4D97-AF65-F5344CB8AC3E}">
        <p14:creationId xmlns:p14="http://schemas.microsoft.com/office/powerpoint/2010/main" val="18261688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4CF1136-E892-E2D3-3281-6588EAAC37C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j-lt"/>
                <a:ea typeface="+mn-ea"/>
                <a:cs typeface="+mn-cs"/>
              </a:rPr>
              <a:t>Retaliation</a:t>
            </a:r>
          </a:p>
        </p:txBody>
      </p:sp>
      <p:sp>
        <p:nvSpPr>
          <p:cNvPr id="2" name="Content Placeholder 1"/>
          <p:cNvSpPr>
            <a:spLocks noGrp="1"/>
          </p:cNvSpPr>
          <p:nvPr>
            <p:ph idx="1"/>
          </p:nvPr>
        </p:nvSpPr>
        <p:spPr/>
        <p:txBody>
          <a:bodyPr>
            <a:normAutofit fontScale="92500" lnSpcReduction="20000"/>
          </a:bodyPr>
          <a:lstStyle/>
          <a:p>
            <a:pPr marL="0" indent="0">
              <a:buNone/>
            </a:pPr>
            <a:r>
              <a:rPr lang="en-US" altLang="en-US" b="1" dirty="0">
                <a:solidFill>
                  <a:srgbClr val="009F4D"/>
                </a:solidFill>
              </a:rPr>
              <a:t>Retaliation is prohibited at Minnesota State. </a:t>
            </a:r>
          </a:p>
          <a:p>
            <a:pPr marL="0" indent="0">
              <a:buNone/>
            </a:pPr>
            <a:r>
              <a:rPr lang="en-US" altLang="en-US" dirty="0"/>
              <a:t>Retaliations includes, but is not limited to, engaging in any form of intimidation, reprisal or harassment against an individual because the person:</a:t>
            </a:r>
          </a:p>
          <a:p>
            <a:pPr lvl="1"/>
            <a:r>
              <a:rPr lang="en-US" altLang="en-US" dirty="0"/>
              <a:t>Made a complaint or other communication under 1B.1 or 1B.3; </a:t>
            </a:r>
            <a:r>
              <a:rPr lang="en-US" altLang="en-US" b="1" u="sng" dirty="0"/>
              <a:t>or</a:t>
            </a:r>
            <a:endParaRPr lang="en-US" altLang="en-US" dirty="0"/>
          </a:p>
          <a:p>
            <a:pPr lvl="1"/>
            <a:r>
              <a:rPr lang="en-US" altLang="en-US" dirty="0"/>
              <a:t>Assisted or participated in an investigation or process under these policies, regardless of whether a claim of discrimination or harassment was substantiated (or other applicable laws and policies); </a:t>
            </a:r>
            <a:r>
              <a:rPr lang="en-US" altLang="en-US" b="1" u="sng" dirty="0"/>
              <a:t>or</a:t>
            </a:r>
          </a:p>
          <a:p>
            <a:pPr lvl="1"/>
            <a:r>
              <a:rPr lang="en-US" altLang="en-US" dirty="0"/>
              <a:t>Associated with a person or group of persons who are members of a protected class; </a:t>
            </a:r>
            <a:r>
              <a:rPr lang="en-US" altLang="en-US" b="1" u="sng" dirty="0"/>
              <a:t>or</a:t>
            </a:r>
          </a:p>
          <a:p>
            <a:pPr lvl="1"/>
            <a:r>
              <a:rPr lang="en-US" altLang="en-US" dirty="0"/>
              <a:t>Made a complaint or assisted or participated in any manner in an investigation or process with the EEOC, the U.S. Department of Education (OCR), the MN Dept of Human Rights or other enforcement agencies, under any federal or state nondiscrimination law.</a:t>
            </a:r>
          </a:p>
        </p:txBody>
      </p:sp>
    </p:spTree>
    <p:extLst>
      <p:ext uri="{BB962C8B-B14F-4D97-AF65-F5344CB8AC3E}">
        <p14:creationId xmlns:p14="http://schemas.microsoft.com/office/powerpoint/2010/main" val="34445115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47C5323-CA91-1BFE-8C87-107D8D88B63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Consensual Relationships</a:t>
            </a:r>
          </a:p>
        </p:txBody>
      </p:sp>
      <p:sp>
        <p:nvSpPr>
          <p:cNvPr id="2" name="Content Placeholder 1"/>
          <p:cNvSpPr>
            <a:spLocks noGrp="1"/>
          </p:cNvSpPr>
          <p:nvPr>
            <p:ph idx="1"/>
          </p:nvPr>
        </p:nvSpPr>
        <p:spPr/>
        <p:txBody>
          <a:bodyPr/>
          <a:lstStyle/>
          <a:p>
            <a:pPr marL="0" indent="0">
              <a:buNone/>
            </a:pPr>
            <a:r>
              <a:rPr lang="en-US" dirty="0"/>
              <a:t>An employee of Minnesota State </a:t>
            </a:r>
            <a:r>
              <a:rPr lang="en-US" b="1" u="sng" dirty="0"/>
              <a:t>shall not </a:t>
            </a:r>
            <a:r>
              <a:rPr lang="en-US" dirty="0"/>
              <a:t>enter into a consensual relationship with a student or an employee over whom the person exercises direct or otherwise significant academic, administrative, supervisory, evaluative, counseling, or extracurricular authority or influence.</a:t>
            </a:r>
            <a:endParaRPr lang="en-US" altLang="en-US" dirty="0"/>
          </a:p>
        </p:txBody>
      </p:sp>
    </p:spTree>
    <p:extLst>
      <p:ext uri="{BB962C8B-B14F-4D97-AF65-F5344CB8AC3E}">
        <p14:creationId xmlns:p14="http://schemas.microsoft.com/office/powerpoint/2010/main" val="1603450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E93BC72-F597-5AE5-2511-67CC7FEB9F3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System Procedure </a:t>
            </a:r>
            <a:r>
              <a:rPr kumimoji="0" lang="en-US" altLang="en-US" sz="4400" b="0" i="0" u="none" strike="noStrike" kern="1200" cap="all" spc="0" normalizeH="0" baseline="0" noProof="0" dirty="0">
                <a:ln>
                  <a:noFill/>
                </a:ln>
                <a:solidFill>
                  <a:srgbClr val="0C2340"/>
                </a:solidFill>
                <a:effectLst/>
                <a:uLnTx/>
                <a:uFillTx/>
                <a:latin typeface="+mj-lt"/>
                <a:ea typeface="+mn-ea"/>
                <a:cs typeface="+mn-cs"/>
              </a:rPr>
              <a:t>1B.1.1 </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sz="2400" b="1" dirty="0">
                <a:solidFill>
                  <a:srgbClr val="009F4D"/>
                </a:solidFill>
              </a:rPr>
              <a:t>Investigation and Resolution</a:t>
            </a:r>
          </a:p>
          <a:p>
            <a:pPr marL="0" indent="0">
              <a:buNone/>
            </a:pPr>
            <a:r>
              <a:rPr lang="en-US" altLang="en-US" dirty="0">
                <a:solidFill>
                  <a:schemeClr val="tx1">
                    <a:lumMod val="85000"/>
                    <a:lumOff val="15000"/>
                  </a:schemeClr>
                </a:solidFill>
              </a:rPr>
              <a:t>Reporting Discrimination/Harassment</a:t>
            </a:r>
          </a:p>
          <a:p>
            <a:pPr lvl="1">
              <a:lnSpc>
                <a:spcPct val="90000"/>
              </a:lnSpc>
            </a:pPr>
            <a:r>
              <a:rPr lang="en-US" altLang="en-US" dirty="0"/>
              <a:t>Encourage report as soon as possible</a:t>
            </a:r>
          </a:p>
          <a:p>
            <a:pPr lvl="1">
              <a:lnSpc>
                <a:spcPct val="90000"/>
              </a:lnSpc>
            </a:pPr>
            <a:r>
              <a:rPr lang="en-US" altLang="en-US" dirty="0"/>
              <a:t>Administrators and supervisors </a:t>
            </a:r>
            <a:r>
              <a:rPr lang="en-US" altLang="en-US" b="1" u="sng" dirty="0">
                <a:solidFill>
                  <a:schemeClr val="accent2"/>
                </a:solidFill>
              </a:rPr>
              <a:t>must</a:t>
            </a:r>
            <a:r>
              <a:rPr lang="en-US" altLang="en-US" b="1" dirty="0"/>
              <a:t> </a:t>
            </a:r>
            <a:r>
              <a:rPr lang="en-US" altLang="en-US" dirty="0"/>
              <a:t>report incidents of discrimination/harassment</a:t>
            </a:r>
          </a:p>
          <a:p>
            <a:pPr lvl="1">
              <a:lnSpc>
                <a:spcPct val="90000"/>
              </a:lnSpc>
            </a:pPr>
            <a:r>
              <a:rPr lang="en-US" altLang="en-US" dirty="0"/>
              <a:t>Students, faculty and employees are strongly encouraged to report incidents of discrimination/harassment</a:t>
            </a:r>
          </a:p>
          <a:p>
            <a:endParaRPr lang="en-US" dirty="0"/>
          </a:p>
          <a:p>
            <a:pPr marL="0" indent="0">
              <a:buNone/>
              <a:defRPr/>
            </a:pPr>
            <a:endParaRPr lang="en-US" altLang="en-US" dirty="0">
              <a:solidFill>
                <a:schemeClr val="tx1">
                  <a:lumMod val="75000"/>
                  <a:lumOff val="25000"/>
                </a:schemeClr>
              </a:solidFill>
            </a:endParaRPr>
          </a:p>
        </p:txBody>
      </p:sp>
    </p:spTree>
    <p:extLst>
      <p:ext uri="{BB962C8B-B14F-4D97-AF65-F5344CB8AC3E}">
        <p14:creationId xmlns:p14="http://schemas.microsoft.com/office/powerpoint/2010/main" val="3097988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dirty="0">
                <a:ln>
                  <a:noFill/>
                </a:ln>
                <a:solidFill>
                  <a:srgbClr val="002060"/>
                </a:solidFill>
                <a:effectLst/>
                <a:uLnTx/>
                <a:uFillTx/>
                <a:latin typeface="+mn-lt"/>
                <a:ea typeface="+mn-ea"/>
                <a:cs typeface="+mn-cs"/>
              </a:rPr>
              <a:t>Outline of Today’s Presentation</a:t>
            </a:r>
          </a:p>
        </p:txBody>
      </p:sp>
      <p:sp>
        <p:nvSpPr>
          <p:cNvPr id="2" name="Content Placeholder 1"/>
          <p:cNvSpPr>
            <a:spLocks noGrp="1"/>
          </p:cNvSpPr>
          <p:nvPr>
            <p:ph idx="1"/>
          </p:nvPr>
        </p:nvSpPr>
        <p:spPr/>
        <p:txBody>
          <a:bodyPr vert="horz" lIns="91440" tIns="45720" rIns="91440" bIns="45720" rtlCol="0" anchor="t">
            <a:normAutofit/>
          </a:bodyPr>
          <a:lstStyle/>
          <a:p>
            <a:r>
              <a:rPr lang="en-US" sz="2600" dirty="0">
                <a:solidFill>
                  <a:srgbClr val="002060"/>
                </a:solidFill>
              </a:rPr>
              <a:t>Purpose or “why”</a:t>
            </a:r>
          </a:p>
          <a:p>
            <a:r>
              <a:rPr lang="en-US" sz="2600" dirty="0">
                <a:solidFill>
                  <a:srgbClr val="002060"/>
                </a:solidFill>
              </a:rPr>
              <a:t>Board Policies and System Procedures</a:t>
            </a:r>
            <a:endParaRPr lang="en-US" sz="2600" dirty="0">
              <a:solidFill>
                <a:srgbClr val="002060"/>
              </a:solidFill>
              <a:cs typeface="Calibri"/>
            </a:endParaRPr>
          </a:p>
          <a:p>
            <a:r>
              <a:rPr lang="en-US" sz="2600" dirty="0">
                <a:solidFill>
                  <a:srgbClr val="002060"/>
                </a:solidFill>
              </a:rPr>
              <a:t>Key elements of 1B.1 and 1B.3</a:t>
            </a:r>
          </a:p>
          <a:p>
            <a:r>
              <a:rPr lang="en-US" sz="2600" dirty="0">
                <a:solidFill>
                  <a:srgbClr val="002060"/>
                </a:solidFill>
                <a:cs typeface="Calibri"/>
              </a:rPr>
              <a:t>Other system policies and procedures</a:t>
            </a:r>
          </a:p>
          <a:p>
            <a:r>
              <a:rPr lang="en-US" sz="2600" dirty="0">
                <a:solidFill>
                  <a:srgbClr val="002060"/>
                </a:solidFill>
                <a:cs typeface="Calibri"/>
              </a:rPr>
              <a:t>Roles in the process</a:t>
            </a:r>
          </a:p>
          <a:p>
            <a:r>
              <a:rPr lang="en-US" sz="2600" dirty="0">
                <a:solidFill>
                  <a:srgbClr val="002060"/>
                </a:solidFill>
              </a:rPr>
              <a:t>Investigation reports and decision-making</a:t>
            </a:r>
            <a:endParaRPr lang="en-US" sz="2600" dirty="0">
              <a:solidFill>
                <a:srgbClr val="002060"/>
              </a:solidFill>
              <a:cs typeface="Calibri"/>
            </a:endParaRPr>
          </a:p>
          <a:p>
            <a:r>
              <a:rPr lang="en-US" sz="2600" dirty="0">
                <a:solidFill>
                  <a:srgbClr val="002060"/>
                </a:solidFill>
              </a:rPr>
              <a:t>Questions/Discussion</a:t>
            </a:r>
            <a:endParaRPr lang="en-US" sz="2600" dirty="0">
              <a:solidFill>
                <a:srgbClr val="002060"/>
              </a:solidFill>
              <a:cs typeface="Calibri"/>
            </a:endParaRPr>
          </a:p>
        </p:txBody>
      </p:sp>
    </p:spTree>
    <p:extLst>
      <p:ext uri="{BB962C8B-B14F-4D97-AF65-F5344CB8AC3E}">
        <p14:creationId xmlns:p14="http://schemas.microsoft.com/office/powerpoint/2010/main" val="8107533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E446A91-7EC8-0EF6-D90E-49B3844F38B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Special Cases</a:t>
            </a:r>
          </a:p>
        </p:txBody>
      </p:sp>
      <p:sp>
        <p:nvSpPr>
          <p:cNvPr id="2" name="Content Placeholder 1"/>
          <p:cNvSpPr>
            <a:spLocks noGrp="1"/>
          </p:cNvSpPr>
          <p:nvPr>
            <p:ph idx="1"/>
          </p:nvPr>
        </p:nvSpPr>
        <p:spPr/>
        <p:txBody>
          <a:bodyPr>
            <a:normAutofit fontScale="92500" lnSpcReduction="10000"/>
          </a:bodyPr>
          <a:lstStyle/>
          <a:p>
            <a:r>
              <a:rPr lang="en-US" altLang="en-US" sz="2400" dirty="0"/>
              <a:t>Complaints against a president </a:t>
            </a:r>
          </a:p>
          <a:p>
            <a:pPr lvl="1">
              <a:buFont typeface="Courier New" panose="02070309020205020404" pitchFamily="49" charset="0"/>
              <a:buChar char="o"/>
            </a:pPr>
            <a:r>
              <a:rPr lang="en-US" altLang="en-US" dirty="0"/>
              <a:t>Complaints should be filed with the system office’s designated officer. The case will be investigated by an investigator appointed by the Chancellor.</a:t>
            </a:r>
          </a:p>
          <a:p>
            <a:pPr lvl="1">
              <a:buFont typeface="Courier New" panose="02070309020205020404" pitchFamily="49" charset="0"/>
              <a:buChar char="o"/>
            </a:pPr>
            <a:r>
              <a:rPr lang="en-US" altLang="en-US" dirty="0"/>
              <a:t>Campus investigation - If president’s role in the incident was limited to a decision on a recommendation made by another administrator, such as tenure, promotion or non-renewal and the president had no other involvement in the matter</a:t>
            </a:r>
          </a:p>
          <a:p>
            <a:r>
              <a:rPr lang="en-US" altLang="en-US" sz="2400" dirty="0"/>
              <a:t>Complaints against system office employees or the Board of Trustees</a:t>
            </a:r>
            <a:r>
              <a:rPr lang="en-US" altLang="en-US" dirty="0"/>
              <a:t>.</a:t>
            </a:r>
          </a:p>
          <a:p>
            <a:pPr lvl="1">
              <a:buFont typeface="Courier New" panose="02070309020205020404" pitchFamily="49" charset="0"/>
              <a:buChar char="o"/>
            </a:pPr>
            <a:r>
              <a:rPr lang="en-US" altLang="en-US" dirty="0"/>
              <a:t>Complaints that involve allegations against the chancellor or a member of the Board of Trustees must be referred to the board chair or vice chair for processing. Such complaints may be assigned to a Minnesota State investigator or outside investigatory assistance may be designated</a:t>
            </a:r>
          </a:p>
          <a:p>
            <a:pPr marL="342900" indent="-342900"/>
            <a:r>
              <a:rPr lang="en-US" altLang="en-US" sz="2400" dirty="0"/>
              <a:t>Complaints against college or university vice presidents, deans or provosts are filed at the campus level with the president as decisionmaker</a:t>
            </a:r>
          </a:p>
        </p:txBody>
      </p:sp>
    </p:spTree>
    <p:extLst>
      <p:ext uri="{BB962C8B-B14F-4D97-AF65-F5344CB8AC3E}">
        <p14:creationId xmlns:p14="http://schemas.microsoft.com/office/powerpoint/2010/main" val="11356429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F3AE1F8-B49D-E1CD-9548-F5E2DBDA8DF1}"/>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mn-ea"/>
                <a:cs typeface="+mn-cs"/>
              </a:rPr>
              <a:t>Sexual Harassment &amp; Violence as Sexual Abuse</a:t>
            </a:r>
          </a:p>
        </p:txBody>
      </p:sp>
      <p:sp>
        <p:nvSpPr>
          <p:cNvPr id="2" name="Content Placeholder 1">
            <a:extLst>
              <a:ext uri="{FF2B5EF4-FFF2-40B4-BE49-F238E27FC236}">
                <a16:creationId xmlns:a16="http://schemas.microsoft.com/office/drawing/2014/main" id="{7F259561-2E5A-DEAE-14FA-B87CD3788134}"/>
              </a:ext>
            </a:extLst>
          </p:cNvPr>
          <p:cNvSpPr>
            <a:spLocks noGrp="1"/>
          </p:cNvSpPr>
          <p:nvPr>
            <p:ph idx="1"/>
          </p:nvPr>
        </p:nvSpPr>
        <p:spPr/>
        <p:txBody>
          <a:bodyPr>
            <a:normAutofit/>
          </a:bodyPr>
          <a:lstStyle/>
          <a:p>
            <a:pPr marL="0" indent="0">
              <a:buNone/>
            </a:pPr>
            <a:r>
              <a:rPr lang="en-US" sz="2400" b="1" i="0" dirty="0">
                <a:solidFill>
                  <a:srgbClr val="003C66"/>
                </a:solidFill>
                <a:effectLst/>
                <a:latin typeface="Calibri" panose="020F0502020204030204" pitchFamily="34" charset="0"/>
                <a:cs typeface="Calibri" panose="020F0502020204030204" pitchFamily="34" charset="0"/>
              </a:rPr>
              <a:t>Mandatory reporting of abuse or neglect of children or vulnerable adults</a:t>
            </a:r>
            <a:br>
              <a:rPr lang="en-US" sz="2400" b="1" i="0" dirty="0">
                <a:solidFill>
                  <a:srgbClr val="003C66"/>
                </a:solidFill>
                <a:effectLst/>
                <a:latin typeface="Calibri" panose="020F0502020204030204" pitchFamily="34" charset="0"/>
                <a:cs typeface="Calibri" panose="020F0502020204030204" pitchFamily="34" charset="0"/>
              </a:rPr>
            </a:br>
            <a:r>
              <a:rPr lang="en-US" sz="2400" b="0" i="0" dirty="0">
                <a:solidFill>
                  <a:srgbClr val="003C66"/>
                </a:solidFill>
                <a:effectLst/>
                <a:latin typeface="Calibri" panose="020F0502020204030204" pitchFamily="34" charset="0"/>
                <a:cs typeface="Calibri" panose="020F0502020204030204" pitchFamily="34" charset="0"/>
              </a:rPr>
              <a:t>Minnesota law provides special protection for children under 18 and vulnerable adults. These laws, Minnesota Statutes sections 626.556 and 626.557, identify those who are mandated to report neglect or abuse of children under 18 and maltreatment of vulnerable adults. Faculty, student teachers or clinical participants, day care personnel, and others involved in education or services to children or vulnerable adults may be considered mandated reporters under both of these laws. Reports of abuse or neglect of a child or vulnerable adult, must be made to law enforcement or state or county social service agencies.</a:t>
            </a:r>
            <a:endParaRPr lang="en-US" sz="2400" dirty="0">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32290657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B3654ED-8C51-03F9-2727-6244F35E560A}"/>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1" i="0" u="none" strike="noStrike" kern="1200" cap="none" spc="0" normalizeH="0" baseline="0" noProof="0" dirty="0">
                <a:ln>
                  <a:noFill/>
                </a:ln>
                <a:solidFill>
                  <a:schemeClr val="tx1">
                    <a:lumMod val="85000"/>
                    <a:lumOff val="15000"/>
                  </a:schemeClr>
                </a:solidFill>
                <a:effectLst/>
                <a:uLnTx/>
                <a:uFillTx/>
                <a:latin typeface="+mn-lt"/>
                <a:ea typeface="+mn-ea"/>
                <a:cs typeface="+mn-cs"/>
              </a:rPr>
              <a:t>Board Policy 1B.3</a:t>
            </a:r>
            <a:endParaRPr kumimoji="0" lang="en-US" sz="4400" b="1"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fontScale="92500" lnSpcReduction="10000"/>
          </a:bodyPr>
          <a:lstStyle/>
          <a:p>
            <a:pPr marL="0" indent="0" fontAlgn="base">
              <a:buNone/>
            </a:pPr>
            <a:r>
              <a:rPr lang="en-US" sz="2400" b="1" dirty="0">
                <a:solidFill>
                  <a:srgbClr val="009F4D"/>
                </a:solidFill>
              </a:rPr>
              <a:t>Sexual Violence Policy</a:t>
            </a:r>
          </a:p>
          <a:p>
            <a:pPr marL="0" indent="0" fontAlgn="base">
              <a:buNone/>
            </a:pPr>
            <a:r>
              <a:rPr lang="en-US" dirty="0"/>
              <a:t>The </a:t>
            </a:r>
            <a:r>
              <a:rPr lang="en-US" b="1" u="sng" dirty="0"/>
              <a:t>1B.3 Policy </a:t>
            </a:r>
            <a:r>
              <a:rPr lang="en-US" dirty="0"/>
              <a:t>addresses:​</a:t>
            </a:r>
          </a:p>
          <a:p>
            <a:pPr fontAlgn="base"/>
            <a:r>
              <a:rPr lang="en-US" dirty="0"/>
              <a:t>Affirmative Consent​</a:t>
            </a:r>
          </a:p>
          <a:p>
            <a:pPr fontAlgn="base"/>
            <a:r>
              <a:rPr lang="en-US" dirty="0"/>
              <a:t>Sexual Violence​</a:t>
            </a:r>
          </a:p>
          <a:p>
            <a:pPr fontAlgn="base"/>
            <a:r>
              <a:rPr lang="en-US" dirty="0"/>
              <a:t>​Sexual Assault​</a:t>
            </a:r>
          </a:p>
          <a:p>
            <a:pPr fontAlgn="base"/>
            <a:r>
              <a:rPr lang="en-US" dirty="0"/>
              <a:t>Dating, intimate partner, and relationship violence </a:t>
            </a:r>
          </a:p>
          <a:p>
            <a:pPr fontAlgn="base"/>
            <a:r>
              <a:rPr lang="en-US" dirty="0"/>
              <a:t>Stalking </a:t>
            </a:r>
          </a:p>
          <a:p>
            <a:pPr fontAlgn="base"/>
            <a:r>
              <a:rPr lang="en-US" dirty="0"/>
              <a:t>Non-forcible sex acts </a:t>
            </a:r>
          </a:p>
          <a:p>
            <a:pPr fontAlgn="base"/>
            <a:r>
              <a:rPr lang="en-US" dirty="0"/>
              <a:t>Retaliation</a:t>
            </a:r>
          </a:p>
        </p:txBody>
      </p:sp>
    </p:spTree>
    <p:extLst>
      <p:ext uri="{BB962C8B-B14F-4D97-AF65-F5344CB8AC3E}">
        <p14:creationId xmlns:p14="http://schemas.microsoft.com/office/powerpoint/2010/main" val="29758126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668F791-57FA-7A85-A74F-8A71FE2E05F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Affirmative Consent</a:t>
            </a:r>
          </a:p>
        </p:txBody>
      </p:sp>
      <p:sp>
        <p:nvSpPr>
          <p:cNvPr id="4" name="Content Placeholder 3"/>
          <p:cNvSpPr>
            <a:spLocks noGrp="1"/>
          </p:cNvSpPr>
          <p:nvPr>
            <p:ph idx="1"/>
          </p:nvPr>
        </p:nvSpPr>
        <p:spPr/>
        <p:txBody>
          <a:bodyPr>
            <a:normAutofit/>
          </a:bodyPr>
          <a:lstStyle/>
          <a:p>
            <a:pPr marL="0" indent="0">
              <a:buNone/>
            </a:pPr>
            <a:r>
              <a:rPr lang="en-US" dirty="0"/>
              <a:t>Consent is </a:t>
            </a:r>
            <a:r>
              <a:rPr lang="en-US" b="1" dirty="0"/>
              <a:t>informed</a:t>
            </a:r>
            <a:r>
              <a:rPr lang="en-US" dirty="0"/>
              <a:t>, </a:t>
            </a:r>
            <a:r>
              <a:rPr lang="en-US" b="1" dirty="0"/>
              <a:t>freely given</a:t>
            </a:r>
            <a:r>
              <a:rPr lang="en-US" dirty="0"/>
              <a:t>, and </a:t>
            </a:r>
            <a:r>
              <a:rPr lang="en-US" b="1" dirty="0"/>
              <a:t>mutually understood </a:t>
            </a:r>
            <a:r>
              <a:rPr lang="en-US" dirty="0"/>
              <a:t>willingness to participate in sexual activity that is expressed by </a:t>
            </a:r>
            <a:r>
              <a:rPr lang="en-US" b="1" dirty="0"/>
              <a:t>clear</a:t>
            </a:r>
            <a:r>
              <a:rPr lang="en-US" dirty="0"/>
              <a:t>, </a:t>
            </a:r>
            <a:r>
              <a:rPr lang="en-US" b="1" dirty="0"/>
              <a:t>unambiguous</a:t>
            </a:r>
            <a:r>
              <a:rPr lang="en-US" dirty="0"/>
              <a:t>, and </a:t>
            </a:r>
            <a:r>
              <a:rPr lang="en-US" b="1" dirty="0"/>
              <a:t>affirmative words or actions</a:t>
            </a:r>
            <a:r>
              <a:rPr lang="en-US" dirty="0"/>
              <a:t>. A lack of protest, absence of resistance, or silence alone does not constitute consent, and past consent to sexual activities does not imply ongoing future consent. The existence of a dating relationship between the people involved or the existence of a past sexual relationship does not prove the presence of, or otherwise provide the basis for, an assumption of consent. Whether the respondent has taken advantage of a position of influence over the complainant may be a factor in determining consent. </a:t>
            </a:r>
          </a:p>
        </p:txBody>
      </p:sp>
    </p:spTree>
    <p:extLst>
      <p:ext uri="{BB962C8B-B14F-4D97-AF65-F5344CB8AC3E}">
        <p14:creationId xmlns:p14="http://schemas.microsoft.com/office/powerpoint/2010/main" val="3631709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1A96C4C-D7BB-7A7F-AB84-8FB29462490C}"/>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Sexual Assault</a:t>
            </a:r>
          </a:p>
        </p:txBody>
      </p:sp>
      <p:sp>
        <p:nvSpPr>
          <p:cNvPr id="2" name="Content Placeholder 1"/>
          <p:cNvSpPr>
            <a:spLocks noGrp="1"/>
          </p:cNvSpPr>
          <p:nvPr>
            <p:ph idx="1"/>
          </p:nvPr>
        </p:nvSpPr>
        <p:spPr/>
        <p:txBody>
          <a:bodyPr>
            <a:noAutofit/>
          </a:bodyPr>
          <a:lstStyle/>
          <a:p>
            <a:pPr marL="0" indent="0">
              <a:buNone/>
            </a:pPr>
            <a:r>
              <a:rPr lang="en-US" sz="2400" dirty="0"/>
              <a:t>An actual, attempted, or threatened sexual act with another person without that person’s affirmative consent. Sexual assault includes but is not limited to:</a:t>
            </a:r>
          </a:p>
          <a:p>
            <a:pPr marL="457200" indent="-457200" algn="l">
              <a:spcBef>
                <a:spcPts val="0"/>
              </a:spcBef>
              <a:spcAft>
                <a:spcPts val="0"/>
              </a:spcAft>
              <a:buFont typeface="+mj-lt"/>
              <a:buAutoNum type="arabicPeriod"/>
            </a:pPr>
            <a:r>
              <a:rPr lang="en-US" sz="2400" dirty="0"/>
              <a:t>Involvement without consent in any sexual act in which there is force, expressed or implied, or use of duress or deception upon the victim. </a:t>
            </a:r>
          </a:p>
          <a:p>
            <a:pPr marL="457200" indent="-457200" algn="l">
              <a:spcBef>
                <a:spcPts val="0"/>
              </a:spcBef>
              <a:spcAft>
                <a:spcPts val="0"/>
              </a:spcAft>
              <a:buFont typeface="+mj-lt"/>
              <a:buAutoNum type="arabicPeriod"/>
            </a:pPr>
            <a:r>
              <a:rPr lang="en-US" sz="2400" dirty="0"/>
              <a:t>Involvement in any sexual act when the victim is unable to give consent.</a:t>
            </a:r>
          </a:p>
          <a:p>
            <a:pPr marL="457200" indent="-457200" algn="l">
              <a:spcBef>
                <a:spcPts val="0"/>
              </a:spcBef>
              <a:spcAft>
                <a:spcPts val="0"/>
              </a:spcAft>
              <a:buFont typeface="+mj-lt"/>
              <a:buAutoNum type="arabicPeriod"/>
            </a:pPr>
            <a:r>
              <a:rPr lang="en-US" sz="2400" dirty="0"/>
              <a:t>Intentional and unwelcome touching of a person’s intimate parts (defined as primary genital area, groin, inner thigh, buttocks, or breast); or coercing, forcing, or attempting to coerce or force another to touch a person’s intimate parts.</a:t>
            </a:r>
          </a:p>
          <a:p>
            <a:pPr marL="457200" indent="-457200" algn="l">
              <a:spcBef>
                <a:spcPts val="0"/>
              </a:spcBef>
              <a:spcAft>
                <a:spcPts val="0"/>
              </a:spcAft>
              <a:buFont typeface="+mj-lt"/>
              <a:buAutoNum type="arabicPeriod"/>
            </a:pPr>
            <a:r>
              <a:rPr lang="en-US" sz="2400" dirty="0"/>
              <a:t>Offensive sexual behavior directed at another, such as indecent exposure or voyeurism.</a:t>
            </a:r>
          </a:p>
        </p:txBody>
      </p:sp>
    </p:spTree>
    <p:extLst>
      <p:ext uri="{BB962C8B-B14F-4D97-AF65-F5344CB8AC3E}">
        <p14:creationId xmlns:p14="http://schemas.microsoft.com/office/powerpoint/2010/main" val="37483059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5586282-A4F6-0466-31F8-1A01A907C84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2500"/>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Dating, intimate partner, and relationship violence</a:t>
            </a:r>
          </a:p>
        </p:txBody>
      </p:sp>
      <p:sp>
        <p:nvSpPr>
          <p:cNvPr id="2" name="Content Placeholder 1"/>
          <p:cNvSpPr>
            <a:spLocks noGrp="1"/>
          </p:cNvSpPr>
          <p:nvPr>
            <p:ph idx="1"/>
          </p:nvPr>
        </p:nvSpPr>
        <p:spPr/>
        <p:txBody>
          <a:bodyPr/>
          <a:lstStyle/>
          <a:p>
            <a:pPr marL="0" indent="0">
              <a:buNone/>
            </a:pPr>
            <a:r>
              <a:rPr lang="en-US" dirty="0">
                <a:solidFill>
                  <a:srgbClr val="00B050"/>
                </a:solidFill>
              </a:rPr>
              <a:t>Dating, intimate partner, and relationship violence (DIRV)</a:t>
            </a:r>
          </a:p>
          <a:p>
            <a:r>
              <a:rPr lang="en-US" dirty="0"/>
              <a:t>Physical harm or abuse</a:t>
            </a:r>
          </a:p>
          <a:p>
            <a:r>
              <a:rPr lang="en-US" dirty="0"/>
              <a:t>Threats of physical harm or abuse</a:t>
            </a:r>
          </a:p>
          <a:p>
            <a:r>
              <a:rPr lang="en-US" dirty="0"/>
              <a:t>Arising out of a personal intimate relationship</a:t>
            </a:r>
          </a:p>
        </p:txBody>
      </p:sp>
    </p:spTree>
    <p:extLst>
      <p:ext uri="{BB962C8B-B14F-4D97-AF65-F5344CB8AC3E}">
        <p14:creationId xmlns:p14="http://schemas.microsoft.com/office/powerpoint/2010/main" val="32753709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nSpc>
                <a:spcPct val="100000"/>
              </a:lnSpc>
              <a:spcBef>
                <a:spcPct val="20000"/>
              </a:spcBef>
              <a:buClr>
                <a:srgbClr val="009F4D"/>
              </a:buClr>
              <a:defRPr/>
            </a:pPr>
            <a:r>
              <a:rPr lang="en-US" dirty="0">
                <a:solidFill>
                  <a:schemeClr val="tx2"/>
                </a:solidFill>
                <a:ea typeface="+mn-ea"/>
                <a:cs typeface="+mn-cs"/>
              </a:rPr>
              <a:t>Stalking</a:t>
            </a:r>
            <a:endParaRPr lang="en-US" sz="3200" dirty="0">
              <a:solidFill>
                <a:schemeClr val="tx2"/>
              </a:solidFill>
              <a:ea typeface="+mn-ea"/>
              <a:cs typeface="+mn-cs"/>
            </a:endParaRPr>
          </a:p>
        </p:txBody>
      </p:sp>
      <p:sp>
        <p:nvSpPr>
          <p:cNvPr id="2" name="Content Placeholder 1"/>
          <p:cNvSpPr>
            <a:spLocks noGrp="1"/>
          </p:cNvSpPr>
          <p:nvPr>
            <p:ph sz="half" idx="1"/>
          </p:nvPr>
        </p:nvSpPr>
        <p:spPr/>
        <p:txBody>
          <a:bodyPr>
            <a:normAutofit fontScale="77500" lnSpcReduction="20000"/>
          </a:bodyPr>
          <a:lstStyle/>
          <a:p>
            <a:pPr marL="0" indent="0">
              <a:buNone/>
            </a:pPr>
            <a:r>
              <a:rPr lang="en-US" sz="3000" dirty="0">
                <a:solidFill>
                  <a:schemeClr val="tx1"/>
                </a:solidFill>
              </a:rPr>
              <a:t>Conduct directed at a specific person that is unwanted, unwelcome, or unreciprocated and that would cause reasonable people to fear for their safety or the safety of others or to suffer substantial emotional distress</a:t>
            </a:r>
          </a:p>
          <a:p>
            <a:pPr marL="0" indent="0">
              <a:buNone/>
            </a:pPr>
            <a:endParaRPr lang="en-US" dirty="0"/>
          </a:p>
        </p:txBody>
      </p:sp>
      <p:sp>
        <p:nvSpPr>
          <p:cNvPr id="5" name="Content Placeholder 4">
            <a:extLst>
              <a:ext uri="{FF2B5EF4-FFF2-40B4-BE49-F238E27FC236}">
                <a16:creationId xmlns:a16="http://schemas.microsoft.com/office/drawing/2014/main" id="{96A643C0-561D-6A99-4D0E-8F0A637C6AB8}"/>
              </a:ext>
            </a:extLst>
          </p:cNvPr>
          <p:cNvSpPr>
            <a:spLocks noGrp="1"/>
          </p:cNvSpPr>
          <p:nvPr>
            <p:ph sz="half" idx="2"/>
          </p:nvPr>
        </p:nvSpPr>
        <p:spPr/>
        <p:txBody>
          <a:bodyPr>
            <a:normAutofit fontScale="77500" lnSpcReduction="20000"/>
          </a:bodyPr>
          <a:lstStyle/>
          <a:p>
            <a:pPr marL="0" indent="0">
              <a:buNone/>
            </a:pPr>
            <a:r>
              <a:rPr lang="en-US" sz="2800" dirty="0"/>
              <a:t>Some examples: </a:t>
            </a:r>
          </a:p>
          <a:p>
            <a:r>
              <a:rPr lang="en-US" sz="2800" dirty="0"/>
              <a:t>Unwanted Phone Calls</a:t>
            </a:r>
          </a:p>
          <a:p>
            <a:r>
              <a:rPr lang="en-US" sz="2800" dirty="0"/>
              <a:t>Unwanted Voicemails</a:t>
            </a:r>
          </a:p>
          <a:p>
            <a:r>
              <a:rPr lang="en-US" sz="2800" dirty="0"/>
              <a:t>Unwanted Text Messages</a:t>
            </a:r>
          </a:p>
          <a:p>
            <a:r>
              <a:rPr lang="en-US" sz="2800" dirty="0"/>
              <a:t>Spying</a:t>
            </a:r>
          </a:p>
          <a:p>
            <a:r>
              <a:rPr lang="en-US" sz="2800" dirty="0"/>
              <a:t>Sending unwanted gifts</a:t>
            </a:r>
          </a:p>
          <a:p>
            <a:r>
              <a:rPr lang="en-US" sz="2800" dirty="0"/>
              <a:t>Letters </a:t>
            </a:r>
          </a:p>
          <a:p>
            <a:r>
              <a:rPr lang="en-US" sz="2800" dirty="0"/>
              <a:t>E-mails </a:t>
            </a:r>
          </a:p>
          <a:p>
            <a:r>
              <a:rPr lang="en-US" sz="2800" dirty="0"/>
              <a:t>Social media use</a:t>
            </a:r>
          </a:p>
          <a:p>
            <a:r>
              <a:rPr lang="en-US" sz="2800" dirty="0"/>
              <a:t>Showing up at a location</a:t>
            </a:r>
          </a:p>
          <a:p>
            <a:endParaRPr lang="en-US" dirty="0"/>
          </a:p>
          <a:p>
            <a:endParaRPr lang="en-US" dirty="0"/>
          </a:p>
        </p:txBody>
      </p:sp>
    </p:spTree>
    <p:extLst>
      <p:ext uri="{BB962C8B-B14F-4D97-AF65-F5344CB8AC3E}">
        <p14:creationId xmlns:p14="http://schemas.microsoft.com/office/powerpoint/2010/main" val="38074120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AA9E9D9-0E32-B86C-6470-7353C4EDB4C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mn-ea"/>
                <a:cs typeface="+mn-cs"/>
              </a:rPr>
              <a:t>Non-forcible sex acts</a:t>
            </a:r>
          </a:p>
        </p:txBody>
      </p:sp>
      <p:sp>
        <p:nvSpPr>
          <p:cNvPr id="2" name="Content Placeholder 1">
            <a:extLst>
              <a:ext uri="{FF2B5EF4-FFF2-40B4-BE49-F238E27FC236}">
                <a16:creationId xmlns:a16="http://schemas.microsoft.com/office/drawing/2014/main" id="{09D97342-949F-050B-E079-D6A963E4325C}"/>
              </a:ext>
            </a:extLst>
          </p:cNvPr>
          <p:cNvSpPr>
            <a:spLocks noGrp="1"/>
          </p:cNvSpPr>
          <p:nvPr>
            <p:ph idx="1"/>
          </p:nvPr>
        </p:nvSpPr>
        <p:spPr/>
        <p:txBody>
          <a:bodyPr/>
          <a:lstStyle/>
          <a:p>
            <a:pPr marL="0" indent="0">
              <a:buNone/>
            </a:pPr>
            <a:r>
              <a:rPr lang="en-US" dirty="0"/>
              <a:t>Unlawful sexual acts where consent is not relevant, such as sexual contact with an individual under the statutory age of consent, as defined by Minnesota law, or between persons who are related to each other within degrees wherein marriage is prohibited by law.</a:t>
            </a:r>
          </a:p>
        </p:txBody>
      </p:sp>
    </p:spTree>
    <p:extLst>
      <p:ext uri="{BB962C8B-B14F-4D97-AF65-F5344CB8AC3E}">
        <p14:creationId xmlns:p14="http://schemas.microsoft.com/office/powerpoint/2010/main" val="11422271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9EBA872-0F37-1A3A-308B-EE02D000023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Retaliation Prohibition</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b="1" dirty="0">
                <a:solidFill>
                  <a:srgbClr val="009F4D"/>
                </a:solidFill>
              </a:rPr>
              <a:t>Retaliation is prohibited at Minnesota State. </a:t>
            </a:r>
          </a:p>
          <a:p>
            <a:pPr marL="0" indent="0">
              <a:buNone/>
            </a:pPr>
            <a:r>
              <a:rPr lang="en-US" altLang="en-US" dirty="0"/>
              <a:t>Actions by a student or employee intended as retaliation, reprisal, or intimidation against an individual for making a complaint or participating in any way in a report or investigation under the 1B.3 policy</a:t>
            </a:r>
            <a:endParaRPr lang="en-US" dirty="0"/>
          </a:p>
        </p:txBody>
      </p:sp>
    </p:spTree>
    <p:extLst>
      <p:ext uri="{BB962C8B-B14F-4D97-AF65-F5344CB8AC3E}">
        <p14:creationId xmlns:p14="http://schemas.microsoft.com/office/powerpoint/2010/main" val="30230323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BF45784-679B-6A5E-2006-6B8C6029213D}"/>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System Procedure </a:t>
            </a:r>
            <a:r>
              <a:rPr kumimoji="0" lang="en-US" altLang="en-US" sz="4400" b="0" i="0" u="none" strike="noStrike" kern="1200" cap="all" spc="0" normalizeH="0" baseline="0" noProof="0" dirty="0">
                <a:ln>
                  <a:noFill/>
                </a:ln>
                <a:solidFill>
                  <a:srgbClr val="0C2340"/>
                </a:solidFill>
                <a:effectLst/>
                <a:uLnTx/>
                <a:uFillTx/>
                <a:latin typeface="+mj-lt"/>
                <a:ea typeface="+mn-ea"/>
                <a:cs typeface="+mn-cs"/>
              </a:rPr>
              <a:t>1B.3.1 </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sz="2400" b="1" dirty="0">
                <a:solidFill>
                  <a:srgbClr val="009F4D"/>
                </a:solidFill>
              </a:rPr>
              <a:t>Response to Sexual Violence and Title IX Sexual Harassment</a:t>
            </a:r>
          </a:p>
          <a:p>
            <a:r>
              <a:rPr lang="en-US" altLang="en-US" dirty="0">
                <a:solidFill>
                  <a:schemeClr val="tx1">
                    <a:lumMod val="85000"/>
                    <a:lumOff val="15000"/>
                  </a:schemeClr>
                </a:solidFill>
              </a:rPr>
              <a:t>Reporting Sexual Violence</a:t>
            </a:r>
          </a:p>
          <a:p>
            <a:pPr lvl="1">
              <a:lnSpc>
                <a:spcPct val="90000"/>
              </a:lnSpc>
            </a:pPr>
            <a:r>
              <a:rPr lang="en-US" altLang="en-US" dirty="0"/>
              <a:t>Prompt reporting is encouraged</a:t>
            </a:r>
          </a:p>
          <a:p>
            <a:pPr lvl="1">
              <a:lnSpc>
                <a:spcPct val="90000"/>
              </a:lnSpc>
            </a:pPr>
            <a:r>
              <a:rPr lang="en-US" altLang="en-US" dirty="0"/>
              <a:t>Assistance in reporting: law enforcement, local services, campus Title IX Coordinator</a:t>
            </a:r>
          </a:p>
          <a:p>
            <a:pPr lvl="1">
              <a:lnSpc>
                <a:spcPct val="90000"/>
              </a:lnSpc>
            </a:pPr>
            <a:r>
              <a:rPr lang="en-US" altLang="en-US" dirty="0"/>
              <a:t>Campus security authorities, supervisors, advisors </a:t>
            </a:r>
            <a:r>
              <a:rPr lang="en-US" altLang="en-US" b="1" u="sng" dirty="0">
                <a:solidFill>
                  <a:schemeClr val="accent2"/>
                </a:solidFill>
              </a:rPr>
              <a:t>must</a:t>
            </a:r>
            <a:r>
              <a:rPr lang="en-US" altLang="en-US" b="1" dirty="0"/>
              <a:t> </a:t>
            </a:r>
            <a:r>
              <a:rPr lang="en-US" altLang="en-US" dirty="0"/>
              <a:t>report incidents</a:t>
            </a:r>
          </a:p>
        </p:txBody>
      </p:sp>
    </p:spTree>
    <p:extLst>
      <p:ext uri="{BB962C8B-B14F-4D97-AF65-F5344CB8AC3E}">
        <p14:creationId xmlns:p14="http://schemas.microsoft.com/office/powerpoint/2010/main" val="1111095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95743CF-E9E0-656A-D74B-F43FC9F92AA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Purpose or “why”</a:t>
            </a:r>
          </a:p>
        </p:txBody>
      </p:sp>
      <p:sp>
        <p:nvSpPr>
          <p:cNvPr id="2" name="Content Placeholder 1">
            <a:extLst>
              <a:ext uri="{FF2B5EF4-FFF2-40B4-BE49-F238E27FC236}">
                <a16:creationId xmlns:a16="http://schemas.microsoft.com/office/drawing/2014/main" id="{A9C781C1-B5E0-EF5D-DDDD-C4E8885379D7}"/>
              </a:ext>
            </a:extLst>
          </p:cNvPr>
          <p:cNvSpPr>
            <a:spLocks noGrp="1"/>
          </p:cNvSpPr>
          <p:nvPr>
            <p:ph idx="1"/>
          </p:nvPr>
        </p:nvSpPr>
        <p:spPr/>
        <p:txBody>
          <a:bodyPr/>
          <a:lstStyle/>
          <a:p>
            <a:r>
              <a:rPr lang="en-US" dirty="0"/>
              <a:t>Safe and inclusive campus communities</a:t>
            </a:r>
          </a:p>
          <a:p>
            <a:r>
              <a:rPr lang="en-US" dirty="0"/>
              <a:t>Nondiscrimination and Bias Incidents</a:t>
            </a:r>
          </a:p>
          <a:p>
            <a:r>
              <a:rPr lang="en-US" dirty="0"/>
              <a:t>Confidence in the process</a:t>
            </a:r>
          </a:p>
          <a:p>
            <a:r>
              <a:rPr lang="en-US" dirty="0"/>
              <a:t>Inquiry vs. investigation</a:t>
            </a:r>
          </a:p>
          <a:p>
            <a:endParaRPr lang="en-US" dirty="0"/>
          </a:p>
        </p:txBody>
      </p:sp>
    </p:spTree>
    <p:extLst>
      <p:ext uri="{BB962C8B-B14F-4D97-AF65-F5344CB8AC3E}">
        <p14:creationId xmlns:p14="http://schemas.microsoft.com/office/powerpoint/2010/main" val="10513624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C4B1CA62-89C0-9641-2743-A79F82EC36D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Jurisdiction</a:t>
            </a:r>
          </a:p>
        </p:txBody>
      </p:sp>
      <p:sp>
        <p:nvSpPr>
          <p:cNvPr id="3" name="Content Placeholder 2">
            <a:extLst>
              <a:ext uri="{FF2B5EF4-FFF2-40B4-BE49-F238E27FC236}">
                <a16:creationId xmlns:a16="http://schemas.microsoft.com/office/drawing/2014/main" id="{BEA84C3B-9470-FBA4-9A66-28592947C894}"/>
              </a:ext>
            </a:extLst>
          </p:cNvPr>
          <p:cNvSpPr>
            <a:spLocks noGrp="1"/>
          </p:cNvSpPr>
          <p:nvPr>
            <p:ph idx="1"/>
          </p:nvPr>
        </p:nvSpPr>
        <p:spPr/>
        <p:txBody>
          <a:bodyPr>
            <a:normAutofit/>
          </a:bodyPr>
          <a:lstStyle/>
          <a:p>
            <a:pPr marL="342900" indent="-342900"/>
            <a:r>
              <a:rPr lang="en-US" sz="2400" dirty="0"/>
              <a:t>All </a:t>
            </a:r>
            <a:r>
              <a:rPr lang="en-US" sz="2400" b="1" dirty="0"/>
              <a:t>students</a:t>
            </a:r>
            <a:r>
              <a:rPr lang="en-US" sz="2400" dirty="0"/>
              <a:t> (applied, admitted, or enrolled; has a continued relationship with the institution; or lives on campus)</a:t>
            </a:r>
          </a:p>
          <a:p>
            <a:pPr marL="342900" indent="-342900"/>
            <a:r>
              <a:rPr lang="en-US" sz="2400" dirty="0"/>
              <a:t>And </a:t>
            </a:r>
            <a:r>
              <a:rPr lang="en-US" sz="2400" b="1" dirty="0"/>
              <a:t>employees</a:t>
            </a:r>
            <a:r>
              <a:rPr lang="en-US" sz="2400" dirty="0"/>
              <a:t> (including student workers)</a:t>
            </a:r>
          </a:p>
          <a:p>
            <a:pPr marL="342900" indent="-342900"/>
            <a:r>
              <a:rPr lang="en-US" sz="2400" dirty="0"/>
              <a:t>On </a:t>
            </a:r>
            <a:r>
              <a:rPr lang="en-US" sz="2400" b="1" dirty="0"/>
              <a:t>campus</a:t>
            </a:r>
            <a:r>
              <a:rPr lang="en-US" sz="2400" dirty="0"/>
              <a:t> </a:t>
            </a:r>
            <a:r>
              <a:rPr lang="en-US" sz="2400" b="1" dirty="0"/>
              <a:t>property*</a:t>
            </a:r>
            <a:r>
              <a:rPr lang="en-US" sz="2400" dirty="0"/>
              <a:t> (owned, leased, or under the primary control of the institution)</a:t>
            </a:r>
          </a:p>
          <a:p>
            <a:pPr marL="342900" indent="-342900"/>
            <a:r>
              <a:rPr lang="en-US" sz="2400" dirty="0"/>
              <a:t>Within </a:t>
            </a:r>
            <a:r>
              <a:rPr lang="en-US" sz="2400" b="1" dirty="0"/>
              <a:t>educational programs and activities </a:t>
            </a:r>
            <a:r>
              <a:rPr lang="en-US" sz="2400" dirty="0"/>
              <a:t>(substantial control by institution: courses, housing, dining areas, bookstore, events, activities, etc.)</a:t>
            </a:r>
          </a:p>
          <a:p>
            <a:pPr marL="342900" indent="-342900"/>
            <a:r>
              <a:rPr lang="en-US" sz="2400" dirty="0"/>
              <a:t>*Locations other than campus property are covered by policy but may be resolved through an alternative procedure (e.g. 1B.1.1, student conduct, Human Resources).</a:t>
            </a:r>
          </a:p>
        </p:txBody>
      </p:sp>
    </p:spTree>
    <p:extLst>
      <p:ext uri="{BB962C8B-B14F-4D97-AF65-F5344CB8AC3E}">
        <p14:creationId xmlns:p14="http://schemas.microsoft.com/office/powerpoint/2010/main" val="20008755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E43DDBC-402A-47D8-C196-4C16CA43A89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Title IX Sex-based Harassment</a:t>
            </a:r>
          </a:p>
        </p:txBody>
      </p:sp>
      <p:sp>
        <p:nvSpPr>
          <p:cNvPr id="2" name="Content Placeholder 1"/>
          <p:cNvSpPr>
            <a:spLocks noGrp="1"/>
          </p:cNvSpPr>
          <p:nvPr>
            <p:ph idx="1"/>
          </p:nvPr>
        </p:nvSpPr>
        <p:spPr/>
        <p:txBody>
          <a:bodyPr>
            <a:normAutofit fontScale="92500"/>
          </a:bodyPr>
          <a:lstStyle/>
          <a:p>
            <a:pPr marL="457200">
              <a:buSzPct val="85000"/>
            </a:pPr>
            <a:r>
              <a:rPr lang="en-US" altLang="en-US" dirty="0"/>
              <a:t>For purposes of Title IX, sexual harassment means conduct on the basis of sex that occurs in a college or university’s program or activity in the United States that satisfies one or more of the following:</a:t>
            </a:r>
          </a:p>
          <a:p>
            <a:pPr lvl="1">
              <a:buSzPct val="85000"/>
            </a:pPr>
            <a:r>
              <a:rPr lang="en-US" altLang="en-US" dirty="0"/>
              <a:t>Quid pro quo. An employee of the college or university conditioning the provision of an aid, benefit, or service of the recipient on an individual’s participation in unwelcome sexual conduct.</a:t>
            </a:r>
          </a:p>
          <a:p>
            <a:pPr lvl="1">
              <a:buSzPct val="85000"/>
            </a:pPr>
            <a:r>
              <a:rPr lang="en-US" altLang="en-US" dirty="0"/>
              <a:t>Hostile environment. Unwelcome conduct determined by a reasonable person to be so severe, pervasive and objectively offensive that it effectively denies a person equal access to the college or university’s education program or activity; or</a:t>
            </a:r>
          </a:p>
          <a:p>
            <a:pPr lvl="1">
              <a:buSzPct val="85000"/>
            </a:pPr>
            <a:r>
              <a:rPr lang="en-US" altLang="en-US" dirty="0"/>
              <a:t>Sexual assault; dating, intimate partner, and relationship violence; and stalking as defined in Policy 1B.3</a:t>
            </a:r>
            <a:endParaRPr lang="en-US" dirty="0"/>
          </a:p>
        </p:txBody>
      </p:sp>
    </p:spTree>
    <p:extLst>
      <p:ext uri="{BB962C8B-B14F-4D97-AF65-F5344CB8AC3E}">
        <p14:creationId xmlns:p14="http://schemas.microsoft.com/office/powerpoint/2010/main" val="29645140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rgbClr val="002060"/>
                </a:solidFill>
                <a:effectLst/>
                <a:uLnTx/>
                <a:uFillTx/>
                <a:latin typeface="+mn-lt"/>
                <a:ea typeface="+mn-ea"/>
                <a:cs typeface="+mn-cs"/>
              </a:rPr>
              <a:t>Informal Resolution</a:t>
            </a:r>
            <a:r>
              <a:rPr kumimoji="0" lang="en-US" sz="4000" b="1" i="0" u="none" strike="noStrike" kern="1200" cap="none" spc="0" normalizeH="0" noProof="0" dirty="0">
                <a:ln>
                  <a:noFill/>
                </a:ln>
                <a:solidFill>
                  <a:srgbClr val="002060"/>
                </a:solidFill>
                <a:effectLst/>
                <a:uLnTx/>
                <a:uFillTx/>
                <a:latin typeface="+mn-lt"/>
                <a:ea typeface="+mn-ea"/>
                <a:cs typeface="+mn-cs"/>
              </a:rPr>
              <a:t> (1B.3.1)</a:t>
            </a:r>
            <a:endParaRPr kumimoji="0" lang="en-US" sz="4000" b="1" i="0" u="none" strike="noStrike" kern="1200" cap="none" spc="0" normalizeH="0" baseline="0" noProof="0" dirty="0">
              <a:ln>
                <a:noFill/>
              </a:ln>
              <a:solidFill>
                <a:srgbClr val="002060"/>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b="1" dirty="0"/>
              <a:t>Subpart A. </a:t>
            </a:r>
            <a:r>
              <a:rPr lang="en-US" dirty="0"/>
              <a:t>Informal resolution. A college or university may offer an informal resolution process if a formal complaint is filed and after providing both parties a notice of allegations. The parties must </a:t>
            </a:r>
            <a:r>
              <a:rPr lang="en-US" b="1" dirty="0"/>
              <a:t>voluntarily</a:t>
            </a:r>
            <a:r>
              <a:rPr lang="en-US" dirty="0"/>
              <a:t> </a:t>
            </a:r>
            <a:r>
              <a:rPr lang="en-US" b="1" dirty="0"/>
              <a:t>consent, in writing, to the informal resolution process</a:t>
            </a:r>
            <a:r>
              <a:rPr lang="en-US" dirty="0"/>
              <a:t>. At any time before agreeing to a resolution, any party has the right to withdraw from the informal resolution process and resume the process with respect to the formal complaint. This procedure neither prevents nor requires the use of informal resolution by individuals who believe they have been subject to conduct in violation of Board Policy 1B.3. Informal resolution shall not be used to resolve allegations that an employee sexually harassed a student. </a:t>
            </a:r>
            <a:endParaRPr lang="en-US" dirty="0">
              <a:solidFill>
                <a:srgbClr val="002060"/>
              </a:solidFill>
            </a:endParaRPr>
          </a:p>
        </p:txBody>
      </p:sp>
    </p:spTree>
    <p:extLst>
      <p:ext uri="{BB962C8B-B14F-4D97-AF65-F5344CB8AC3E}">
        <p14:creationId xmlns:p14="http://schemas.microsoft.com/office/powerpoint/2010/main" val="39901434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0" i="0" u="none" strike="noStrike" kern="1200" cap="none" spc="0" normalizeH="0" baseline="0" noProof="0" dirty="0">
                <a:ln>
                  <a:noFill/>
                </a:ln>
                <a:solidFill>
                  <a:srgbClr val="002060"/>
                </a:solidFill>
                <a:effectLst/>
                <a:uLnTx/>
                <a:uFillTx/>
                <a:latin typeface="+mn-lt"/>
                <a:ea typeface="+mn-ea"/>
                <a:cs typeface="+mn-cs"/>
              </a:rPr>
              <a:t>Informal Resolution (cont.)</a:t>
            </a:r>
          </a:p>
        </p:txBody>
      </p:sp>
      <p:sp>
        <p:nvSpPr>
          <p:cNvPr id="2" name="Content Placeholder 1"/>
          <p:cNvSpPr>
            <a:spLocks noGrp="1"/>
          </p:cNvSpPr>
          <p:nvPr>
            <p:ph idx="1"/>
          </p:nvPr>
        </p:nvSpPr>
        <p:spPr/>
        <p:txBody>
          <a:bodyPr vert="horz" lIns="91440" tIns="45720" rIns="91440" bIns="45720" rtlCol="0" anchor="t">
            <a:normAutofit/>
          </a:bodyPr>
          <a:lstStyle/>
          <a:p>
            <a:pPr marL="0" indent="0">
              <a:buNone/>
            </a:pPr>
            <a:r>
              <a:rPr lang="en-US" dirty="0">
                <a:solidFill>
                  <a:srgbClr val="002060"/>
                </a:solidFill>
              </a:rPr>
              <a:t>Examples of Possible Educational and Restorative Activities</a:t>
            </a:r>
          </a:p>
          <a:p>
            <a:r>
              <a:rPr lang="en-US" dirty="0">
                <a:solidFill>
                  <a:srgbClr val="002060"/>
                </a:solidFill>
              </a:rPr>
              <a:t>Mutual no contact</a:t>
            </a:r>
            <a:endParaRPr lang="en-US" dirty="0">
              <a:solidFill>
                <a:srgbClr val="002060"/>
              </a:solidFill>
              <a:ea typeface="Calibri"/>
              <a:cs typeface="Calibri"/>
            </a:endParaRPr>
          </a:p>
          <a:p>
            <a:r>
              <a:rPr lang="en-US" dirty="0">
                <a:solidFill>
                  <a:srgbClr val="002060"/>
                </a:solidFill>
              </a:rPr>
              <a:t>Mutual agreement to change classes or lab schedules</a:t>
            </a:r>
            <a:endParaRPr lang="en-US" dirty="0">
              <a:solidFill>
                <a:srgbClr val="002060"/>
              </a:solidFill>
              <a:ea typeface="Calibri"/>
              <a:cs typeface="Calibri"/>
            </a:endParaRPr>
          </a:p>
          <a:p>
            <a:r>
              <a:rPr lang="en-US" dirty="0">
                <a:solidFill>
                  <a:srgbClr val="002060"/>
                </a:solidFill>
              </a:rPr>
              <a:t>Agreements on occupying shared spaces</a:t>
            </a:r>
            <a:endParaRPr lang="en-US" dirty="0">
              <a:solidFill>
                <a:srgbClr val="002060"/>
              </a:solidFill>
              <a:ea typeface="Calibri"/>
              <a:cs typeface="Calibri"/>
            </a:endParaRPr>
          </a:p>
          <a:p>
            <a:r>
              <a:rPr lang="en-US" dirty="0">
                <a:solidFill>
                  <a:srgbClr val="002060"/>
                </a:solidFill>
              </a:rPr>
              <a:t>Residence community room reassignments and future assignments</a:t>
            </a:r>
            <a:endParaRPr lang="en-US" dirty="0">
              <a:solidFill>
                <a:srgbClr val="002060"/>
              </a:solidFill>
              <a:ea typeface="Calibri"/>
              <a:cs typeface="Calibri"/>
            </a:endParaRPr>
          </a:p>
          <a:p>
            <a:r>
              <a:rPr lang="en-US" dirty="0">
                <a:solidFill>
                  <a:srgbClr val="002060"/>
                </a:solidFill>
              </a:rPr>
              <a:t>Agreements on what to do off campus if the parties cross paths</a:t>
            </a:r>
            <a:endParaRPr lang="en-US" dirty="0">
              <a:solidFill>
                <a:srgbClr val="002060"/>
              </a:solidFill>
              <a:ea typeface="Calibri"/>
              <a:cs typeface="Calibri"/>
            </a:endParaRPr>
          </a:p>
          <a:p>
            <a:r>
              <a:rPr lang="en-US" dirty="0">
                <a:solidFill>
                  <a:srgbClr val="002060"/>
                </a:solidFill>
              </a:rPr>
              <a:t>Impact Statement</a:t>
            </a:r>
            <a:endParaRPr lang="en-US" dirty="0">
              <a:solidFill>
                <a:srgbClr val="002060"/>
              </a:solidFill>
              <a:ea typeface="Calibri"/>
              <a:cs typeface="Calibri"/>
            </a:endParaRPr>
          </a:p>
          <a:p>
            <a:r>
              <a:rPr lang="en-US" dirty="0">
                <a:solidFill>
                  <a:srgbClr val="002060"/>
                </a:solidFill>
              </a:rPr>
              <a:t>Education</a:t>
            </a:r>
            <a:endParaRPr lang="en-US" dirty="0">
              <a:solidFill>
                <a:srgbClr val="002060"/>
              </a:solidFill>
              <a:ea typeface="Calibri"/>
              <a:cs typeface="Calibri"/>
            </a:endParaRPr>
          </a:p>
        </p:txBody>
      </p:sp>
    </p:spTree>
    <p:extLst>
      <p:ext uri="{BB962C8B-B14F-4D97-AF65-F5344CB8AC3E}">
        <p14:creationId xmlns:p14="http://schemas.microsoft.com/office/powerpoint/2010/main" val="30454872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D908614-A716-D573-A5C9-5E17F1B3AFFA}"/>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rgbClr val="0C2340"/>
                </a:solidFill>
                <a:effectLst/>
                <a:uLnTx/>
                <a:uFillTx/>
                <a:latin typeface="+mj-lt"/>
                <a:ea typeface="+mn-ea"/>
                <a:cs typeface="+mn-cs"/>
              </a:rPr>
              <a:t>Other Policies and Procedures</a:t>
            </a:r>
            <a:endParaRPr kumimoji="0" lang="en-US" sz="4400" b="1" i="0" u="none" strike="noStrike" kern="1200" cap="none" spc="0" normalizeH="0" baseline="0" noProof="0" dirty="0">
              <a:ln>
                <a:noFill/>
              </a:ln>
              <a:solidFill>
                <a:schemeClr val="tx2"/>
              </a:solidFill>
              <a:effectLst/>
              <a:uLnTx/>
              <a:uFillTx/>
              <a:latin typeface="+mj-lt"/>
              <a:ea typeface="+mn-ea"/>
              <a:cs typeface="+mn-cs"/>
            </a:endParaRPr>
          </a:p>
        </p:txBody>
      </p:sp>
      <p:graphicFrame>
        <p:nvGraphicFramePr>
          <p:cNvPr id="4" name="Content Placeholder 3" descr="Large circle image, divided into four sections with the following labels on each quadrant: sexual violence (top right), preferred name (bottom right), individuals with disabilities (bottom left), and respectful workplace (top left).">
            <a:extLst>
              <a:ext uri="{FF2B5EF4-FFF2-40B4-BE49-F238E27FC236}">
                <a16:creationId xmlns:a16="http://schemas.microsoft.com/office/drawing/2014/main" id="{B2E4E57F-3BFA-E53C-B371-F67D871726A7}"/>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3767726727"/>
              </p:ext>
            </p:extLst>
          </p:nvPr>
        </p:nvGraphicFramePr>
        <p:xfrm>
          <a:off x="838200" y="1447800"/>
          <a:ext cx="10515600" cy="48892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27158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E1A3253-B5CD-3F4B-F077-68BD96523CB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Preferred Name</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b="1" cap="all" dirty="0">
                <a:solidFill>
                  <a:srgbClr val="00B050"/>
                </a:solidFill>
              </a:rPr>
              <a:t>System 1.B.1.2 Procedure </a:t>
            </a:r>
            <a:endParaRPr lang="en-US" altLang="en-US" dirty="0">
              <a:solidFill>
                <a:srgbClr val="00B050"/>
              </a:solidFill>
            </a:endParaRPr>
          </a:p>
          <a:p>
            <a:r>
              <a:rPr lang="en-US" altLang="en-US" dirty="0">
                <a:solidFill>
                  <a:schemeClr val="tx1">
                    <a:lumMod val="85000"/>
                    <a:lumOff val="15000"/>
                  </a:schemeClr>
                </a:solidFill>
              </a:rPr>
              <a:t>Chosen name that is different, in whole or in part, from legal name</a:t>
            </a:r>
          </a:p>
          <a:p>
            <a:r>
              <a:rPr lang="en-US" altLang="en-US" dirty="0">
                <a:solidFill>
                  <a:schemeClr val="tx1">
                    <a:lumMod val="85000"/>
                    <a:lumOff val="15000"/>
                  </a:schemeClr>
                </a:solidFill>
              </a:rPr>
              <a:t>Each college, university shall have a procedure</a:t>
            </a:r>
          </a:p>
          <a:p>
            <a:pPr lvl="1"/>
            <a:r>
              <a:rPr lang="en-US" altLang="en-US" dirty="0">
                <a:solidFill>
                  <a:schemeClr val="tx1">
                    <a:lumMod val="85000"/>
                    <a:lumOff val="15000"/>
                  </a:schemeClr>
                </a:solidFill>
              </a:rPr>
              <a:t>Registrar: responsible for students and alumni</a:t>
            </a:r>
          </a:p>
          <a:p>
            <a:pPr lvl="1"/>
            <a:r>
              <a:rPr lang="en-US" altLang="en-US" dirty="0">
                <a:solidFill>
                  <a:schemeClr val="tx1">
                    <a:lumMod val="85000"/>
                    <a:lumOff val="15000"/>
                  </a:schemeClr>
                </a:solidFill>
              </a:rPr>
              <a:t>Human resources: responsible for employees</a:t>
            </a:r>
          </a:p>
          <a:p>
            <a:r>
              <a:rPr lang="en-US" altLang="en-US" dirty="0">
                <a:solidFill>
                  <a:schemeClr val="tx1">
                    <a:lumMod val="85000"/>
                    <a:lumOff val="15000"/>
                  </a:schemeClr>
                </a:solidFill>
              </a:rPr>
              <a:t>Used when and where technically and legally possible</a:t>
            </a:r>
          </a:p>
        </p:txBody>
      </p:sp>
    </p:spTree>
    <p:extLst>
      <p:ext uri="{BB962C8B-B14F-4D97-AF65-F5344CB8AC3E}">
        <p14:creationId xmlns:p14="http://schemas.microsoft.com/office/powerpoint/2010/main" val="25004151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62CF560-44BE-F166-CBE7-5D0883AA687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0" i="0" u="none" strike="noStrike" kern="1200" cap="none" spc="0" normalizeH="0" baseline="0" noProof="0" dirty="0">
                <a:ln>
                  <a:noFill/>
                </a:ln>
                <a:solidFill>
                  <a:srgbClr val="0C2340"/>
                </a:solidFill>
                <a:effectLst/>
                <a:uLnTx/>
                <a:uFillTx/>
                <a:latin typeface="+mj-lt"/>
                <a:ea typeface="+mn-ea"/>
                <a:cs typeface="+mn-cs"/>
              </a:rPr>
              <a:t>Access &amp; Accommodations for Individuals w. Disabilities</a:t>
            </a:r>
            <a:endParaRPr kumimoji="0" lang="en-US" sz="36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fontScale="92500"/>
          </a:bodyPr>
          <a:lstStyle/>
          <a:p>
            <a:pPr marL="0" indent="0">
              <a:buNone/>
            </a:pPr>
            <a:r>
              <a:rPr lang="en-US" altLang="en-US" b="1" cap="all" dirty="0">
                <a:solidFill>
                  <a:srgbClr val="00B050"/>
                </a:solidFill>
              </a:rPr>
              <a:t>Board 1.B.4 Policy </a:t>
            </a:r>
            <a:endParaRPr lang="en-US" altLang="en-US" dirty="0">
              <a:solidFill>
                <a:srgbClr val="00B050"/>
              </a:solidFill>
            </a:endParaRPr>
          </a:p>
          <a:p>
            <a:pPr marL="457200"/>
            <a:r>
              <a:rPr lang="en-US" altLang="en-US" dirty="0">
                <a:solidFill>
                  <a:schemeClr val="tx1">
                    <a:lumMod val="85000"/>
                    <a:lumOff val="15000"/>
                  </a:schemeClr>
                </a:solidFill>
              </a:rPr>
              <a:t>Programs, services, and activities shall be accessible to individuals with disabilities, in compliance with state and federal laws</a:t>
            </a:r>
          </a:p>
          <a:p>
            <a:pPr marL="457200"/>
            <a:r>
              <a:rPr lang="en-US" altLang="en-US" dirty="0">
                <a:solidFill>
                  <a:schemeClr val="tx1">
                    <a:lumMod val="85000"/>
                    <a:lumOff val="15000"/>
                  </a:schemeClr>
                </a:solidFill>
              </a:rPr>
              <a:t>Individuals with disabilities may need accommodations to have equally effective opportunities</a:t>
            </a:r>
          </a:p>
          <a:p>
            <a:pPr marL="457200"/>
            <a:r>
              <a:rPr lang="en-US" altLang="en-US" dirty="0">
                <a:solidFill>
                  <a:schemeClr val="tx1">
                    <a:lumMod val="85000"/>
                    <a:lumOff val="15000"/>
                  </a:schemeClr>
                </a:solidFill>
              </a:rPr>
              <a:t>Reasonable accommodations will be made to ensure access (with some noted limitations), including modifications to rules, policies, and practices</a:t>
            </a:r>
          </a:p>
          <a:p>
            <a:pPr marL="457200"/>
            <a:r>
              <a:rPr lang="en-US" altLang="en-US" dirty="0">
                <a:solidFill>
                  <a:schemeClr val="tx1">
                    <a:lumMod val="85000"/>
                    <a:lumOff val="15000"/>
                  </a:schemeClr>
                </a:solidFill>
              </a:rPr>
              <a:t>Provide qualified student with a disability access to services and activities</a:t>
            </a:r>
          </a:p>
          <a:p>
            <a:pPr marL="457200"/>
            <a:r>
              <a:rPr lang="en-US" altLang="en-US" dirty="0">
                <a:solidFill>
                  <a:schemeClr val="tx1">
                    <a:lumMod val="85000"/>
                    <a:lumOff val="15000"/>
                  </a:schemeClr>
                </a:solidFill>
              </a:rPr>
              <a:t>College, University must have process to request an accommodation</a:t>
            </a:r>
          </a:p>
        </p:txBody>
      </p:sp>
    </p:spTree>
    <p:extLst>
      <p:ext uri="{BB962C8B-B14F-4D97-AF65-F5344CB8AC3E}">
        <p14:creationId xmlns:p14="http://schemas.microsoft.com/office/powerpoint/2010/main" val="19237695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DE521AB-33F2-EF75-E5FE-F4A878A8F60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Respectful Workplace</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0" indent="0">
              <a:buNone/>
            </a:pPr>
            <a:r>
              <a:rPr lang="en-US" altLang="en-US" b="1" cap="all" dirty="0">
                <a:solidFill>
                  <a:srgbClr val="00B050"/>
                </a:solidFill>
              </a:rPr>
              <a:t>System 1.C.0.2 Procedure </a:t>
            </a:r>
            <a:endParaRPr lang="en-US" altLang="en-US" dirty="0">
              <a:solidFill>
                <a:srgbClr val="00B050"/>
              </a:solidFill>
            </a:endParaRPr>
          </a:p>
          <a:p>
            <a:pPr marL="457200"/>
            <a:r>
              <a:rPr lang="en-US" altLang="en-US" dirty="0"/>
              <a:t>Objectively respectful and professional workplace</a:t>
            </a:r>
          </a:p>
          <a:p>
            <a:pPr marL="457200"/>
            <a:r>
              <a:rPr lang="en-US" altLang="en-US" b="1" dirty="0"/>
              <a:t>Professionalism</a:t>
            </a:r>
            <a:r>
              <a:rPr lang="en-US" altLang="en-US" dirty="0"/>
              <a:t>: Displaying the good judgment and proper behavior that is reasonably expected in the workplace</a:t>
            </a:r>
          </a:p>
          <a:p>
            <a:pPr marL="457200"/>
            <a:r>
              <a:rPr lang="en-US" altLang="en-US" b="1" dirty="0"/>
              <a:t>Respect</a:t>
            </a:r>
            <a:r>
              <a:rPr lang="en-US" altLang="en-US" dirty="0"/>
              <a:t>: Behavior or communication that demonstrates positive consideration and treats individuals in a manner that a reasonable person would find appropriate</a:t>
            </a:r>
          </a:p>
          <a:p>
            <a:pPr marL="457200"/>
            <a:r>
              <a:rPr lang="en-US" altLang="en-US" b="1" dirty="0"/>
              <a:t>Prohibitions</a:t>
            </a:r>
            <a:r>
              <a:rPr lang="en-US" altLang="en-US" dirty="0"/>
              <a:t>: aggressive behaviors; deliberately destroying, damaging, or obstructing work performance; knowingly making a false complaint; retaliation</a:t>
            </a:r>
          </a:p>
        </p:txBody>
      </p:sp>
    </p:spTree>
    <p:extLst>
      <p:ext uri="{BB962C8B-B14F-4D97-AF65-F5344CB8AC3E}">
        <p14:creationId xmlns:p14="http://schemas.microsoft.com/office/powerpoint/2010/main" val="30131149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3AB076D-DB0A-48DD-5F40-1A4E907DE84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Code of Conduct and Ethics</a:t>
            </a:r>
          </a:p>
        </p:txBody>
      </p:sp>
      <p:sp>
        <p:nvSpPr>
          <p:cNvPr id="2" name="Content Placeholder 1">
            <a:extLst>
              <a:ext uri="{FF2B5EF4-FFF2-40B4-BE49-F238E27FC236}">
                <a16:creationId xmlns:a16="http://schemas.microsoft.com/office/drawing/2014/main" id="{2D30A952-052B-5283-7AAE-032390092EFD}"/>
              </a:ext>
            </a:extLst>
          </p:cNvPr>
          <p:cNvSpPr>
            <a:spLocks noGrp="1"/>
          </p:cNvSpPr>
          <p:nvPr>
            <p:ph idx="1"/>
          </p:nvPr>
        </p:nvSpPr>
        <p:spPr/>
        <p:txBody>
          <a:bodyPr>
            <a:normAutofit fontScale="92500" lnSpcReduction="20000"/>
          </a:bodyPr>
          <a:lstStyle/>
          <a:p>
            <a:pPr marL="0" indent="0">
              <a:buNone/>
            </a:pPr>
            <a:r>
              <a:rPr lang="en-US" altLang="en-US" b="1" cap="all" dirty="0">
                <a:solidFill>
                  <a:srgbClr val="FC4C02"/>
                </a:solidFill>
              </a:rPr>
              <a:t>System 1.C.0.1 Procedure </a:t>
            </a:r>
            <a:endParaRPr lang="en-US" altLang="en-US" dirty="0">
              <a:solidFill>
                <a:srgbClr val="FC4C02"/>
              </a:solidFill>
            </a:endParaRPr>
          </a:p>
          <a:p>
            <a:pPr marL="457200"/>
            <a:r>
              <a:rPr lang="en-US" altLang="en-US" dirty="0"/>
              <a:t>All employees of Minnesota State must meet public expectations for excellence</a:t>
            </a:r>
          </a:p>
          <a:p>
            <a:r>
              <a:rPr lang="en-US" dirty="0"/>
              <a:t>Ethics</a:t>
            </a:r>
          </a:p>
          <a:p>
            <a:pPr lvl="1"/>
            <a:r>
              <a:rPr lang="en-US" dirty="0"/>
              <a:t>Conflicts of interest </a:t>
            </a:r>
          </a:p>
          <a:p>
            <a:pPr lvl="1"/>
            <a:r>
              <a:rPr lang="en-US" dirty="0"/>
              <a:t>Compensation, benefits or gifts</a:t>
            </a:r>
          </a:p>
          <a:p>
            <a:pPr lvl="1"/>
            <a:r>
              <a:rPr lang="en-US" dirty="0"/>
              <a:t>Personal advantage</a:t>
            </a:r>
          </a:p>
          <a:p>
            <a:pPr lvl="1"/>
            <a:r>
              <a:rPr lang="en-US" dirty="0"/>
              <a:t>Use of Minnesota State property</a:t>
            </a:r>
          </a:p>
          <a:p>
            <a:pPr lvl="1"/>
            <a:r>
              <a:rPr lang="en-US" dirty="0"/>
              <a:t>Political activities and influence</a:t>
            </a:r>
          </a:p>
          <a:p>
            <a:pPr lvl="1"/>
            <a:r>
              <a:rPr lang="en-US" dirty="0"/>
              <a:t>Purchasing and contracting</a:t>
            </a:r>
          </a:p>
          <a:p>
            <a:pPr marL="457200"/>
            <a:r>
              <a:rPr lang="en-US" dirty="0"/>
              <a:t>Employees must comply with all board policies and system procedures (including 9 noted areas)</a:t>
            </a:r>
          </a:p>
        </p:txBody>
      </p:sp>
    </p:spTree>
    <p:extLst>
      <p:ext uri="{BB962C8B-B14F-4D97-AF65-F5344CB8AC3E}">
        <p14:creationId xmlns:p14="http://schemas.microsoft.com/office/powerpoint/2010/main" val="12512177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2C43542-9716-E171-64F7-DBBB221E2F4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Fraud or Other Dishonest Acts</a:t>
            </a:r>
          </a:p>
        </p:txBody>
      </p:sp>
      <p:sp>
        <p:nvSpPr>
          <p:cNvPr id="4" name="Content Placeholder 3">
            <a:extLst>
              <a:ext uri="{FF2B5EF4-FFF2-40B4-BE49-F238E27FC236}">
                <a16:creationId xmlns:a16="http://schemas.microsoft.com/office/drawing/2014/main" id="{04527A16-B8E7-2056-DE60-FC9C4ECBC893}"/>
              </a:ext>
            </a:extLst>
          </p:cNvPr>
          <p:cNvSpPr>
            <a:spLocks noGrp="1"/>
          </p:cNvSpPr>
          <p:nvPr>
            <p:ph idx="1"/>
          </p:nvPr>
        </p:nvSpPr>
        <p:spPr/>
        <p:txBody>
          <a:bodyPr>
            <a:normAutofit/>
          </a:bodyPr>
          <a:lstStyle/>
          <a:p>
            <a:pPr marL="0" indent="0">
              <a:buNone/>
            </a:pPr>
            <a:r>
              <a:rPr lang="en-US" altLang="en-US" b="1" cap="all" dirty="0">
                <a:solidFill>
                  <a:srgbClr val="0C2340"/>
                </a:solidFill>
              </a:rPr>
              <a:t>System 1.C.2 Policy </a:t>
            </a:r>
            <a:endParaRPr lang="en-US" altLang="en-US" dirty="0"/>
          </a:p>
          <a:p>
            <a:r>
              <a:rPr lang="en-US" altLang="en-US" dirty="0"/>
              <a:t>Fraudulent and other dishonest acts</a:t>
            </a:r>
          </a:p>
          <a:p>
            <a:pPr lvl="1"/>
            <a:r>
              <a:rPr lang="en-US" altLang="en-US" dirty="0"/>
              <a:t>Ex. Theft or misuses of college or university assets, time, property</a:t>
            </a:r>
          </a:p>
          <a:p>
            <a:pPr lvl="1"/>
            <a:r>
              <a:rPr lang="en-US" altLang="en-US" dirty="0"/>
              <a:t>Conflicts of interest</a:t>
            </a:r>
          </a:p>
          <a:p>
            <a:pPr lvl="1"/>
            <a:r>
              <a:rPr lang="en-US" altLang="en-US" dirty="0"/>
              <a:t>Double employment, where employee is working two jobs at the same time</a:t>
            </a:r>
          </a:p>
          <a:p>
            <a:r>
              <a:rPr lang="en-US" dirty="0"/>
              <a:t>State of Minnesota Code of Ethics</a:t>
            </a:r>
          </a:p>
          <a:p>
            <a:r>
              <a:rPr lang="en-US" dirty="0"/>
              <a:t>Fraud inquiries and investigations</a:t>
            </a:r>
          </a:p>
          <a:p>
            <a:r>
              <a:rPr lang="en-US" dirty="0"/>
              <a:t>Remedial actions</a:t>
            </a:r>
          </a:p>
          <a:p>
            <a:r>
              <a:rPr lang="en-US" dirty="0"/>
              <a:t>Whistleblower protections</a:t>
            </a:r>
          </a:p>
        </p:txBody>
      </p:sp>
    </p:spTree>
    <p:extLst>
      <p:ext uri="{BB962C8B-B14F-4D97-AF65-F5344CB8AC3E}">
        <p14:creationId xmlns:p14="http://schemas.microsoft.com/office/powerpoint/2010/main" val="1718884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320C7-8815-DA13-0749-F19FF5CA7301}"/>
              </a:ext>
            </a:extLst>
          </p:cNvPr>
          <p:cNvSpPr>
            <a:spLocks noGrp="1"/>
          </p:cNvSpPr>
          <p:nvPr>
            <p:ph type="title"/>
          </p:nvPr>
        </p:nvSpPr>
        <p:spPr>
          <a:xfrm>
            <a:off x="838200" y="365125"/>
            <a:ext cx="10515600" cy="1325563"/>
          </a:xfrm>
        </p:spPr>
        <p:txBody>
          <a:bodyPr>
            <a:normAutofit/>
          </a:bodyPr>
          <a:lstStyle/>
          <a:p>
            <a:r>
              <a:rPr lang="en-US" dirty="0"/>
              <a:t>Minnesota State Policy and Procedure</a:t>
            </a:r>
          </a:p>
        </p:txBody>
      </p:sp>
      <p:sp>
        <p:nvSpPr>
          <p:cNvPr id="3" name="Content Placeholder 2">
            <a:extLst>
              <a:ext uri="{FF2B5EF4-FFF2-40B4-BE49-F238E27FC236}">
                <a16:creationId xmlns:a16="http://schemas.microsoft.com/office/drawing/2014/main" id="{9FFC8BF4-9AA5-4DF3-A9EB-071CD49A0503}"/>
              </a:ext>
            </a:extLst>
          </p:cNvPr>
          <p:cNvSpPr>
            <a:spLocks noGrp="1"/>
          </p:cNvSpPr>
          <p:nvPr>
            <p:ph idx="1"/>
          </p:nvPr>
        </p:nvSpPr>
        <p:spPr>
          <a:xfrm>
            <a:off x="838200" y="1825625"/>
            <a:ext cx="10515600" cy="4351338"/>
          </a:xfrm>
        </p:spPr>
        <p:txBody>
          <a:bodyPr>
            <a:normAutofit/>
          </a:bodyPr>
          <a:lstStyle/>
          <a:p>
            <a:pPr marL="0" indent="0">
              <a:buNone/>
            </a:pPr>
            <a:r>
              <a:rPr lang="en-US" dirty="0">
                <a:solidFill>
                  <a:srgbClr val="00B050"/>
                </a:solidFill>
              </a:rPr>
              <a:t>Adopting Board Policies and System Procedures</a:t>
            </a:r>
          </a:p>
          <a:p>
            <a:pPr marL="457200"/>
            <a:r>
              <a:rPr lang="en-US" dirty="0"/>
              <a:t>Board Policy 1B.1 Equal Opportunity and Nondiscrimination in Employment and Education</a:t>
            </a:r>
          </a:p>
          <a:p>
            <a:pPr marL="457200"/>
            <a:r>
              <a:rPr lang="en-US" dirty="0"/>
              <a:t>Board Policy 1B.3 Sexual Violence </a:t>
            </a:r>
          </a:p>
          <a:p>
            <a:pPr marL="457200"/>
            <a:r>
              <a:rPr lang="en-US" dirty="0"/>
              <a:t>System Procedure 1B.1.1 Investigation and Resolution</a:t>
            </a:r>
          </a:p>
          <a:p>
            <a:pPr marL="457200"/>
            <a:r>
              <a:rPr lang="en-US" dirty="0"/>
              <a:t>System Procedure 1B.3.1 Response to Sexual Violence and Title IX Harassment</a:t>
            </a:r>
          </a:p>
        </p:txBody>
      </p:sp>
    </p:spTree>
    <p:extLst>
      <p:ext uri="{BB962C8B-B14F-4D97-AF65-F5344CB8AC3E}">
        <p14:creationId xmlns:p14="http://schemas.microsoft.com/office/powerpoint/2010/main" val="8113204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C68F8-D36E-41BC-8FF6-349BA782B2C4}"/>
              </a:ext>
            </a:extLst>
          </p:cNvPr>
          <p:cNvSpPr>
            <a:spLocks noGrp="1"/>
          </p:cNvSpPr>
          <p:nvPr>
            <p:ph type="title"/>
          </p:nvPr>
        </p:nvSpPr>
        <p:spPr/>
        <p:txBody>
          <a:bodyPr>
            <a:normAutofit fontScale="90000"/>
          </a:bodyPr>
          <a:lstStyle/>
          <a:p>
            <a:pPr algn="ctr"/>
            <a:r>
              <a:rPr lang="en-US" dirty="0"/>
              <a:t>Federal and State </a:t>
            </a:r>
            <a:br>
              <a:rPr lang="en-US" dirty="0"/>
            </a:br>
            <a:r>
              <a:rPr lang="en-US" dirty="0"/>
              <a:t>Laws and policies</a:t>
            </a:r>
          </a:p>
        </p:txBody>
      </p:sp>
      <p:sp>
        <p:nvSpPr>
          <p:cNvPr id="3" name="Text Placeholder 2">
            <a:extLst>
              <a:ext uri="{FF2B5EF4-FFF2-40B4-BE49-F238E27FC236}">
                <a16:creationId xmlns:a16="http://schemas.microsoft.com/office/drawing/2014/main" id="{26BB5937-3A19-37C9-8F86-78EC3510280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7329144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8E398-FED5-3F47-EC05-F39AF0C3EEC8}"/>
              </a:ext>
            </a:extLst>
          </p:cNvPr>
          <p:cNvSpPr>
            <a:spLocks noGrp="1"/>
          </p:cNvSpPr>
          <p:nvPr>
            <p:ph type="title"/>
          </p:nvPr>
        </p:nvSpPr>
        <p:spPr/>
        <p:txBody>
          <a:bodyPr/>
          <a:lstStyle/>
          <a:p>
            <a:r>
              <a:rPr lang="en-US"/>
              <a:t>Violence Against Women Act</a:t>
            </a:r>
          </a:p>
        </p:txBody>
      </p:sp>
      <p:sp>
        <p:nvSpPr>
          <p:cNvPr id="3" name="Content Placeholder 2">
            <a:extLst>
              <a:ext uri="{FF2B5EF4-FFF2-40B4-BE49-F238E27FC236}">
                <a16:creationId xmlns:a16="http://schemas.microsoft.com/office/drawing/2014/main" id="{0AC0F60B-AA93-C2E6-1CF3-5D40EC43EFF5}"/>
              </a:ext>
            </a:extLst>
          </p:cNvPr>
          <p:cNvSpPr>
            <a:spLocks noGrp="1"/>
          </p:cNvSpPr>
          <p:nvPr>
            <p:ph idx="1"/>
          </p:nvPr>
        </p:nvSpPr>
        <p:spPr>
          <a:xfrm>
            <a:off x="862884" y="1600201"/>
            <a:ext cx="10719515" cy="4343400"/>
          </a:xfrm>
        </p:spPr>
        <p:txBody>
          <a:bodyPr>
            <a:normAutofit lnSpcReduction="10000"/>
          </a:bodyPr>
          <a:lstStyle/>
          <a:p>
            <a:pPr marL="0" indent="0">
              <a:buNone/>
            </a:pPr>
            <a:r>
              <a:rPr lang="en-US" b="1">
                <a:solidFill>
                  <a:srgbClr val="009F4D"/>
                </a:solidFill>
              </a:rPr>
              <a:t>Reauthorized and effective Oct. 2014:</a:t>
            </a:r>
          </a:p>
          <a:p>
            <a:r>
              <a:rPr lang="en-US"/>
              <a:t>Prompt, fair, and impartial process: initial investigation to final result</a:t>
            </a:r>
          </a:p>
          <a:p>
            <a:r>
              <a:rPr lang="en-US"/>
              <a:t>Process must be consistent with institution’s policies and transparent to both parties</a:t>
            </a:r>
          </a:p>
          <a:p>
            <a:r>
              <a:rPr lang="en-US"/>
              <a:t>Both parties shall have:</a:t>
            </a:r>
          </a:p>
          <a:p>
            <a:pPr marL="857250" lvl="1" indent="-457200"/>
            <a:r>
              <a:rPr lang="en-US"/>
              <a:t>Equal opportunities to have others present, including advisor of choice</a:t>
            </a:r>
          </a:p>
          <a:p>
            <a:pPr marL="857250" lvl="1" indent="-457200"/>
            <a:r>
              <a:rPr lang="en-US"/>
              <a:t>Timely notice of meetings and who will be present</a:t>
            </a:r>
          </a:p>
          <a:p>
            <a:pPr marL="857250" lvl="1" indent="-457200"/>
            <a:r>
              <a:rPr lang="en-US"/>
              <a:t>Timely and equal access to information used during disciplinary meetings and hearings</a:t>
            </a:r>
          </a:p>
        </p:txBody>
      </p:sp>
    </p:spTree>
    <p:extLst>
      <p:ext uri="{BB962C8B-B14F-4D97-AF65-F5344CB8AC3E}">
        <p14:creationId xmlns:p14="http://schemas.microsoft.com/office/powerpoint/2010/main" val="22228392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B7E40-C625-B42A-6B08-6FEC87E3728A}"/>
              </a:ext>
            </a:extLst>
          </p:cNvPr>
          <p:cNvSpPr>
            <a:spLocks noGrp="1"/>
          </p:cNvSpPr>
          <p:nvPr>
            <p:ph type="title"/>
          </p:nvPr>
        </p:nvSpPr>
        <p:spPr/>
        <p:txBody>
          <a:bodyPr/>
          <a:lstStyle/>
          <a:p>
            <a:r>
              <a:rPr lang="en-US"/>
              <a:t>VAWA, continued</a:t>
            </a:r>
          </a:p>
        </p:txBody>
      </p:sp>
      <p:sp>
        <p:nvSpPr>
          <p:cNvPr id="3" name="Content Placeholder 2">
            <a:extLst>
              <a:ext uri="{FF2B5EF4-FFF2-40B4-BE49-F238E27FC236}">
                <a16:creationId xmlns:a16="http://schemas.microsoft.com/office/drawing/2014/main" id="{CE8A1004-C693-7B1C-83D1-1FB9A6CFCACF}"/>
              </a:ext>
            </a:extLst>
          </p:cNvPr>
          <p:cNvSpPr>
            <a:spLocks noGrp="1"/>
          </p:cNvSpPr>
          <p:nvPr>
            <p:ph idx="1"/>
          </p:nvPr>
        </p:nvSpPr>
        <p:spPr>
          <a:xfrm>
            <a:off x="914399" y="1825625"/>
            <a:ext cx="10019763" cy="4498975"/>
          </a:xfrm>
        </p:spPr>
        <p:txBody>
          <a:bodyPr>
            <a:normAutofit/>
          </a:bodyPr>
          <a:lstStyle/>
          <a:p>
            <a:pPr marL="457200" indent="-457200"/>
            <a:r>
              <a:rPr lang="en-US"/>
              <a:t>Officials shall be </a:t>
            </a:r>
            <a:r>
              <a:rPr lang="en-US" b="1"/>
              <a:t>trained annually</a:t>
            </a:r>
            <a:r>
              <a:rPr lang="en-US"/>
              <a:t>, including having no conflict of interest or bias for or against either party</a:t>
            </a:r>
          </a:p>
          <a:p>
            <a:pPr marL="457200" indent="-457200"/>
            <a:r>
              <a:rPr lang="en-US" b="1"/>
              <a:t>Reasonably prompt timeframe</a:t>
            </a:r>
            <a:r>
              <a:rPr lang="en-US"/>
              <a:t>, which may be extended for good cause with written notice to both parties, stating the delay and the reason</a:t>
            </a:r>
          </a:p>
          <a:p>
            <a:pPr marL="457200" indent="-457200"/>
            <a:r>
              <a:rPr lang="en-US"/>
              <a:t>Both parties shall receive </a:t>
            </a:r>
            <a:r>
              <a:rPr lang="en-US" b="1"/>
              <a:t>simultaneous notification</a:t>
            </a:r>
            <a:r>
              <a:rPr lang="en-US"/>
              <a:t>, in writing, of the result of the proceeding, including rationale, sanctions, available appeal, and any changes to the results, and when the results become final </a:t>
            </a:r>
          </a:p>
        </p:txBody>
      </p:sp>
    </p:spTree>
    <p:extLst>
      <p:ext uri="{BB962C8B-B14F-4D97-AF65-F5344CB8AC3E}">
        <p14:creationId xmlns:p14="http://schemas.microsoft.com/office/powerpoint/2010/main" val="5113465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CEF0C-9F2A-46D3-A84C-22F8BB8A2014}"/>
              </a:ext>
            </a:extLst>
          </p:cNvPr>
          <p:cNvSpPr>
            <a:spLocks noGrp="1"/>
          </p:cNvSpPr>
          <p:nvPr>
            <p:ph type="title"/>
          </p:nvPr>
        </p:nvSpPr>
        <p:spPr/>
        <p:txBody>
          <a:bodyPr/>
          <a:lstStyle/>
          <a:p>
            <a:r>
              <a:rPr lang="en-US"/>
              <a:t>Clery Act, amended</a:t>
            </a:r>
          </a:p>
        </p:txBody>
      </p:sp>
      <p:sp>
        <p:nvSpPr>
          <p:cNvPr id="3" name="Content Placeholder 2">
            <a:extLst>
              <a:ext uri="{FF2B5EF4-FFF2-40B4-BE49-F238E27FC236}">
                <a16:creationId xmlns:a16="http://schemas.microsoft.com/office/drawing/2014/main" id="{BBACF225-F620-4C1A-8F4A-04E979FDA8B1}"/>
              </a:ext>
            </a:extLst>
          </p:cNvPr>
          <p:cNvSpPr>
            <a:spLocks noGrp="1"/>
          </p:cNvSpPr>
          <p:nvPr>
            <p:ph idx="1"/>
          </p:nvPr>
        </p:nvSpPr>
        <p:spPr>
          <a:xfrm>
            <a:off x="746975" y="1825625"/>
            <a:ext cx="10625070" cy="4667248"/>
          </a:xfrm>
        </p:spPr>
        <p:txBody>
          <a:bodyPr>
            <a:normAutofit fontScale="92500" lnSpcReduction="20000"/>
          </a:bodyPr>
          <a:lstStyle/>
          <a:p>
            <a:pPr marL="0" indent="0">
              <a:buNone/>
            </a:pPr>
            <a:r>
              <a:rPr lang="en-US" sz="3400" b="1">
                <a:solidFill>
                  <a:srgbClr val="009F4D"/>
                </a:solidFill>
              </a:rPr>
              <a:t>Amended by VAWA, Campus </a:t>
            </a:r>
            <a:r>
              <a:rPr lang="en-US" sz="3400" b="1" err="1">
                <a:solidFill>
                  <a:srgbClr val="009F4D"/>
                </a:solidFill>
              </a:rPr>
              <a:t>SaVE</a:t>
            </a:r>
            <a:r>
              <a:rPr lang="en-US" sz="3400" b="1">
                <a:solidFill>
                  <a:srgbClr val="009F4D"/>
                </a:solidFill>
              </a:rPr>
              <a:t> Act, effective July 1, 2015</a:t>
            </a:r>
          </a:p>
          <a:p>
            <a:pPr marL="457200" indent="-457200"/>
            <a:r>
              <a:rPr lang="en-US"/>
              <a:t>Inclusion in crime report of the following: sexual assault, domestic violence, dating violence, and stalking</a:t>
            </a:r>
          </a:p>
          <a:p>
            <a:pPr marL="1143000" lvl="1" indent="-457200"/>
            <a:r>
              <a:rPr lang="en-US"/>
              <a:t>Required updates to policy and procedure</a:t>
            </a:r>
          </a:p>
          <a:p>
            <a:pPr marL="1143000" lvl="1" indent="-457200"/>
            <a:r>
              <a:rPr lang="en-US"/>
              <a:t>Required documentation maintenance of these matters</a:t>
            </a:r>
          </a:p>
          <a:p>
            <a:pPr marL="457200" indent="-457200"/>
            <a:r>
              <a:rPr lang="en-US"/>
              <a:t>Requires reporting of crime stats: daily crime log, annual security report</a:t>
            </a:r>
          </a:p>
          <a:p>
            <a:pPr marL="457200" indent="-457200"/>
            <a:r>
              <a:rPr lang="en-US"/>
              <a:t>Includes a duty to warn/timely warnings</a:t>
            </a:r>
          </a:p>
          <a:p>
            <a:pPr marL="457200" indent="-457200"/>
            <a:r>
              <a:rPr lang="en-US"/>
              <a:t>Primary prevention and awareness programs for all incoming students and new employees</a:t>
            </a:r>
          </a:p>
          <a:p>
            <a:pPr marL="457200" indent="-457200"/>
            <a:r>
              <a:rPr lang="en-US"/>
              <a:t>Campus brochure (VAWA § 304): info for victims, shared with mandated reporters and OWAs</a:t>
            </a:r>
          </a:p>
        </p:txBody>
      </p:sp>
    </p:spTree>
    <p:extLst>
      <p:ext uri="{BB962C8B-B14F-4D97-AF65-F5344CB8AC3E}">
        <p14:creationId xmlns:p14="http://schemas.microsoft.com/office/powerpoint/2010/main" val="302012705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CCE09-FB6F-4330-88FA-AC3D5BC9FA5F}"/>
              </a:ext>
            </a:extLst>
          </p:cNvPr>
          <p:cNvSpPr>
            <a:spLocks noGrp="1"/>
          </p:cNvSpPr>
          <p:nvPr>
            <p:ph type="title"/>
          </p:nvPr>
        </p:nvSpPr>
        <p:spPr>
          <a:xfrm>
            <a:off x="2152650" y="365128"/>
            <a:ext cx="8134350" cy="1325563"/>
          </a:xfrm>
        </p:spPr>
        <p:txBody>
          <a:bodyPr>
            <a:normAutofit/>
          </a:bodyPr>
          <a:lstStyle/>
          <a:p>
            <a:r>
              <a:rPr lang="en-US" sz="4100"/>
              <a:t>Sexual Harassment &amp; Violence Policy</a:t>
            </a:r>
          </a:p>
        </p:txBody>
      </p:sp>
      <p:sp>
        <p:nvSpPr>
          <p:cNvPr id="3" name="Content Placeholder 2">
            <a:extLst>
              <a:ext uri="{FF2B5EF4-FFF2-40B4-BE49-F238E27FC236}">
                <a16:creationId xmlns:a16="http://schemas.microsoft.com/office/drawing/2014/main" id="{9B79734D-3CF2-4AB5-B391-B9F182BC42CD}"/>
              </a:ext>
            </a:extLst>
          </p:cNvPr>
          <p:cNvSpPr>
            <a:spLocks noGrp="1"/>
          </p:cNvSpPr>
          <p:nvPr>
            <p:ph idx="1"/>
          </p:nvPr>
        </p:nvSpPr>
        <p:spPr>
          <a:xfrm>
            <a:off x="772732" y="1825625"/>
            <a:ext cx="10908406" cy="4667249"/>
          </a:xfrm>
        </p:spPr>
        <p:txBody>
          <a:bodyPr>
            <a:normAutofit/>
          </a:bodyPr>
          <a:lstStyle/>
          <a:p>
            <a:pPr marL="0" indent="0">
              <a:buNone/>
            </a:pPr>
            <a:r>
              <a:rPr lang="en-US" sz="2600" b="1">
                <a:solidFill>
                  <a:srgbClr val="009F4D"/>
                </a:solidFill>
              </a:rPr>
              <a:t>Minnesota State Statute 135A.15</a:t>
            </a:r>
          </a:p>
          <a:p>
            <a:pPr marL="457200" indent="-457200"/>
            <a:r>
              <a:rPr lang="en-US"/>
              <a:t>Required policy, including sexual assault definition, victims’ rights, and uniform amnesty</a:t>
            </a:r>
          </a:p>
          <a:p>
            <a:pPr marL="457200" indent="-457200"/>
            <a:r>
              <a:rPr lang="en-US"/>
              <a:t>Coordination with local law enforcement</a:t>
            </a:r>
          </a:p>
          <a:p>
            <a:pPr marL="457200" indent="-457200"/>
            <a:r>
              <a:rPr lang="en-US"/>
              <a:t>Online reporting system, including anonymous reports</a:t>
            </a:r>
          </a:p>
          <a:p>
            <a:pPr marL="457200" indent="-457200"/>
            <a:r>
              <a:rPr lang="en-US"/>
              <a:t>Data collection and reporting to OHE (due Oct 1)</a:t>
            </a:r>
          </a:p>
        </p:txBody>
      </p:sp>
    </p:spTree>
    <p:extLst>
      <p:ext uri="{BB962C8B-B14F-4D97-AF65-F5344CB8AC3E}">
        <p14:creationId xmlns:p14="http://schemas.microsoft.com/office/powerpoint/2010/main" val="42590887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Minnesota Policy 135A.15, continued</a:t>
            </a:r>
          </a:p>
        </p:txBody>
      </p:sp>
      <p:sp>
        <p:nvSpPr>
          <p:cNvPr id="3" name="Content Placeholder 2"/>
          <p:cNvSpPr>
            <a:spLocks noGrp="1"/>
          </p:cNvSpPr>
          <p:nvPr>
            <p:ph idx="1"/>
          </p:nvPr>
        </p:nvSpPr>
        <p:spPr/>
        <p:txBody>
          <a:bodyPr>
            <a:normAutofit/>
          </a:bodyPr>
          <a:lstStyle/>
          <a:p>
            <a:pPr marL="457200" indent="-457200"/>
            <a:r>
              <a:rPr lang="en-US"/>
              <a:t>Comprehensive training</a:t>
            </a:r>
          </a:p>
          <a:p>
            <a:pPr marL="857250" lvl="1" indent="-457200"/>
            <a:r>
              <a:rPr lang="en-US"/>
              <a:t>For new, incoming students: 10-day deadline</a:t>
            </a:r>
          </a:p>
          <a:p>
            <a:pPr marL="857250" lvl="1" indent="-457200"/>
            <a:r>
              <a:rPr lang="en-US"/>
              <a:t>Requires </a:t>
            </a:r>
            <a:r>
              <a:rPr lang="en-US" b="1"/>
              <a:t>annual training </a:t>
            </a:r>
            <a:r>
              <a:rPr lang="en-US"/>
              <a:t>for campus administrators responsible for investigating or adjudicating complaints on sexual assault or persons responsible for responding to reports of sexual assault—including investigators and decisionmakers</a:t>
            </a:r>
          </a:p>
          <a:p>
            <a:pPr marL="857250" lvl="1" indent="-457200"/>
            <a:r>
              <a:rPr lang="en-US"/>
              <a:t>Individuals responding to reports of sexual assault</a:t>
            </a:r>
          </a:p>
          <a:p>
            <a:r>
              <a:rPr lang="en-US"/>
              <a:t>Student health services screening; counseling designated staff</a:t>
            </a:r>
          </a:p>
        </p:txBody>
      </p:sp>
    </p:spTree>
    <p:extLst>
      <p:ext uri="{BB962C8B-B14F-4D97-AF65-F5344CB8AC3E}">
        <p14:creationId xmlns:p14="http://schemas.microsoft.com/office/powerpoint/2010/main" val="54041613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00000"/>
              </a:lnSpc>
              <a:spcBef>
                <a:spcPct val="20000"/>
              </a:spcBef>
              <a:buClr>
                <a:srgbClr val="009F4D"/>
              </a:buClr>
              <a:defRPr/>
            </a:pPr>
            <a:r>
              <a:rPr lang="en-US" altLang="en-US" sz="4000" b="1" dirty="0">
                <a:solidFill>
                  <a:srgbClr val="0C2340"/>
                </a:solidFill>
                <a:latin typeface="+mn-lt"/>
                <a:ea typeface="+mn-ea"/>
                <a:cs typeface="+mn-cs"/>
              </a:rPr>
              <a:t>Roles in the Investigation Process</a:t>
            </a:r>
            <a:endParaRPr lang="en-US" sz="4000" b="1" dirty="0">
              <a:solidFill>
                <a:srgbClr val="0C2340"/>
              </a:solidFill>
              <a:latin typeface="+mn-lt"/>
              <a:ea typeface="+mn-ea"/>
              <a:cs typeface="+mn-cs"/>
            </a:endParaRPr>
          </a:p>
        </p:txBody>
      </p:sp>
      <p:sp>
        <p:nvSpPr>
          <p:cNvPr id="6" name="Text Placeholder 5">
            <a:extLst>
              <a:ext uri="{FF2B5EF4-FFF2-40B4-BE49-F238E27FC236}">
                <a16:creationId xmlns:a16="http://schemas.microsoft.com/office/drawing/2014/main" id="{7765FC48-FA92-525F-2A15-E7F79FB8E5C3}"/>
              </a:ext>
            </a:extLst>
          </p:cNvPr>
          <p:cNvSpPr>
            <a:spLocks noGrp="1"/>
          </p:cNvSpPr>
          <p:nvPr>
            <p:ph type="body" idx="1"/>
          </p:nvPr>
        </p:nvSpPr>
        <p:spPr/>
        <p:txBody>
          <a:bodyPr/>
          <a:lstStyle/>
          <a:p>
            <a:r>
              <a:rPr lang="en-US" dirty="0">
                <a:solidFill>
                  <a:srgbClr val="000000"/>
                </a:solidFill>
              </a:rPr>
              <a:t>Designated Officer  |  Investigator  |  Decision-maker  |  President</a:t>
            </a:r>
          </a:p>
        </p:txBody>
      </p:sp>
    </p:spTree>
    <p:extLst>
      <p:ext uri="{BB962C8B-B14F-4D97-AF65-F5344CB8AC3E}">
        <p14:creationId xmlns:p14="http://schemas.microsoft.com/office/powerpoint/2010/main" val="213959620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8B8729D-90DD-3080-091F-7568D0F8238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Designated Officer</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r>
              <a:rPr lang="en-US" altLang="en-US" dirty="0"/>
              <a:t>Completed training provided by the system office within the past three years.</a:t>
            </a:r>
          </a:p>
          <a:p>
            <a:pPr marL="457200"/>
            <a:r>
              <a:rPr lang="en-US" altLang="en-US" dirty="0"/>
              <a:t>Is designated by the president or chancellor to be primarily responsible for conducting an initial inquiry,</a:t>
            </a:r>
          </a:p>
          <a:p>
            <a:pPr marL="457200"/>
            <a:r>
              <a:rPr lang="en-US" altLang="en-US" dirty="0"/>
              <a:t>Determines whether to offer informal resolution,</a:t>
            </a:r>
          </a:p>
          <a:p>
            <a:pPr marL="457200"/>
            <a:r>
              <a:rPr lang="en-US" altLang="en-US" dirty="0"/>
              <a:t>Determines whether to proceed with an investigation under 1B.1 procedure, and</a:t>
            </a:r>
          </a:p>
          <a:p>
            <a:pPr marL="457200"/>
            <a:r>
              <a:rPr lang="en-US" altLang="en-US" dirty="0"/>
              <a:t>Investigates or coordinates the investigation of reports/complaints of discrimination, harassment and retaliation as defined by Board Policy 1B.1.</a:t>
            </a:r>
          </a:p>
        </p:txBody>
      </p:sp>
    </p:spTree>
    <p:extLst>
      <p:ext uri="{BB962C8B-B14F-4D97-AF65-F5344CB8AC3E}">
        <p14:creationId xmlns:p14="http://schemas.microsoft.com/office/powerpoint/2010/main" val="4423048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9ED54A6-AF04-45C5-B90C-F61B9173B3B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Designated Officer, cont.</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r>
              <a:rPr lang="en-US" altLang="en-US" dirty="0"/>
              <a:t>Jurisdiction and scope</a:t>
            </a:r>
          </a:p>
          <a:p>
            <a:r>
              <a:rPr lang="en-US" altLang="en-US" dirty="0"/>
              <a:t>Conflicts of interest</a:t>
            </a:r>
          </a:p>
          <a:p>
            <a:r>
              <a:rPr lang="en-US" altLang="en-US" dirty="0"/>
              <a:t>Interim actions re: health, safety concerns</a:t>
            </a:r>
          </a:p>
          <a:p>
            <a:pPr marL="457200"/>
            <a:r>
              <a:rPr lang="en-US" altLang="en-US" dirty="0"/>
              <a:t>Primary person to ensure process moves forward through each relevant step of the procedure</a:t>
            </a:r>
          </a:p>
          <a:p>
            <a:r>
              <a:rPr lang="en-US" altLang="en-US" dirty="0"/>
              <a:t>Release of information requests</a:t>
            </a:r>
          </a:p>
        </p:txBody>
      </p:sp>
    </p:spTree>
    <p:extLst>
      <p:ext uri="{BB962C8B-B14F-4D97-AF65-F5344CB8AC3E}">
        <p14:creationId xmlns:p14="http://schemas.microsoft.com/office/powerpoint/2010/main" val="134054711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60CEC3E-0E64-0B68-4E76-CD853720EA2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Investigator’s Role</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r>
              <a:rPr lang="en-US" dirty="0"/>
              <a:t>Has completed training by the system office within the past three years for 1B.1.1 and past 12 months for 1B.3.1, </a:t>
            </a:r>
          </a:p>
          <a:p>
            <a:pPr marL="457200"/>
            <a:r>
              <a:rPr lang="en-US" dirty="0"/>
              <a:t>Is designated by the designated officer to conduct an inquiry, investigate or coordinate the investigation of reports/complaints of discrimination, harassment, and retaliation as defined by Board Policy in accordance with the procedure,</a:t>
            </a:r>
          </a:p>
          <a:p>
            <a:pPr marL="457200"/>
            <a:r>
              <a:rPr lang="en-US" dirty="0"/>
              <a:t>Determines or recommends whether to proceed with an investigation under this procedure,</a:t>
            </a:r>
          </a:p>
          <a:p>
            <a:pPr marL="457200"/>
            <a:r>
              <a:rPr lang="en-US" dirty="0"/>
              <a:t>Prepares investigation reports, and</a:t>
            </a:r>
          </a:p>
          <a:p>
            <a:pPr marL="457200"/>
            <a:r>
              <a:rPr lang="en-US" dirty="0"/>
              <a:t>May be the Designated Officer or Title IX Coordinator.</a:t>
            </a:r>
          </a:p>
          <a:p>
            <a:pPr marL="0" indent="0">
              <a:buNone/>
            </a:pPr>
            <a:endParaRPr lang="en-US" dirty="0"/>
          </a:p>
        </p:txBody>
      </p:sp>
    </p:spTree>
    <p:extLst>
      <p:ext uri="{BB962C8B-B14F-4D97-AF65-F5344CB8AC3E}">
        <p14:creationId xmlns:p14="http://schemas.microsoft.com/office/powerpoint/2010/main" val="1030668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BF969-3DC8-AE61-6B7C-F1AFCD34D32D}"/>
              </a:ext>
            </a:extLst>
          </p:cNvPr>
          <p:cNvSpPr>
            <a:spLocks noGrp="1"/>
          </p:cNvSpPr>
          <p:nvPr>
            <p:ph type="title"/>
          </p:nvPr>
        </p:nvSpPr>
        <p:spPr/>
        <p:txBody>
          <a:bodyPr/>
          <a:lstStyle/>
          <a:p>
            <a:pPr algn="ctr"/>
            <a:r>
              <a:rPr lang="en-US" dirty="0"/>
              <a:t>Understanding Board Policies</a:t>
            </a:r>
          </a:p>
        </p:txBody>
      </p:sp>
      <p:sp>
        <p:nvSpPr>
          <p:cNvPr id="3" name="Text Placeholder 2">
            <a:extLst>
              <a:ext uri="{FF2B5EF4-FFF2-40B4-BE49-F238E27FC236}">
                <a16:creationId xmlns:a16="http://schemas.microsoft.com/office/drawing/2014/main" id="{96549DCD-B1BE-79B7-E698-C898027B4DE6}"/>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4009164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601D1F1F-0281-FA57-12FF-B7649066BCB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Investigator’s Role, cont.</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tabLst>
                <a:tab pos="635000" algn="l"/>
              </a:tabLst>
              <a:defRPr/>
            </a:pPr>
            <a:r>
              <a:rPr lang="en-US" dirty="0"/>
              <a:t>Conducts a fact-finding inquiry or investigation of the complaint, including appropriate interviews and meetings or delegate this responsibility to a trained investigator. </a:t>
            </a:r>
          </a:p>
          <a:p>
            <a:pPr marL="457200">
              <a:tabLst>
                <a:tab pos="635000" algn="l"/>
              </a:tabLst>
              <a:defRPr/>
            </a:pPr>
            <a:r>
              <a:rPr lang="en-US" dirty="0"/>
              <a:t>Informs individuals that they are permitted to have a union representative or support person to accompany them during investigative interviews as appropriate;</a:t>
            </a:r>
          </a:p>
          <a:p>
            <a:pPr marL="457200">
              <a:tabLst>
                <a:tab pos="635000" algn="l"/>
              </a:tabLst>
              <a:defRPr/>
            </a:pPr>
            <a:r>
              <a:rPr lang="en-US" dirty="0"/>
              <a:t>Informs the witnesses and other involved individuals of the prohibition against retaliation;</a:t>
            </a:r>
          </a:p>
          <a:p>
            <a:pPr marL="457200">
              <a:tabLst>
                <a:tab pos="635000" algn="l"/>
              </a:tabLst>
              <a:defRPr/>
            </a:pPr>
            <a:r>
              <a:rPr lang="en-US" dirty="0"/>
              <a:t>Creates, gathers, and maintains investigative documents as appropriate.</a:t>
            </a:r>
          </a:p>
        </p:txBody>
      </p:sp>
    </p:spTree>
    <p:extLst>
      <p:ext uri="{BB962C8B-B14F-4D97-AF65-F5344CB8AC3E}">
        <p14:creationId xmlns:p14="http://schemas.microsoft.com/office/powerpoint/2010/main" val="80941547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961A7A4-6CF9-C4CB-58D1-AB2FD4BFF2D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Investigator</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fontScale="92500"/>
          </a:bodyPr>
          <a:lstStyle/>
          <a:p>
            <a:pPr marL="457200"/>
            <a:r>
              <a:rPr lang="en-US" altLang="en-US" dirty="0"/>
              <a:t>Writes investigation report with organized attachments</a:t>
            </a:r>
          </a:p>
          <a:p>
            <a:pPr marL="457200"/>
            <a:r>
              <a:rPr lang="en-US" altLang="en-US" dirty="0"/>
              <a:t>Outlines facts in the investigative report based on information collected through the interview process and review of gathered documents</a:t>
            </a:r>
          </a:p>
          <a:p>
            <a:pPr marL="457200"/>
            <a:r>
              <a:rPr lang="en-US" altLang="en-US" dirty="0"/>
              <a:t>Primary person to ensure process moves forward through the investigation steps</a:t>
            </a:r>
          </a:p>
          <a:p>
            <a:pPr marL="457200"/>
            <a:r>
              <a:rPr lang="en-US" altLang="en-US" dirty="0"/>
              <a:t>Handles all data in accordance with applicable federal and state privacy laws, </a:t>
            </a:r>
            <a:r>
              <a:rPr lang="en-US" dirty="0"/>
              <a:t>consulting with the campus Data Practices Officer when necessary</a:t>
            </a:r>
            <a:endParaRPr lang="en-US" altLang="en-US" dirty="0"/>
          </a:p>
          <a:p>
            <a:pPr marL="457200"/>
            <a:r>
              <a:rPr lang="en-US" altLang="en-US" dirty="0"/>
              <a:t>Provides all investigation materials to the Designated Officer or Title IX Coordinator for recordkeeping</a:t>
            </a:r>
          </a:p>
        </p:txBody>
      </p:sp>
    </p:spTree>
    <p:extLst>
      <p:ext uri="{BB962C8B-B14F-4D97-AF65-F5344CB8AC3E}">
        <p14:creationId xmlns:p14="http://schemas.microsoft.com/office/powerpoint/2010/main" val="178681214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0DDAC2E-A1A9-D909-0DC1-079AB5C5149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1" u="none" strike="noStrike" kern="1200" cap="none" spc="0" normalizeH="0" baseline="0" noProof="0" dirty="0">
                <a:ln>
                  <a:noFill/>
                </a:ln>
                <a:solidFill>
                  <a:schemeClr val="tx2"/>
                </a:solidFill>
                <a:effectLst/>
                <a:uLnTx/>
                <a:uFillTx/>
                <a:latin typeface="+mn-lt"/>
                <a:ea typeface="+mn-ea"/>
                <a:cs typeface="+mn-cs"/>
              </a:rPr>
              <a:t>Role of the Process Advisor (Title IX)</a:t>
            </a:r>
            <a:endParaRPr kumimoji="0" lang="en-US" sz="4400" b="0" i="0" u="none" strike="noStrike" kern="1200" cap="none" spc="0" normalizeH="0" baseline="0" noProof="0" dirty="0">
              <a:ln>
                <a:noFill/>
              </a:ln>
              <a:solidFill>
                <a:schemeClr val="tx2"/>
              </a:solidFill>
              <a:effectLst/>
              <a:uLnTx/>
              <a:uFillTx/>
              <a:latin typeface="+mn-lt"/>
              <a:ea typeface="+mn-ea"/>
              <a:cs typeface="+mn-cs"/>
            </a:endParaRPr>
          </a:p>
        </p:txBody>
      </p:sp>
      <p:sp>
        <p:nvSpPr>
          <p:cNvPr id="3" name="Content Placeholder 2"/>
          <p:cNvSpPr>
            <a:spLocks noGrp="1"/>
          </p:cNvSpPr>
          <p:nvPr>
            <p:ph idx="1"/>
          </p:nvPr>
        </p:nvSpPr>
        <p:spPr/>
        <p:txBody>
          <a:bodyPr>
            <a:normAutofit/>
          </a:bodyPr>
          <a:lstStyle/>
          <a:p>
            <a:pPr marL="457200"/>
            <a:r>
              <a:rPr lang="en-US" dirty="0"/>
              <a:t>Provide information by helping students understand their rights and responsibilities under the policy, procedure, and student code of conduct.</a:t>
            </a:r>
          </a:p>
          <a:p>
            <a:pPr marL="457200"/>
            <a:r>
              <a:rPr lang="en-US" dirty="0"/>
              <a:t>Provide assistance by aiding students in organizing their information to be used during an investigation and reviewing materials shared through the investigation process.</a:t>
            </a:r>
          </a:p>
          <a:p>
            <a:pPr marL="457200"/>
            <a:r>
              <a:rPr lang="en-US" dirty="0"/>
              <a:t>Provide support by helping students find resources and counseling services that may benefit them and by being present/sitting with the student when they participate in the investigation and resolution process if the student wants them to be there.</a:t>
            </a:r>
          </a:p>
        </p:txBody>
      </p:sp>
    </p:spTree>
    <p:extLst>
      <p:ext uri="{BB962C8B-B14F-4D97-AF65-F5344CB8AC3E}">
        <p14:creationId xmlns:p14="http://schemas.microsoft.com/office/powerpoint/2010/main" val="168080817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DDB27C5-3AFA-5D0C-DFB6-1B4CBF554D6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The Investigation</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lstStyle/>
          <a:p>
            <a:pPr marL="457200">
              <a:defRPr/>
            </a:pPr>
            <a:r>
              <a:rPr lang="en-US" sz="3000" dirty="0">
                <a:solidFill>
                  <a:srgbClr val="000000"/>
                </a:solidFill>
              </a:rPr>
              <a:t>Provides enough information for the decision-maker to make a reasoned decision about whether policy has been violated</a:t>
            </a:r>
          </a:p>
          <a:p>
            <a:pPr>
              <a:defRPr/>
            </a:pPr>
            <a:r>
              <a:rPr lang="en-US" sz="3000" dirty="0">
                <a:solidFill>
                  <a:srgbClr val="000000"/>
                </a:solidFill>
              </a:rPr>
              <a:t>Maintains integrity of process</a:t>
            </a:r>
          </a:p>
          <a:p>
            <a:pPr lvl="1">
              <a:buFont typeface="Courier New" panose="02070309020205020404" pitchFamily="49" charset="0"/>
              <a:buChar char="o"/>
              <a:defRPr/>
            </a:pPr>
            <a:r>
              <a:rPr lang="en-US" sz="2200" dirty="0">
                <a:solidFill>
                  <a:srgbClr val="000000"/>
                </a:solidFill>
              </a:rPr>
              <a:t>Timely </a:t>
            </a:r>
          </a:p>
          <a:p>
            <a:pPr lvl="1">
              <a:buFont typeface="Courier New" panose="02070309020205020404" pitchFamily="49" charset="0"/>
              <a:buChar char="o"/>
              <a:defRPr/>
            </a:pPr>
            <a:r>
              <a:rPr lang="en-US" sz="2200" dirty="0">
                <a:solidFill>
                  <a:srgbClr val="000000"/>
                </a:solidFill>
              </a:rPr>
              <a:t>Fair to both parties</a:t>
            </a:r>
          </a:p>
          <a:p>
            <a:pPr lvl="1">
              <a:buFont typeface="Courier New" panose="02070309020205020404" pitchFamily="49" charset="0"/>
              <a:buChar char="o"/>
              <a:defRPr/>
            </a:pPr>
            <a:r>
              <a:rPr lang="en-US" sz="2200" dirty="0">
                <a:solidFill>
                  <a:srgbClr val="000000"/>
                </a:solidFill>
              </a:rPr>
              <a:t>Provide confidentiality as required by law</a:t>
            </a:r>
          </a:p>
          <a:p>
            <a:pPr lvl="1">
              <a:buFont typeface="Courier New" panose="02070309020205020404" pitchFamily="49" charset="0"/>
              <a:buChar char="o"/>
              <a:defRPr/>
            </a:pPr>
            <a:r>
              <a:rPr lang="en-US" sz="2200" dirty="0">
                <a:solidFill>
                  <a:srgbClr val="000000"/>
                </a:solidFill>
              </a:rPr>
              <a:t>Thorough</a:t>
            </a:r>
          </a:p>
          <a:p>
            <a:pPr lvl="1">
              <a:buFont typeface="Courier New" panose="02070309020205020404" pitchFamily="49" charset="0"/>
              <a:buChar char="o"/>
              <a:defRPr/>
            </a:pPr>
            <a:r>
              <a:rPr lang="en-US" sz="2200" dirty="0">
                <a:solidFill>
                  <a:srgbClr val="000000"/>
                </a:solidFill>
              </a:rPr>
              <a:t>Tailored to individual circumstances</a:t>
            </a:r>
          </a:p>
        </p:txBody>
      </p:sp>
    </p:spTree>
    <p:extLst>
      <p:ext uri="{BB962C8B-B14F-4D97-AF65-F5344CB8AC3E}">
        <p14:creationId xmlns:p14="http://schemas.microsoft.com/office/powerpoint/2010/main" val="103200110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A4412DE-05F8-2FF8-F85E-D2AD20005EB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Decision-Making Authority</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4" name="Rectangle 3"/>
          <p:cNvSpPr>
            <a:spLocks noGrp="1" noChangeArrowheads="1"/>
          </p:cNvSpPr>
          <p:nvPr>
            <p:ph idx="1"/>
          </p:nvPr>
        </p:nvSpPr>
        <p:spPr/>
        <p:txBody>
          <a:bodyPr/>
          <a:lstStyle/>
          <a:p>
            <a:pPr marL="457200"/>
            <a:r>
              <a:rPr lang="en-US" altLang="en-US" dirty="0"/>
              <a:t>Completed decisionmaker training provided by the system office within the past three years </a:t>
            </a:r>
            <a:r>
              <a:rPr lang="en-US" dirty="0"/>
              <a:t>and past 12 months for 1B.3.1</a:t>
            </a:r>
            <a:r>
              <a:rPr lang="en-US" altLang="en-US" dirty="0"/>
              <a:t>, </a:t>
            </a:r>
          </a:p>
          <a:p>
            <a:pPr marL="457200"/>
            <a:r>
              <a:rPr lang="en-US" altLang="en-US" dirty="0"/>
              <a:t>Is designated by the president or chancellor to review investigation reports, </a:t>
            </a:r>
          </a:p>
          <a:p>
            <a:pPr marL="457200"/>
            <a:r>
              <a:rPr lang="en-US" altLang="en-US" dirty="0"/>
              <a:t>Determines whether Board Policy 1B.1 or 1B.3 has been violated based upon the investigation, and </a:t>
            </a:r>
          </a:p>
          <a:p>
            <a:pPr marL="457200"/>
            <a:r>
              <a:rPr lang="en-US" altLang="en-US" dirty="0"/>
              <a:t>Determines or recommends the appropriate action for the college, university, or system office to take based upon the findings. </a:t>
            </a:r>
          </a:p>
        </p:txBody>
      </p:sp>
    </p:spTree>
    <p:extLst>
      <p:ext uri="{BB962C8B-B14F-4D97-AF65-F5344CB8AC3E}">
        <p14:creationId xmlns:p14="http://schemas.microsoft.com/office/powerpoint/2010/main" val="312770205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3975355-72EB-8AE3-F02B-A9C216B0177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n-lt"/>
                <a:ea typeface="+mn-ea"/>
                <a:cs typeface="+mn-cs"/>
              </a:rPr>
              <a:t>Role of the Decision-maker</a:t>
            </a:r>
            <a:endParaRPr kumimoji="0" lang="en-US" sz="4400" b="0"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pPr marL="457200"/>
            <a:r>
              <a:rPr lang="en-US" dirty="0"/>
              <a:t>Determines whether there is any real or perceived conflict of interest</a:t>
            </a:r>
          </a:p>
          <a:p>
            <a:pPr marL="457200"/>
            <a:r>
              <a:rPr lang="en-US" dirty="0"/>
              <a:t>Makes sure the investigator has complied with Minnesota State procedures</a:t>
            </a:r>
          </a:p>
          <a:p>
            <a:pPr marL="457200"/>
            <a:r>
              <a:rPr lang="en-US" dirty="0"/>
              <a:t>Receives and reviews the investigation report</a:t>
            </a:r>
          </a:p>
          <a:p>
            <a:pPr marL="457200"/>
            <a:r>
              <a:rPr lang="en-US" dirty="0"/>
              <a:t>Decides whether policy has been violated based on information provided in report</a:t>
            </a:r>
          </a:p>
        </p:txBody>
      </p:sp>
    </p:spTree>
    <p:extLst>
      <p:ext uri="{BB962C8B-B14F-4D97-AF65-F5344CB8AC3E}">
        <p14:creationId xmlns:p14="http://schemas.microsoft.com/office/powerpoint/2010/main" val="303315233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554A8B0-3A01-B2CC-5A41-B43DDFE9489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Decision-maker, cont.</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457200"/>
            <a:r>
              <a:rPr lang="en-US" dirty="0"/>
              <a:t>May meet with parties or request additional information from the investigator</a:t>
            </a:r>
          </a:p>
          <a:p>
            <a:pPr marL="457200"/>
            <a:r>
              <a:rPr lang="en-US" dirty="0"/>
              <a:t>Writes reasoned decision based on facts, guidance, and policies</a:t>
            </a:r>
          </a:p>
          <a:p>
            <a:pPr marL="457200"/>
            <a:r>
              <a:rPr lang="en-US" dirty="0"/>
              <a:t>Written notification to complainant, respondent and Designated Officer of their findings of whether a policy violation </a:t>
            </a:r>
          </a:p>
          <a:p>
            <a:pPr marL="457200"/>
            <a:r>
              <a:rPr lang="en-US" altLang="en-US" dirty="0"/>
              <a:t>Provides all related report materials to the Designated Officer for recordkeeping</a:t>
            </a:r>
          </a:p>
        </p:txBody>
      </p:sp>
    </p:spTree>
    <p:extLst>
      <p:ext uri="{BB962C8B-B14F-4D97-AF65-F5344CB8AC3E}">
        <p14:creationId xmlns:p14="http://schemas.microsoft.com/office/powerpoint/2010/main" val="263888108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08D6B26-86C8-C9E0-FD26-2E7414080DD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Deciding if Misconduct Occurred</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lstStyle/>
          <a:p>
            <a:r>
              <a:rPr lang="en-US" dirty="0"/>
              <a:t>Standard of proof in determining a 1B.1 violation</a:t>
            </a:r>
          </a:p>
          <a:p>
            <a:pPr lvl="1"/>
            <a:r>
              <a:rPr lang="en-US" dirty="0"/>
              <a:t>Preponderance of evidence; i.e. more likely than not to have occurred</a:t>
            </a:r>
          </a:p>
          <a:p>
            <a:pPr lvl="1"/>
            <a:r>
              <a:rPr lang="en-US" dirty="0"/>
              <a:t>Secondary information has value</a:t>
            </a:r>
          </a:p>
          <a:p>
            <a:pPr lvl="1"/>
            <a:r>
              <a:rPr lang="en-US" dirty="0"/>
              <a:t>Reasonable inferences also are used</a:t>
            </a:r>
          </a:p>
          <a:p>
            <a:pPr lvl="1"/>
            <a:endParaRPr lang="en-US" dirty="0"/>
          </a:p>
          <a:p>
            <a:endParaRPr lang="en-US" dirty="0"/>
          </a:p>
        </p:txBody>
      </p:sp>
      <p:sp>
        <p:nvSpPr>
          <p:cNvPr id="4" name="TextBox 3">
            <a:extLst>
              <a:ext uri="{FF2B5EF4-FFF2-40B4-BE49-F238E27FC236}">
                <a16:creationId xmlns:a16="http://schemas.microsoft.com/office/drawing/2014/main" id="{BD70C121-B49A-9B28-7AE0-5205E5E32852}"/>
              </a:ext>
            </a:extLst>
          </p:cNvPr>
          <p:cNvSpPr txBox="1"/>
          <p:nvPr/>
        </p:nvSpPr>
        <p:spPr>
          <a:xfrm>
            <a:off x="3814739" y="4466273"/>
            <a:ext cx="4562522" cy="1477328"/>
          </a:xfrm>
          <a:prstGeom prst="rect">
            <a:avLst/>
          </a:prstGeom>
          <a:noFill/>
        </p:spPr>
        <p:txBody>
          <a:bodyPr wrap="square" rtlCol="0">
            <a:spAutoFit/>
          </a:bodyPr>
          <a:lstStyle/>
          <a:p>
            <a:pPr algn="l" rtl="0" fontAlgn="base"/>
            <a:r>
              <a:rPr lang="en-US" i="1" dirty="0">
                <a:solidFill>
                  <a:srgbClr val="000000"/>
                </a:solidFill>
                <a:latin typeface="Times New Roman" panose="02020603050405020304" pitchFamily="18" charset="0"/>
              </a:rPr>
              <a:t>The scales of justice:</a:t>
            </a:r>
            <a:r>
              <a:rPr lang="en-US" dirty="0">
                <a:solidFill>
                  <a:srgbClr val="000000"/>
                </a:solidFill>
                <a:latin typeface="Times New Roman" panose="02020603050405020304" pitchFamily="18" charset="0"/>
              </a:rPr>
              <a:t> </a:t>
            </a:r>
            <a:endParaRPr lang="en-US" dirty="0">
              <a:solidFill>
                <a:srgbClr val="000000"/>
              </a:solidFill>
              <a:latin typeface="Segoe UI" panose="020B0502040204020203" pitchFamily="34" charset="0"/>
            </a:endParaRPr>
          </a:p>
          <a:p>
            <a:pPr algn="l" rtl="0" fontAlgn="base"/>
            <a:r>
              <a:rPr lang="en-US" i="1" dirty="0">
                <a:solidFill>
                  <a:srgbClr val="000000"/>
                </a:solidFill>
                <a:latin typeface="Times New Roman" panose="02020603050405020304" pitchFamily="18" charset="0"/>
              </a:rPr>
              <a:t>Preponderance= &gt; than 50% </a:t>
            </a:r>
            <a:r>
              <a:rPr lang="en-US" dirty="0">
                <a:solidFill>
                  <a:srgbClr val="000000"/>
                </a:solidFill>
                <a:latin typeface="Times New Roman" panose="02020603050405020304" pitchFamily="18" charset="0"/>
              </a:rPr>
              <a:t> </a:t>
            </a:r>
            <a:endParaRPr lang="en-US" dirty="0">
              <a:solidFill>
                <a:srgbClr val="000000"/>
              </a:solidFill>
              <a:latin typeface="Segoe UI" panose="020B0502040204020203" pitchFamily="34" charset="0"/>
            </a:endParaRPr>
          </a:p>
          <a:p>
            <a:pPr algn="l" rtl="0" fontAlgn="base"/>
            <a:r>
              <a:rPr lang="en-US" i="1" dirty="0">
                <a:solidFill>
                  <a:srgbClr val="000000"/>
                </a:solidFill>
                <a:latin typeface="Times New Roman" panose="02020603050405020304" pitchFamily="18" charset="0"/>
              </a:rPr>
              <a:t>Clear and convincing= 75% vs. 25%</a:t>
            </a:r>
            <a:r>
              <a:rPr lang="en-US" dirty="0">
                <a:solidFill>
                  <a:srgbClr val="000000"/>
                </a:solidFill>
                <a:latin typeface="Times New Roman" panose="02020603050405020304" pitchFamily="18" charset="0"/>
              </a:rPr>
              <a:t> </a:t>
            </a:r>
            <a:endParaRPr lang="en-US" dirty="0">
              <a:solidFill>
                <a:srgbClr val="000000"/>
              </a:solidFill>
              <a:latin typeface="Segoe UI" panose="020B0502040204020203" pitchFamily="34" charset="0"/>
            </a:endParaRPr>
          </a:p>
          <a:p>
            <a:pPr algn="l" rtl="0" fontAlgn="base"/>
            <a:r>
              <a:rPr lang="en-US" i="1" dirty="0">
                <a:solidFill>
                  <a:srgbClr val="000000"/>
                </a:solidFill>
                <a:latin typeface="Times New Roman" panose="02020603050405020304" pitchFamily="18" charset="0"/>
              </a:rPr>
              <a:t>Beyond a reasonable doubt= 99.9% vs. .1%</a:t>
            </a:r>
            <a:r>
              <a:rPr lang="en-US" dirty="0">
                <a:solidFill>
                  <a:srgbClr val="000000"/>
                </a:solidFill>
                <a:latin typeface="Times New Roman" panose="02020603050405020304" pitchFamily="18" charset="0"/>
              </a:rPr>
              <a:t> </a:t>
            </a:r>
            <a:endParaRPr lang="en-US" dirty="0">
              <a:solidFill>
                <a:srgbClr val="000000"/>
              </a:solidFill>
              <a:latin typeface="Segoe UI" panose="020B0502040204020203" pitchFamily="34" charset="0"/>
            </a:endParaRPr>
          </a:p>
          <a:p>
            <a:endParaRPr lang="en-US" dirty="0"/>
          </a:p>
        </p:txBody>
      </p:sp>
    </p:spTree>
    <p:extLst>
      <p:ext uri="{BB962C8B-B14F-4D97-AF65-F5344CB8AC3E}">
        <p14:creationId xmlns:p14="http://schemas.microsoft.com/office/powerpoint/2010/main" val="226781495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9D5DC69-96A1-AD2A-C99D-BD64963EA05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n-lt"/>
                <a:ea typeface="+mn-ea"/>
                <a:cs typeface="+mn-cs"/>
              </a:rPr>
              <a:t>Decision Factors</a:t>
            </a:r>
            <a:endParaRPr kumimoji="0" lang="en-US" sz="4400" b="0"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dirty="0"/>
              <a:t>Weigh evidence and evaluate credibility</a:t>
            </a:r>
          </a:p>
          <a:p>
            <a:r>
              <a:rPr lang="en-US" dirty="0"/>
              <a:t>Consider the totality of circumstances</a:t>
            </a:r>
          </a:p>
          <a:p>
            <a:pPr lvl="1"/>
            <a:r>
              <a:rPr lang="en-US" dirty="0"/>
              <a:t>History of complaints/grievances</a:t>
            </a:r>
          </a:p>
          <a:p>
            <a:pPr lvl="1"/>
            <a:r>
              <a:rPr lang="en-US" dirty="0"/>
              <a:t>Treatment of others (those who are different and those who are similarly situated)</a:t>
            </a:r>
          </a:p>
          <a:p>
            <a:pPr lvl="1"/>
            <a:r>
              <a:rPr lang="en-US" dirty="0"/>
              <a:t>Skills/competencies of supervisors demonstrated by past actions</a:t>
            </a:r>
          </a:p>
          <a:p>
            <a:r>
              <a:rPr lang="en-US" dirty="0"/>
              <a:t>What is more convincing, more credible, and has greater probability</a:t>
            </a:r>
          </a:p>
        </p:txBody>
      </p:sp>
    </p:spTree>
    <p:extLst>
      <p:ext uri="{BB962C8B-B14F-4D97-AF65-F5344CB8AC3E}">
        <p14:creationId xmlns:p14="http://schemas.microsoft.com/office/powerpoint/2010/main" val="262308860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B6968AC-363F-047A-096D-C355BF9CADA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rgbClr val="0C2340"/>
                </a:solidFill>
                <a:effectLst/>
                <a:uLnTx/>
                <a:uFillTx/>
                <a:latin typeface="+mn-lt"/>
                <a:ea typeface="+mn-ea"/>
                <a:cs typeface="+mn-cs"/>
              </a:rPr>
              <a:t>Policy Violation</a:t>
            </a:r>
            <a:endParaRPr kumimoji="0" lang="en-US" sz="4400" b="0"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457200"/>
            <a:r>
              <a:rPr lang="en-US" dirty="0"/>
              <a:t>Decisionmaker recommends discipline for a policy violation finding</a:t>
            </a:r>
          </a:p>
          <a:p>
            <a:pPr marL="457200"/>
            <a:r>
              <a:rPr lang="en-US" dirty="0"/>
              <a:t>For students: Decisionmaker may consult with student conduct folks on campus to recommend sanctions or outcomes</a:t>
            </a:r>
          </a:p>
          <a:p>
            <a:pPr marL="457200"/>
            <a:r>
              <a:rPr lang="en-US" dirty="0"/>
              <a:t>For employees: Decisionmaker informs Human Resources of finding; relevant CBA followed</a:t>
            </a:r>
          </a:p>
          <a:p>
            <a:endParaRPr lang="en-US" dirty="0"/>
          </a:p>
        </p:txBody>
      </p:sp>
    </p:spTree>
    <p:extLst>
      <p:ext uri="{BB962C8B-B14F-4D97-AF65-F5344CB8AC3E}">
        <p14:creationId xmlns:p14="http://schemas.microsoft.com/office/powerpoint/2010/main" val="4234253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F681D06-C885-2305-F9A3-FBEA99CD95BA}"/>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1" i="0" u="none" strike="noStrike" kern="1200" cap="none" spc="0" normalizeH="0" baseline="0" noProof="0" dirty="0">
                <a:ln>
                  <a:noFill/>
                </a:ln>
                <a:solidFill>
                  <a:schemeClr val="tx1">
                    <a:lumMod val="85000"/>
                    <a:lumOff val="15000"/>
                  </a:schemeClr>
                </a:solidFill>
                <a:effectLst/>
                <a:uLnTx/>
                <a:uFillTx/>
                <a:latin typeface="+mn-lt"/>
                <a:ea typeface="+mn-ea"/>
                <a:cs typeface="+mn-cs"/>
              </a:rPr>
              <a:t>Board Policy 1B.1</a:t>
            </a:r>
            <a:endParaRPr kumimoji="0" lang="en-US" sz="4400" b="1" i="0" u="none" strike="noStrike" kern="1200" cap="none" spc="0" normalizeH="0" baseline="0" noProof="0" dirty="0">
              <a:ln>
                <a:noFill/>
              </a:ln>
              <a:solidFill>
                <a:schemeClr val="tx2"/>
              </a:solidFill>
              <a:effectLst/>
              <a:uLnTx/>
              <a:uFillTx/>
              <a:latin typeface="+mn-lt"/>
              <a:ea typeface="+mn-ea"/>
              <a:cs typeface="+mn-cs"/>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altLang="en-US" dirty="0">
                <a:solidFill>
                  <a:srgbClr val="00B050"/>
                </a:solidFill>
              </a:rPr>
              <a:t>Equal opportunity and nondiscrimination in employment and education </a:t>
            </a:r>
          </a:p>
          <a:p>
            <a:r>
              <a:rPr lang="en-US" dirty="0"/>
              <a:t>Equal opportunity for students and staff</a:t>
            </a:r>
          </a:p>
          <a:p>
            <a:r>
              <a:rPr lang="en-US" dirty="0"/>
              <a:t>Nondiscrimination</a:t>
            </a:r>
          </a:p>
          <a:p>
            <a:r>
              <a:rPr lang="en-US" dirty="0"/>
              <a:t>Protected Classes</a:t>
            </a:r>
          </a:p>
          <a:p>
            <a:r>
              <a:rPr lang="en-US" dirty="0"/>
              <a:t>Discrimination </a:t>
            </a:r>
          </a:p>
          <a:p>
            <a:r>
              <a:rPr lang="en-US" dirty="0"/>
              <a:t>Harassment</a:t>
            </a:r>
          </a:p>
          <a:p>
            <a:pPr lvl="1"/>
            <a:r>
              <a:rPr lang="en-US" dirty="0"/>
              <a:t>Discriminatory harassment</a:t>
            </a:r>
          </a:p>
          <a:p>
            <a:pPr lvl="1"/>
            <a:r>
              <a:rPr lang="en-US" dirty="0"/>
              <a:t>Sexual harassment</a:t>
            </a:r>
          </a:p>
          <a:p>
            <a:r>
              <a:rPr lang="en-US" dirty="0"/>
              <a:t>Consensual relationships</a:t>
            </a:r>
          </a:p>
          <a:p>
            <a:r>
              <a:rPr lang="en-US" dirty="0"/>
              <a:t>Retaliation</a:t>
            </a:r>
          </a:p>
        </p:txBody>
      </p:sp>
    </p:spTree>
    <p:extLst>
      <p:ext uri="{BB962C8B-B14F-4D97-AF65-F5344CB8AC3E}">
        <p14:creationId xmlns:p14="http://schemas.microsoft.com/office/powerpoint/2010/main" val="139483792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9D5F5E5-8004-3D5F-0D68-746F850CE77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000" b="0" i="0" u="none" strike="noStrike" kern="1200" cap="none" spc="0" normalizeH="0" baseline="0" noProof="0" dirty="0">
                <a:ln>
                  <a:noFill/>
                </a:ln>
                <a:solidFill>
                  <a:schemeClr val="tx2"/>
                </a:solidFill>
                <a:effectLst/>
                <a:uLnTx/>
                <a:uFillTx/>
                <a:latin typeface="+mn-lt"/>
                <a:ea typeface="+mn-ea"/>
                <a:cs typeface="+mn-cs"/>
              </a:rPr>
              <a:t>Discipline</a:t>
            </a:r>
            <a:endParaRPr kumimoji="0" lang="en-US" sz="3600" b="0" i="0" u="none" strike="noStrike" kern="1200" cap="none" spc="0" normalizeH="0" baseline="0" noProof="0" dirty="0">
              <a:ln>
                <a:noFill/>
              </a:ln>
              <a:solidFill>
                <a:schemeClr val="tx2"/>
              </a:solidFill>
              <a:effectLst/>
              <a:uLnTx/>
              <a:uFillTx/>
              <a:latin typeface="+mn-lt"/>
              <a:ea typeface="+mn-ea"/>
              <a:cs typeface="+mn-cs"/>
            </a:endParaRPr>
          </a:p>
        </p:txBody>
      </p:sp>
      <p:sp>
        <p:nvSpPr>
          <p:cNvPr id="24579" name="Rectangle 3"/>
          <p:cNvSpPr>
            <a:spLocks noGrp="1" noChangeArrowheads="1"/>
          </p:cNvSpPr>
          <p:nvPr>
            <p:ph idx="1"/>
          </p:nvPr>
        </p:nvSpPr>
        <p:spPr/>
        <p:txBody>
          <a:bodyPr/>
          <a:lstStyle/>
          <a:p>
            <a:pPr eaLnBrk="1" hangingPunct="1"/>
            <a:r>
              <a:rPr lang="en-US" altLang="en-US" dirty="0"/>
              <a:t>Prompt</a:t>
            </a:r>
          </a:p>
          <a:p>
            <a:pPr eaLnBrk="1" hangingPunct="1"/>
            <a:r>
              <a:rPr lang="en-US" altLang="en-US" dirty="0"/>
              <a:t>Equitable</a:t>
            </a:r>
          </a:p>
          <a:p>
            <a:pPr eaLnBrk="1" hangingPunct="1"/>
            <a:r>
              <a:rPr lang="en-US" altLang="en-US" dirty="0"/>
              <a:t>Stop (as well as prevent and remedy – might be more global and less-case specific pieces for the college or university to consider)</a:t>
            </a:r>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DA3FB9E-2059-9374-2780-42B0BF8C6849}"/>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n-lt"/>
                <a:ea typeface="+mn-ea"/>
                <a:cs typeface="+mn-cs"/>
              </a:rPr>
              <a:t>Appeal</a:t>
            </a:r>
            <a:r>
              <a:rPr kumimoji="0" lang="en-US" altLang="en-US" sz="4400" b="0" i="1" u="none" strike="noStrike" kern="1200" cap="none" spc="0" normalizeH="0" baseline="0" noProof="0" dirty="0">
                <a:ln>
                  <a:noFill/>
                </a:ln>
                <a:solidFill>
                  <a:srgbClr val="0C2340"/>
                </a:solidFill>
                <a:effectLst/>
                <a:uLnTx/>
                <a:uFillTx/>
                <a:latin typeface="+mn-lt"/>
                <a:ea typeface="+mn-ea"/>
                <a:cs typeface="+mn-cs"/>
              </a:rPr>
              <a:t> </a:t>
            </a:r>
            <a:r>
              <a:rPr kumimoji="0" lang="en-US" altLang="en-US" sz="4400" b="0" i="0" u="none" strike="noStrike" kern="1200" cap="none" spc="0" normalizeH="0" baseline="0" noProof="0" dirty="0">
                <a:ln>
                  <a:noFill/>
                </a:ln>
                <a:solidFill>
                  <a:srgbClr val="0C2340"/>
                </a:solidFill>
                <a:effectLst/>
                <a:uLnTx/>
                <a:uFillTx/>
                <a:latin typeface="+mn-lt"/>
                <a:ea typeface="+mn-ea"/>
                <a:cs typeface="+mn-cs"/>
              </a:rPr>
              <a:t>Process</a:t>
            </a:r>
            <a:endParaRPr kumimoji="0" lang="en-US" sz="4400" b="0"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dirty="0"/>
              <a:t>Complainant and Respondent have right to appeal decision</a:t>
            </a:r>
          </a:p>
          <a:p>
            <a:r>
              <a:rPr lang="en-US" dirty="0"/>
              <a:t>Appeal timeframe: 10 business days</a:t>
            </a:r>
          </a:p>
          <a:p>
            <a:r>
              <a:rPr lang="en-US" dirty="0"/>
              <a:t>Grounds for appeal</a:t>
            </a:r>
          </a:p>
          <a:p>
            <a:pPr lvl="1"/>
            <a:r>
              <a:rPr lang="en-US" dirty="0"/>
              <a:t>Procedural irregularity, affected decision</a:t>
            </a:r>
          </a:p>
          <a:p>
            <a:pPr lvl="1"/>
            <a:r>
              <a:rPr lang="en-US" dirty="0"/>
              <a:t>New evidence, not reasonably available before</a:t>
            </a:r>
          </a:p>
          <a:p>
            <a:pPr lvl="1"/>
            <a:r>
              <a:rPr lang="en-US" dirty="0"/>
              <a:t>Conflict of interest or bias</a:t>
            </a:r>
          </a:p>
          <a:p>
            <a:pPr lvl="1"/>
            <a:r>
              <a:rPr lang="en-US" dirty="0"/>
              <a:t>Insufficient evidence for decision</a:t>
            </a:r>
          </a:p>
        </p:txBody>
      </p:sp>
    </p:spTree>
    <p:extLst>
      <p:ext uri="{BB962C8B-B14F-4D97-AF65-F5344CB8AC3E}">
        <p14:creationId xmlns:p14="http://schemas.microsoft.com/office/powerpoint/2010/main" val="337873049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618BF49-B44B-1BBD-49FF-F7DC23C83C1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n-lt"/>
                <a:ea typeface="+mn-ea"/>
                <a:cs typeface="+mn-cs"/>
              </a:rPr>
              <a:t>Appeal Process, cont.</a:t>
            </a:r>
            <a:endParaRPr kumimoji="0" lang="en-US" sz="4400" b="0"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pPr marL="457200"/>
            <a:r>
              <a:rPr lang="en-US" altLang="en-US" dirty="0"/>
              <a:t>Appeal decision timeframe </a:t>
            </a:r>
          </a:p>
          <a:p>
            <a:pPr marL="457200"/>
            <a:r>
              <a:rPr lang="en-US" dirty="0"/>
              <a:t>Decision notification</a:t>
            </a:r>
          </a:p>
          <a:p>
            <a:pPr marL="457200"/>
            <a:r>
              <a:rPr lang="en-US" altLang="en-US" dirty="0"/>
              <a:t>The decision on appeal is final under 1B.1.1 Procedure</a:t>
            </a:r>
          </a:p>
          <a:p>
            <a:pPr marL="457200"/>
            <a:r>
              <a:rPr lang="en-US" altLang="en-US" dirty="0"/>
              <a:t>Disciplinary action imposed on a member of a collective bargaining unit is processed in accordance with that agreement</a:t>
            </a:r>
          </a:p>
          <a:p>
            <a:pPr marL="457200"/>
            <a:r>
              <a:rPr lang="en-US" dirty="0"/>
              <a:t>Filing an appeal concerning a report against a college/university president</a:t>
            </a:r>
            <a:endParaRPr lang="en-US" altLang="en-US" dirty="0"/>
          </a:p>
        </p:txBody>
      </p:sp>
    </p:spTree>
    <p:extLst>
      <p:ext uri="{BB962C8B-B14F-4D97-AF65-F5344CB8AC3E}">
        <p14:creationId xmlns:p14="http://schemas.microsoft.com/office/powerpoint/2010/main" val="224550851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BE899F71-5B1F-B131-8737-BFE89AB184B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n-lt"/>
                <a:ea typeface="+mn-ea"/>
                <a:cs typeface="+mn-cs"/>
              </a:rPr>
              <a:t>President</a:t>
            </a:r>
            <a:endParaRPr kumimoji="0" lang="en-US" sz="4400" b="0"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dirty="0">
                <a:latin typeface="Arial Black" panose="020B0A04020102020204" pitchFamily="34" charset="0"/>
              </a:rPr>
              <a:t>Removed </a:t>
            </a:r>
            <a:r>
              <a:rPr lang="en-US" altLang="en-US" dirty="0"/>
              <a:t>from initial investigation and decision-making</a:t>
            </a:r>
          </a:p>
          <a:p>
            <a:r>
              <a:rPr lang="en-US" altLang="en-US" dirty="0"/>
              <a:t>Serves as the final decisionmaker (appeal) for the Minnesota State</a:t>
            </a:r>
          </a:p>
        </p:txBody>
      </p:sp>
    </p:spTree>
    <p:extLst>
      <p:ext uri="{BB962C8B-B14F-4D97-AF65-F5344CB8AC3E}">
        <p14:creationId xmlns:p14="http://schemas.microsoft.com/office/powerpoint/2010/main" val="65971912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083991A-2C9D-BD3F-E4F2-F8E04CA1499C}"/>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rgbClr val="0C2340"/>
                </a:solidFill>
                <a:effectLst/>
                <a:uLnTx/>
                <a:uFillTx/>
                <a:latin typeface="+mn-lt"/>
                <a:ea typeface="+mn-ea"/>
                <a:cs typeface="+mn-cs"/>
              </a:rPr>
              <a:t>Role of President on Appeal</a:t>
            </a:r>
            <a:endParaRPr kumimoji="0" lang="en-US" sz="4400" b="0"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dirty="0"/>
              <a:t>Review of investigation report </a:t>
            </a:r>
          </a:p>
          <a:p>
            <a:r>
              <a:rPr lang="en-US" dirty="0"/>
              <a:t>Review of any new evidence </a:t>
            </a:r>
          </a:p>
          <a:p>
            <a:r>
              <a:rPr lang="en-US" dirty="0"/>
              <a:t>Quality review - consults with: </a:t>
            </a:r>
          </a:p>
          <a:p>
            <a:pPr lvl="1"/>
            <a:r>
              <a:rPr lang="en-US" dirty="0"/>
              <a:t>Minnesota State General Counsel and/or AGO</a:t>
            </a:r>
          </a:p>
          <a:p>
            <a:pPr lvl="1"/>
            <a:r>
              <a:rPr lang="en-US" dirty="0"/>
              <a:t>Minnesota State Human Resources/Labor Relations</a:t>
            </a:r>
          </a:p>
          <a:p>
            <a:pPr marL="457200"/>
            <a:r>
              <a:rPr lang="en-US" dirty="0"/>
              <a:t>Notify complainant, respondent and Designated Officer of decision within a reasonable time</a:t>
            </a:r>
          </a:p>
        </p:txBody>
      </p:sp>
    </p:spTree>
    <p:extLst>
      <p:ext uri="{BB962C8B-B14F-4D97-AF65-F5344CB8AC3E}">
        <p14:creationId xmlns:p14="http://schemas.microsoft.com/office/powerpoint/2010/main" val="325286946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Serving impartially</a:t>
            </a:r>
          </a:p>
        </p:txBody>
      </p:sp>
      <p:sp>
        <p:nvSpPr>
          <p:cNvPr id="3" name="Text Placeholder 2">
            <a:extLst>
              <a:ext uri="{FF2B5EF4-FFF2-40B4-BE49-F238E27FC236}">
                <a16:creationId xmlns:a16="http://schemas.microsoft.com/office/drawing/2014/main" id="{A70BE2C2-B9A9-8647-C267-0B365410A1E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7846347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C1E4177-BBA4-49D8-32DB-2BEFE05EAFB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dirty="0">
                <a:ln>
                  <a:noFill/>
                </a:ln>
                <a:solidFill>
                  <a:schemeClr val="tx2"/>
                </a:solidFill>
                <a:effectLst/>
                <a:uLnTx/>
                <a:uFillTx/>
                <a:latin typeface="+mn-lt"/>
                <a:ea typeface="+mn-ea"/>
                <a:cs typeface="+mn-cs"/>
              </a:rPr>
              <a:t>Recognizing Implicit Bias</a:t>
            </a:r>
          </a:p>
        </p:txBody>
      </p:sp>
      <p:sp>
        <p:nvSpPr>
          <p:cNvPr id="2" name="Content Placeholder 1"/>
          <p:cNvSpPr>
            <a:spLocks noGrp="1"/>
          </p:cNvSpPr>
          <p:nvPr>
            <p:ph idx="1"/>
          </p:nvPr>
        </p:nvSpPr>
        <p:spPr>
          <a:xfrm>
            <a:off x="838200" y="1447800"/>
            <a:ext cx="10515600" cy="5184005"/>
          </a:xfrm>
        </p:spPr>
        <p:txBody>
          <a:bodyPr>
            <a:normAutofit/>
          </a:bodyPr>
          <a:lstStyle/>
          <a:p>
            <a:r>
              <a:rPr lang="en-US" dirty="0"/>
              <a:t>What is it? </a:t>
            </a:r>
          </a:p>
          <a:p>
            <a:pPr lvl="1"/>
            <a:r>
              <a:rPr lang="en-US" dirty="0"/>
              <a:t>Attitudes or stereotypes that affect our understanding, actions, and decisions in an unconscious manner</a:t>
            </a:r>
          </a:p>
          <a:p>
            <a:r>
              <a:rPr lang="en-US" dirty="0"/>
              <a:t>Who has it?</a:t>
            </a:r>
          </a:p>
          <a:p>
            <a:pPr lvl="1"/>
            <a:r>
              <a:rPr lang="en-US" dirty="0"/>
              <a:t>Implicit biases are pervasive. Everyone possess them</a:t>
            </a:r>
          </a:p>
          <a:p>
            <a:pPr lvl="1"/>
            <a:r>
              <a:rPr lang="en-US" dirty="0"/>
              <a:t>The implicit associations a person has do not necessarily align with their declared beliefs or even reflect stances they would explicitly endorse</a:t>
            </a:r>
          </a:p>
          <a:p>
            <a:pPr lvl="1"/>
            <a:r>
              <a:rPr lang="en-US" dirty="0"/>
              <a:t>A person generally tends to hold implicit biases that favor their own “in” group (although research shows that people can hold biases against their own “in” group too)</a:t>
            </a:r>
          </a:p>
          <a:p>
            <a:pPr marL="0" indent="0" algn="r">
              <a:buNone/>
            </a:pPr>
            <a:r>
              <a:rPr lang="en-US" sz="1900" dirty="0"/>
              <a:t>Kirwan Institute for the Study of Race and Ethnicity</a:t>
            </a:r>
          </a:p>
        </p:txBody>
      </p:sp>
    </p:spTree>
    <p:extLst>
      <p:ext uri="{BB962C8B-B14F-4D97-AF65-F5344CB8AC3E}">
        <p14:creationId xmlns:p14="http://schemas.microsoft.com/office/powerpoint/2010/main" val="71375230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3975C0D-A53E-CA53-DE6E-2999E29E2D19}"/>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dirty="0">
                <a:ln>
                  <a:noFill/>
                </a:ln>
                <a:solidFill>
                  <a:schemeClr val="tx2"/>
                </a:solidFill>
                <a:effectLst/>
                <a:uLnTx/>
                <a:uFillTx/>
                <a:latin typeface="+mn-lt"/>
                <a:ea typeface="+mn-ea"/>
                <a:cs typeface="+mn-cs"/>
              </a:rPr>
              <a:t>Types of Bias</a:t>
            </a:r>
          </a:p>
        </p:txBody>
      </p:sp>
      <p:sp>
        <p:nvSpPr>
          <p:cNvPr id="2" name="Content Placeholder 1"/>
          <p:cNvSpPr>
            <a:spLocks noGrp="1"/>
          </p:cNvSpPr>
          <p:nvPr>
            <p:ph idx="1"/>
          </p:nvPr>
        </p:nvSpPr>
        <p:spPr/>
        <p:txBody>
          <a:bodyPr>
            <a:normAutofit fontScale="92500" lnSpcReduction="20000"/>
          </a:bodyPr>
          <a:lstStyle/>
          <a:p>
            <a:r>
              <a:rPr lang="en-US" dirty="0"/>
              <a:t>Protected Category Biases </a:t>
            </a:r>
            <a:r>
              <a:rPr lang="en-US" sz="1900" dirty="0"/>
              <a:t>(non-exhaustive list)</a:t>
            </a:r>
          </a:p>
          <a:p>
            <a:pPr lvl="1"/>
            <a:r>
              <a:rPr lang="en-US" dirty="0"/>
              <a:t>Race</a:t>
            </a:r>
          </a:p>
          <a:p>
            <a:pPr lvl="1"/>
            <a:r>
              <a:rPr lang="en-US" dirty="0"/>
              <a:t>Gender</a:t>
            </a:r>
          </a:p>
          <a:p>
            <a:pPr lvl="1"/>
            <a:r>
              <a:rPr lang="en-US" dirty="0"/>
              <a:t>Sexual Orientation</a:t>
            </a:r>
          </a:p>
          <a:p>
            <a:pPr lvl="1"/>
            <a:r>
              <a:rPr lang="en-US" dirty="0"/>
              <a:t>Gender Identity</a:t>
            </a:r>
          </a:p>
          <a:p>
            <a:pPr lvl="1"/>
            <a:r>
              <a:rPr lang="en-US" dirty="0"/>
              <a:t>Religion</a:t>
            </a:r>
          </a:p>
          <a:p>
            <a:pPr lvl="1"/>
            <a:r>
              <a:rPr lang="en-US" dirty="0"/>
              <a:t>Class</a:t>
            </a:r>
          </a:p>
          <a:p>
            <a:pPr lvl="1"/>
            <a:r>
              <a:rPr lang="en-US" dirty="0"/>
              <a:t>Age</a:t>
            </a:r>
          </a:p>
          <a:p>
            <a:pPr lvl="1"/>
            <a:r>
              <a:rPr lang="en-US" dirty="0"/>
              <a:t>National Origin</a:t>
            </a:r>
          </a:p>
          <a:p>
            <a:pPr lvl="1"/>
            <a:r>
              <a:rPr lang="en-US" dirty="0"/>
              <a:t>Disability</a:t>
            </a:r>
          </a:p>
          <a:p>
            <a:r>
              <a:rPr lang="en-US" dirty="0"/>
              <a:t>Investigator-Specific Biases</a:t>
            </a:r>
          </a:p>
          <a:p>
            <a:r>
              <a:rPr lang="en-US" dirty="0"/>
              <a:t>Title IX-Specific Biases</a:t>
            </a:r>
          </a:p>
        </p:txBody>
      </p:sp>
    </p:spTree>
    <p:extLst>
      <p:ext uri="{BB962C8B-B14F-4D97-AF65-F5344CB8AC3E}">
        <p14:creationId xmlns:p14="http://schemas.microsoft.com/office/powerpoint/2010/main" val="416741378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62F20B0-ABD3-1192-26A1-88AF4463AF77}"/>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dirty="0">
                <a:ln>
                  <a:noFill/>
                </a:ln>
                <a:solidFill>
                  <a:schemeClr val="tx2"/>
                </a:solidFill>
                <a:effectLst/>
                <a:uLnTx/>
                <a:uFillTx/>
                <a:latin typeface="+mn-lt"/>
                <a:ea typeface="+mn-ea"/>
                <a:cs typeface="+mn-cs"/>
              </a:rPr>
              <a:t>Sexual Violence Case Specific Biases</a:t>
            </a:r>
          </a:p>
        </p:txBody>
      </p:sp>
      <p:sp>
        <p:nvSpPr>
          <p:cNvPr id="3" name="Content Placeholder 2"/>
          <p:cNvSpPr>
            <a:spLocks noGrp="1"/>
          </p:cNvSpPr>
          <p:nvPr>
            <p:ph idx="1"/>
          </p:nvPr>
        </p:nvSpPr>
        <p:spPr/>
        <p:txBody>
          <a:bodyPr>
            <a:normAutofit/>
          </a:bodyPr>
          <a:lstStyle/>
          <a:p>
            <a:r>
              <a:rPr lang="en-US"/>
              <a:t>The subject matter of these cases is often personal and very intimate</a:t>
            </a:r>
          </a:p>
          <a:p>
            <a:r>
              <a:rPr lang="en-US"/>
              <a:t>Most of us hold our own conscious beliefs and practices when it comes to this content area and it is important not to intentionally or unintentionally cast your lens on the matters you investigate</a:t>
            </a:r>
          </a:p>
          <a:p>
            <a:pPr lvl="1"/>
            <a:r>
              <a:rPr lang="en-US"/>
              <a:t>Your own sexual experiences</a:t>
            </a:r>
          </a:p>
          <a:p>
            <a:pPr lvl="1"/>
            <a:r>
              <a:rPr lang="en-US"/>
              <a:t>Moral or religious views about sex</a:t>
            </a:r>
          </a:p>
          <a:p>
            <a:pPr lvl="1"/>
            <a:r>
              <a:rPr lang="en-US"/>
              <a:t>Comfort level in using terms – subject matter</a:t>
            </a:r>
          </a:p>
        </p:txBody>
      </p:sp>
    </p:spTree>
    <p:extLst>
      <p:ext uri="{BB962C8B-B14F-4D97-AF65-F5344CB8AC3E}">
        <p14:creationId xmlns:p14="http://schemas.microsoft.com/office/powerpoint/2010/main" val="252198789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6E1A243-1522-EFF3-5BA5-4B671CF5F25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dirty="0">
                <a:ln>
                  <a:noFill/>
                </a:ln>
                <a:solidFill>
                  <a:schemeClr val="tx2"/>
                </a:solidFill>
                <a:effectLst/>
                <a:uLnTx/>
                <a:uFillTx/>
                <a:latin typeface="+mn-lt"/>
                <a:ea typeface="+mn-ea"/>
                <a:cs typeface="+mn-cs"/>
              </a:rPr>
              <a:t>Alcohol and Drug Use Biases</a:t>
            </a:r>
          </a:p>
        </p:txBody>
      </p:sp>
      <p:sp>
        <p:nvSpPr>
          <p:cNvPr id="3" name="Content Placeholder 2"/>
          <p:cNvSpPr>
            <a:spLocks noGrp="1"/>
          </p:cNvSpPr>
          <p:nvPr>
            <p:ph idx="1"/>
          </p:nvPr>
        </p:nvSpPr>
        <p:spPr/>
        <p:txBody>
          <a:bodyPr/>
          <a:lstStyle/>
          <a:p>
            <a:r>
              <a:rPr lang="en-US" dirty="0"/>
              <a:t>You may have your own views on and experiences with:</a:t>
            </a:r>
          </a:p>
          <a:p>
            <a:pPr lvl="1"/>
            <a:r>
              <a:rPr lang="en-US" dirty="0"/>
              <a:t>Alcohol use </a:t>
            </a:r>
          </a:p>
          <a:p>
            <a:pPr lvl="1"/>
            <a:r>
              <a:rPr lang="en-US" dirty="0"/>
              <a:t>Drug use</a:t>
            </a:r>
          </a:p>
          <a:p>
            <a:r>
              <a:rPr lang="en-US" dirty="0"/>
              <a:t>These things may have impacted your life	</a:t>
            </a:r>
          </a:p>
        </p:txBody>
      </p:sp>
    </p:spTree>
    <p:extLst>
      <p:ext uri="{BB962C8B-B14F-4D97-AF65-F5344CB8AC3E}">
        <p14:creationId xmlns:p14="http://schemas.microsoft.com/office/powerpoint/2010/main" val="737400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16C27CA-6CAB-EA4F-7A22-32AB052B8138}"/>
              </a:ext>
            </a:extLst>
          </p:cNvPr>
          <p:cNvSpPr>
            <a:spLocks noGrp="1"/>
          </p:cNvSpPr>
          <p:nvPr>
            <p:ph type="title"/>
          </p:nvPr>
        </p:nvSpPr>
        <p:spPr/>
        <p:txBody>
          <a:bodyPr/>
          <a:lstStyle/>
          <a:p>
            <a:r>
              <a:rPr lang="en-US" dirty="0"/>
              <a:t>Protected Classes</a:t>
            </a:r>
          </a:p>
        </p:txBody>
      </p:sp>
      <p:sp>
        <p:nvSpPr>
          <p:cNvPr id="5" name="Rectangle 3"/>
          <p:cNvSpPr>
            <a:spLocks noGrp="1" noChangeArrowheads="1"/>
          </p:cNvSpPr>
          <p:nvPr>
            <p:ph sz="half" idx="1"/>
          </p:nvPr>
        </p:nvSpPr>
        <p:spPr>
          <a:xfrm>
            <a:off x="838199" y="1825625"/>
            <a:ext cx="9932582" cy="4351338"/>
          </a:xfrm>
        </p:spPr>
        <p:txBody>
          <a:bodyPr rtlCol="0">
            <a:normAutofit fontScale="77500" lnSpcReduction="20000"/>
          </a:bodyPr>
          <a:lstStyle/>
          <a:p>
            <a:pPr marL="0" indent="0">
              <a:buNone/>
            </a:pPr>
            <a:r>
              <a:rPr lang="en-US" altLang="en-US" dirty="0"/>
              <a:t>Harassment and discrimination are prohibited based on:</a:t>
            </a:r>
          </a:p>
          <a:p>
            <a:r>
              <a:rPr lang="en-US" altLang="en-US" sz="2400" dirty="0"/>
              <a:t>Race</a:t>
            </a:r>
          </a:p>
          <a:p>
            <a:r>
              <a:rPr lang="en-US" altLang="en-US" sz="2400" dirty="0"/>
              <a:t>Creed 	</a:t>
            </a:r>
          </a:p>
          <a:p>
            <a:r>
              <a:rPr lang="en-US" altLang="en-US" sz="2400" dirty="0"/>
              <a:t>Age</a:t>
            </a:r>
          </a:p>
          <a:p>
            <a:r>
              <a:rPr lang="en-US" altLang="en-US" sz="2400" dirty="0"/>
              <a:t>Disability</a:t>
            </a:r>
          </a:p>
          <a:p>
            <a:r>
              <a:rPr lang="en-US" altLang="en-US" sz="2400" dirty="0"/>
              <a:t>Sexual Orientation</a:t>
            </a:r>
          </a:p>
          <a:p>
            <a:r>
              <a:rPr lang="en-US" altLang="en-US" sz="2400" dirty="0"/>
              <a:t>Gender Expression </a:t>
            </a:r>
          </a:p>
          <a:p>
            <a:r>
              <a:rPr lang="en-US" altLang="en-US" sz="2400" dirty="0"/>
              <a:t>Familial Status 	</a:t>
            </a:r>
          </a:p>
          <a:p>
            <a:r>
              <a:rPr lang="en-US" altLang="en-US" sz="2400" dirty="0"/>
              <a:t>Sex </a:t>
            </a:r>
            <a:r>
              <a:rPr lang="en-US" sz="2400" dirty="0"/>
              <a:t>(including pregnancy, child birth, and related medical conditions)</a:t>
            </a:r>
            <a:endParaRPr lang="en-US" altLang="en-US" sz="2400" dirty="0"/>
          </a:p>
          <a:p>
            <a:r>
              <a:rPr lang="en-US" altLang="en-US" sz="2400" dirty="0"/>
              <a:t>Status with regard to Public Assistance</a:t>
            </a:r>
          </a:p>
          <a:p>
            <a:r>
              <a:rPr lang="en-US" altLang="en-US" sz="2400" dirty="0"/>
              <a:t>Membership or activity in a local human rights commission</a:t>
            </a:r>
            <a:endParaRPr lang="en-US" dirty="0"/>
          </a:p>
        </p:txBody>
      </p:sp>
      <p:sp>
        <p:nvSpPr>
          <p:cNvPr id="6" name="Text Placeholder 5">
            <a:extLst>
              <a:ext uri="{FF2B5EF4-FFF2-40B4-BE49-F238E27FC236}">
                <a16:creationId xmlns:a16="http://schemas.microsoft.com/office/drawing/2014/main" id="{E4E638A4-09BD-34E3-06A6-A0B121BCEBB0}"/>
              </a:ext>
            </a:extLst>
          </p:cNvPr>
          <p:cNvSpPr>
            <a:spLocks noGrp="1"/>
          </p:cNvSpPr>
          <p:nvPr>
            <p:ph sz="half" idx="2"/>
          </p:nvPr>
        </p:nvSpPr>
        <p:spPr>
          <a:xfrm>
            <a:off x="6172200" y="924796"/>
            <a:ext cx="5181600" cy="5028647"/>
          </a:xfrm>
        </p:spPr>
        <p:txBody>
          <a:bodyPr anchor="ctr">
            <a:noAutofit/>
          </a:bodyPr>
          <a:lstStyle/>
          <a:p>
            <a:pPr>
              <a:lnSpc>
                <a:spcPct val="80000"/>
              </a:lnSpc>
            </a:pPr>
            <a:r>
              <a:rPr lang="en-US" sz="1900" dirty="0"/>
              <a:t>Color</a:t>
            </a:r>
          </a:p>
          <a:p>
            <a:pPr>
              <a:lnSpc>
                <a:spcPct val="80000"/>
              </a:lnSpc>
            </a:pPr>
            <a:r>
              <a:rPr lang="en-US" sz="1900" dirty="0"/>
              <a:t>Religion</a:t>
            </a:r>
          </a:p>
          <a:p>
            <a:pPr>
              <a:lnSpc>
                <a:spcPct val="80000"/>
              </a:lnSpc>
            </a:pPr>
            <a:r>
              <a:rPr lang="en-US" sz="1900" dirty="0"/>
              <a:t>National Origin</a:t>
            </a:r>
          </a:p>
          <a:p>
            <a:pPr>
              <a:lnSpc>
                <a:spcPct val="80000"/>
              </a:lnSpc>
            </a:pPr>
            <a:r>
              <a:rPr lang="en-US" sz="1900" dirty="0"/>
              <a:t>Marital Status</a:t>
            </a:r>
          </a:p>
          <a:p>
            <a:pPr>
              <a:lnSpc>
                <a:spcPct val="80000"/>
              </a:lnSpc>
            </a:pPr>
            <a:r>
              <a:rPr lang="en-US" sz="1900" dirty="0"/>
              <a:t>Gender Identity</a:t>
            </a:r>
          </a:p>
          <a:p>
            <a:pPr>
              <a:lnSpc>
                <a:spcPct val="80000"/>
              </a:lnSpc>
            </a:pPr>
            <a:r>
              <a:rPr lang="en-US" altLang="en-US" sz="1900" dirty="0"/>
              <a:t>Veteran Status</a:t>
            </a:r>
          </a:p>
          <a:p>
            <a:pPr>
              <a:lnSpc>
                <a:spcPct val="80000"/>
              </a:lnSpc>
            </a:pPr>
            <a:r>
              <a:rPr lang="en-US" altLang="en-US" sz="1900" dirty="0"/>
              <a:t>Genetic Information (employees)</a:t>
            </a:r>
            <a:endParaRPr lang="en-US" sz="1900" dirty="0"/>
          </a:p>
        </p:txBody>
      </p:sp>
    </p:spTree>
    <p:extLst>
      <p:ext uri="{BB962C8B-B14F-4D97-AF65-F5344CB8AC3E}">
        <p14:creationId xmlns:p14="http://schemas.microsoft.com/office/powerpoint/2010/main" val="391597601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A063D8A-C1CB-E618-F7E6-14B9A0C1E7D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dirty="0">
                <a:ln>
                  <a:noFill/>
                </a:ln>
                <a:solidFill>
                  <a:schemeClr val="tx2"/>
                </a:solidFill>
                <a:effectLst/>
                <a:uLnTx/>
                <a:uFillTx/>
                <a:latin typeface="+mn-lt"/>
                <a:ea typeface="+mn-ea"/>
                <a:cs typeface="+mn-cs"/>
              </a:rPr>
              <a:t>Biased Investigations Dangers</a:t>
            </a:r>
          </a:p>
        </p:txBody>
      </p:sp>
      <p:sp>
        <p:nvSpPr>
          <p:cNvPr id="2" name="Content Placeholder 1">
            <a:extLst>
              <a:ext uri="{FF2B5EF4-FFF2-40B4-BE49-F238E27FC236}">
                <a16:creationId xmlns:a16="http://schemas.microsoft.com/office/drawing/2014/main" id="{8B782B83-00FB-3531-4CB0-B8A686315276}"/>
              </a:ext>
            </a:extLst>
          </p:cNvPr>
          <p:cNvSpPr>
            <a:spLocks noGrp="1"/>
          </p:cNvSpPr>
          <p:nvPr>
            <p:ph idx="1"/>
          </p:nvPr>
        </p:nvSpPr>
        <p:spPr/>
        <p:txBody>
          <a:bodyPr>
            <a:normAutofit/>
          </a:bodyPr>
          <a:lstStyle/>
          <a:p>
            <a:r>
              <a:rPr lang="en-US" dirty="0"/>
              <a:t>Selective gathering of information</a:t>
            </a:r>
          </a:p>
          <a:p>
            <a:r>
              <a:rPr lang="en-US" dirty="0"/>
              <a:t>Misinterpretation of behavior or conduct</a:t>
            </a:r>
          </a:p>
          <a:p>
            <a:r>
              <a:rPr lang="en-US" dirty="0"/>
              <a:t>Confirmation of stereotypes</a:t>
            </a:r>
          </a:p>
          <a:p>
            <a:r>
              <a:rPr lang="en-US" dirty="0"/>
              <a:t>Inadequate interventions</a:t>
            </a:r>
          </a:p>
          <a:p>
            <a:r>
              <a:rPr lang="en-US" dirty="0"/>
              <a:t>Inconsistent application of policies</a:t>
            </a:r>
          </a:p>
          <a:p>
            <a:r>
              <a:rPr lang="en-US" dirty="0"/>
              <a:t>Retaliation risks</a:t>
            </a:r>
          </a:p>
          <a:p>
            <a:r>
              <a:rPr lang="en-US" dirty="0"/>
              <a:t>Missed opportunities for prevention</a:t>
            </a:r>
          </a:p>
          <a:p>
            <a:pPr marL="0" indent="0">
              <a:buNone/>
            </a:pPr>
            <a:r>
              <a:rPr lang="en-US" dirty="0"/>
              <a:t>								</a:t>
            </a:r>
            <a:r>
              <a:rPr lang="en-US" sz="1800" dirty="0"/>
              <a:t>(Source: L Crockett)</a:t>
            </a:r>
            <a:endParaRPr lang="en-US" dirty="0"/>
          </a:p>
        </p:txBody>
      </p:sp>
    </p:spTree>
    <p:extLst>
      <p:ext uri="{BB962C8B-B14F-4D97-AF65-F5344CB8AC3E}">
        <p14:creationId xmlns:p14="http://schemas.microsoft.com/office/powerpoint/2010/main" val="111539235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6847253-7D2F-1A0A-4177-4269765B114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dirty="0">
                <a:ln>
                  <a:noFill/>
                </a:ln>
                <a:solidFill>
                  <a:schemeClr val="tx2"/>
                </a:solidFill>
                <a:effectLst/>
                <a:uLnTx/>
                <a:uFillTx/>
                <a:latin typeface="+mn-lt"/>
                <a:ea typeface="+mn-ea"/>
                <a:cs typeface="+mn-cs"/>
              </a:rPr>
              <a:t>Counteracting Bias</a:t>
            </a:r>
          </a:p>
        </p:txBody>
      </p:sp>
      <p:sp>
        <p:nvSpPr>
          <p:cNvPr id="2" name="Content Placeholder 1"/>
          <p:cNvSpPr>
            <a:spLocks noGrp="1"/>
          </p:cNvSpPr>
          <p:nvPr>
            <p:ph idx="1"/>
          </p:nvPr>
        </p:nvSpPr>
        <p:spPr/>
        <p:txBody>
          <a:bodyPr/>
          <a:lstStyle/>
          <a:p>
            <a:r>
              <a:rPr lang="en-US" dirty="0"/>
              <a:t>What can we do to counteract it?</a:t>
            </a:r>
          </a:p>
          <a:p>
            <a:pPr lvl="1"/>
            <a:r>
              <a:rPr lang="en-US" dirty="0"/>
              <a:t>Implicit biases are malleable and can be unlearned</a:t>
            </a:r>
          </a:p>
          <a:p>
            <a:pPr lvl="1"/>
            <a:r>
              <a:rPr lang="en-US" dirty="0"/>
              <a:t>Be conscious of the reality of implicit bias</a:t>
            </a:r>
          </a:p>
          <a:p>
            <a:pPr lvl="1"/>
            <a:r>
              <a:rPr lang="en-US" dirty="0"/>
              <a:t>Be aware of our own implicit bias</a:t>
            </a:r>
          </a:p>
          <a:p>
            <a:pPr lvl="2"/>
            <a:r>
              <a:rPr lang="en-US" dirty="0"/>
              <a:t>Educate yourself – Consider taking the Implicit Association Test (IAT) at implicit.Harvard.edu</a:t>
            </a:r>
          </a:p>
          <a:p>
            <a:pPr lvl="1"/>
            <a:r>
              <a:rPr lang="en-US" dirty="0"/>
              <a:t>Check ourselves in our work – Be accountable</a:t>
            </a:r>
          </a:p>
          <a:p>
            <a:pPr lvl="2"/>
            <a:r>
              <a:rPr lang="en-US" dirty="0"/>
              <a:t>When confronted with bias, take the time to examine your action or beliefs. Think of how you would explicitly justify them to other people.</a:t>
            </a:r>
          </a:p>
          <a:p>
            <a:pPr lvl="1"/>
            <a:r>
              <a:rPr lang="en-US" dirty="0"/>
              <a:t>Consider perspective taking—how a situation appears to another person</a:t>
            </a:r>
          </a:p>
        </p:txBody>
      </p:sp>
    </p:spTree>
    <p:extLst>
      <p:ext uri="{BB962C8B-B14F-4D97-AF65-F5344CB8AC3E}">
        <p14:creationId xmlns:p14="http://schemas.microsoft.com/office/powerpoint/2010/main" val="207405515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32EA99A-C730-A659-7A7C-1BC0DE5A6F0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dirty="0">
                <a:ln>
                  <a:noFill/>
                </a:ln>
                <a:solidFill>
                  <a:schemeClr val="tx2"/>
                </a:solidFill>
                <a:effectLst/>
                <a:uLnTx/>
                <a:uFillTx/>
                <a:latin typeface="+mn-lt"/>
                <a:ea typeface="+mn-ea"/>
                <a:cs typeface="+mn-cs"/>
              </a:rPr>
              <a:t>Avoid Prejudgment</a:t>
            </a:r>
          </a:p>
        </p:txBody>
      </p:sp>
      <p:sp>
        <p:nvSpPr>
          <p:cNvPr id="2" name="Content Placeholder 1">
            <a:extLst>
              <a:ext uri="{FF2B5EF4-FFF2-40B4-BE49-F238E27FC236}">
                <a16:creationId xmlns:a16="http://schemas.microsoft.com/office/drawing/2014/main" id="{832EE6CC-6D57-DDD2-2B7F-02A6066049B8}"/>
              </a:ext>
            </a:extLst>
          </p:cNvPr>
          <p:cNvSpPr>
            <a:spLocks noGrp="1"/>
          </p:cNvSpPr>
          <p:nvPr>
            <p:ph idx="1"/>
          </p:nvPr>
        </p:nvSpPr>
        <p:spPr/>
        <p:txBody>
          <a:bodyPr/>
          <a:lstStyle/>
          <a:p>
            <a:pPr marL="457200"/>
            <a:r>
              <a:rPr lang="en-US" dirty="0"/>
              <a:t>Passing judgment prematurely or without sufficiently gathering of available information or consideration</a:t>
            </a:r>
          </a:p>
          <a:p>
            <a:pPr lvl="1"/>
            <a:r>
              <a:rPr lang="en-US" dirty="0"/>
              <a:t>Prominent when alcohol or other drugs are involved</a:t>
            </a:r>
          </a:p>
          <a:p>
            <a:pPr lvl="1"/>
            <a:r>
              <a:rPr lang="en-US" dirty="0"/>
              <a:t>Social ideas or norms, such as sex stereotypes</a:t>
            </a:r>
          </a:p>
          <a:p>
            <a:r>
              <a:rPr lang="en-US" dirty="0"/>
              <a:t>Must avoid for both the Complainant and the Respondent</a:t>
            </a:r>
          </a:p>
          <a:p>
            <a:r>
              <a:rPr lang="en-US" dirty="0"/>
              <a:t>Keep an open mind throughout the entire process</a:t>
            </a:r>
          </a:p>
          <a:p>
            <a:pPr marL="457200"/>
            <a:r>
              <a:rPr lang="en-US" dirty="0"/>
              <a:t>Investigators: seek out additional facts or witnesses to avoid jumping to conclusions</a:t>
            </a:r>
          </a:p>
          <a:p>
            <a:r>
              <a:rPr lang="en-US" dirty="0"/>
              <a:t>Check assumptions, use of language and phrases</a:t>
            </a:r>
          </a:p>
          <a:p>
            <a:pPr lvl="1"/>
            <a:endParaRPr lang="en-US" dirty="0"/>
          </a:p>
        </p:txBody>
      </p:sp>
    </p:spTree>
    <p:extLst>
      <p:ext uri="{BB962C8B-B14F-4D97-AF65-F5344CB8AC3E}">
        <p14:creationId xmlns:p14="http://schemas.microsoft.com/office/powerpoint/2010/main" val="141979657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89B9BC3-70DE-BB1C-C66C-9225E8D137E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dirty="0">
                <a:ln>
                  <a:noFill/>
                </a:ln>
                <a:solidFill>
                  <a:schemeClr val="tx2"/>
                </a:solidFill>
                <a:effectLst/>
                <a:uLnTx/>
                <a:uFillTx/>
                <a:latin typeface="+mn-lt"/>
                <a:ea typeface="+mn-ea"/>
                <a:cs typeface="+mn-cs"/>
              </a:rPr>
              <a:t>Conflicts of Interest</a:t>
            </a:r>
          </a:p>
        </p:txBody>
      </p:sp>
      <p:sp>
        <p:nvSpPr>
          <p:cNvPr id="2" name="Content Placeholder 1">
            <a:extLst>
              <a:ext uri="{FF2B5EF4-FFF2-40B4-BE49-F238E27FC236}">
                <a16:creationId xmlns:a16="http://schemas.microsoft.com/office/drawing/2014/main" id="{43A5C059-1E17-F22E-BE1A-DB7D34AE4969}"/>
              </a:ext>
            </a:extLst>
          </p:cNvPr>
          <p:cNvSpPr>
            <a:spLocks noGrp="1"/>
          </p:cNvSpPr>
          <p:nvPr>
            <p:ph idx="1"/>
          </p:nvPr>
        </p:nvSpPr>
        <p:spPr/>
        <p:txBody>
          <a:bodyPr/>
          <a:lstStyle/>
          <a:p>
            <a:pPr marL="457200"/>
            <a:r>
              <a:rPr lang="en-US" dirty="0"/>
              <a:t>Personal or private interest may compromise one’s judgement, decisions, or actions (friendships, relationships, social factors)</a:t>
            </a:r>
          </a:p>
          <a:p>
            <a:r>
              <a:rPr lang="en-US" dirty="0"/>
              <a:t>Conflicts can be actual, perceived, or potential</a:t>
            </a:r>
          </a:p>
          <a:p>
            <a:pPr lvl="1"/>
            <a:r>
              <a:rPr lang="en-US" dirty="0"/>
              <a:t>Actual</a:t>
            </a:r>
          </a:p>
          <a:p>
            <a:pPr lvl="1"/>
            <a:r>
              <a:rPr lang="en-US" dirty="0"/>
              <a:t>Perceived</a:t>
            </a:r>
          </a:p>
          <a:p>
            <a:pPr lvl="1"/>
            <a:r>
              <a:rPr lang="en-US" dirty="0"/>
              <a:t>Potential</a:t>
            </a:r>
          </a:p>
          <a:p>
            <a:r>
              <a:rPr lang="en-US" dirty="0"/>
              <a:t>Self-check</a:t>
            </a:r>
          </a:p>
          <a:p>
            <a:pPr lvl="1"/>
            <a:r>
              <a:rPr lang="en-US" dirty="0"/>
              <a:t>Personal gain or lose from the outcome?</a:t>
            </a:r>
          </a:p>
          <a:p>
            <a:pPr lvl="1"/>
            <a:r>
              <a:rPr lang="en-US" dirty="0"/>
              <a:t>How might the parties feel about it? If you were a party?</a:t>
            </a:r>
          </a:p>
        </p:txBody>
      </p:sp>
    </p:spTree>
    <p:extLst>
      <p:ext uri="{BB962C8B-B14F-4D97-AF65-F5344CB8AC3E}">
        <p14:creationId xmlns:p14="http://schemas.microsoft.com/office/powerpoint/2010/main" val="178510292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DE93F-BCAA-4F12-9EC9-D6F24A6A2361}"/>
              </a:ext>
            </a:extLst>
          </p:cNvPr>
          <p:cNvSpPr>
            <a:spLocks noGrp="1"/>
          </p:cNvSpPr>
          <p:nvPr>
            <p:ph type="title"/>
          </p:nvPr>
        </p:nvSpPr>
        <p:spPr/>
        <p:txBody>
          <a:bodyPr/>
          <a:lstStyle/>
          <a:p>
            <a:r>
              <a:rPr lang="en-US" dirty="0"/>
              <a:t>Investigation Reports</a:t>
            </a:r>
          </a:p>
        </p:txBody>
      </p:sp>
      <p:sp>
        <p:nvSpPr>
          <p:cNvPr id="3" name="Text Placeholder 2">
            <a:extLst>
              <a:ext uri="{FF2B5EF4-FFF2-40B4-BE49-F238E27FC236}">
                <a16:creationId xmlns:a16="http://schemas.microsoft.com/office/drawing/2014/main" id="{D78008AB-D2C1-0B0A-1693-02D609AFB12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51940038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82906" y="381000"/>
            <a:ext cx="9451694"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nSpc>
                <a:spcPct val="100000"/>
              </a:lnSpc>
              <a:spcBef>
                <a:spcPct val="20000"/>
              </a:spcBef>
              <a:buClr>
                <a:srgbClr val="009F4D"/>
              </a:buClr>
              <a:defRPr/>
            </a:pPr>
            <a:r>
              <a:rPr lang="en-US" sz="4000" b="0" dirty="0">
                <a:solidFill>
                  <a:schemeClr val="tx2"/>
                </a:solidFill>
                <a:latin typeface="+mn-lt"/>
                <a:ea typeface="+mn-ea"/>
                <a:cs typeface="+mn-cs"/>
              </a:rPr>
              <a:t>Final Investigation Report Structure</a:t>
            </a:r>
          </a:p>
        </p:txBody>
      </p:sp>
      <p:sp>
        <p:nvSpPr>
          <p:cNvPr id="2" name="Content Placeholder 1"/>
          <p:cNvSpPr>
            <a:spLocks noGrp="1"/>
          </p:cNvSpPr>
          <p:nvPr>
            <p:ph idx="1"/>
          </p:nvPr>
        </p:nvSpPr>
        <p:spPr>
          <a:xfrm>
            <a:off x="838200" y="1678329"/>
            <a:ext cx="10515600" cy="4498634"/>
          </a:xfrm>
        </p:spPr>
        <p:txBody>
          <a:bodyPr>
            <a:normAutofit fontScale="92500" lnSpcReduction="20000"/>
          </a:bodyPr>
          <a:lstStyle/>
          <a:p>
            <a:pPr>
              <a:lnSpc>
                <a:spcPct val="120000"/>
              </a:lnSpc>
            </a:pPr>
            <a:r>
              <a:rPr lang="en-US" dirty="0"/>
              <a:t>Transmittal letter: notice to the decision-maker from the investigator</a:t>
            </a:r>
          </a:p>
          <a:p>
            <a:pPr>
              <a:lnSpc>
                <a:spcPct val="120000"/>
              </a:lnSpc>
            </a:pPr>
            <a:r>
              <a:rPr lang="en-US" dirty="0"/>
              <a:t>Disclosure Notice</a:t>
            </a:r>
          </a:p>
          <a:p>
            <a:pPr>
              <a:lnSpc>
                <a:spcPct val="120000"/>
              </a:lnSpc>
            </a:pPr>
            <a:r>
              <a:rPr lang="en-US" dirty="0"/>
              <a:t>Investigation report cover page</a:t>
            </a:r>
          </a:p>
          <a:p>
            <a:pPr lvl="1">
              <a:lnSpc>
                <a:spcPct val="120000"/>
              </a:lnSpc>
            </a:pPr>
            <a:r>
              <a:rPr lang="en-US" dirty="0"/>
              <a:t>Date, Report for, Report by, Nature of investigation, Complainant(s), Respondent(s)</a:t>
            </a:r>
          </a:p>
          <a:p>
            <a:pPr>
              <a:lnSpc>
                <a:spcPct val="120000"/>
              </a:lnSpc>
            </a:pPr>
            <a:r>
              <a:rPr lang="en-US" dirty="0"/>
              <a:t>Table of Contents (If lengthy report or many exhibits)</a:t>
            </a:r>
          </a:p>
          <a:p>
            <a:pPr>
              <a:lnSpc>
                <a:spcPct val="120000"/>
              </a:lnSpc>
            </a:pPr>
            <a:r>
              <a:rPr lang="en-US" dirty="0"/>
              <a:t>Rationale or basis for investigation: synopsis of reported matter</a:t>
            </a:r>
          </a:p>
          <a:p>
            <a:pPr marL="457200">
              <a:lnSpc>
                <a:spcPct val="120000"/>
              </a:lnSpc>
            </a:pPr>
            <a:r>
              <a:rPr lang="en-US" dirty="0"/>
              <a:t>Methodology for the investigation: description of the procedural steps taken from the receipt of the (formal) complaint through the conclusion of the report writing</a:t>
            </a:r>
          </a:p>
        </p:txBody>
      </p:sp>
    </p:spTree>
    <p:extLst>
      <p:ext uri="{BB962C8B-B14F-4D97-AF65-F5344CB8AC3E}">
        <p14:creationId xmlns:p14="http://schemas.microsoft.com/office/powerpoint/2010/main" val="96853344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E9F7925-E89A-A9ED-0989-F3F87895514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dirty="0">
                <a:ln>
                  <a:noFill/>
                </a:ln>
                <a:solidFill>
                  <a:schemeClr val="tx2"/>
                </a:solidFill>
                <a:effectLst/>
                <a:uLnTx/>
                <a:uFillTx/>
                <a:latin typeface="+mn-lt"/>
                <a:ea typeface="+mn-ea"/>
                <a:cs typeface="+mn-cs"/>
              </a:rPr>
              <a:t>Report Structure, cont.</a:t>
            </a:r>
          </a:p>
        </p:txBody>
      </p:sp>
      <p:sp>
        <p:nvSpPr>
          <p:cNvPr id="2" name="Content Placeholder 1">
            <a:extLst>
              <a:ext uri="{FF2B5EF4-FFF2-40B4-BE49-F238E27FC236}">
                <a16:creationId xmlns:a16="http://schemas.microsoft.com/office/drawing/2014/main" id="{474AF621-462D-2D0F-915F-7F32FE56D1D7}"/>
              </a:ext>
            </a:extLst>
          </p:cNvPr>
          <p:cNvSpPr>
            <a:spLocks noGrp="1"/>
          </p:cNvSpPr>
          <p:nvPr>
            <p:ph idx="1"/>
          </p:nvPr>
        </p:nvSpPr>
        <p:spPr/>
        <p:txBody>
          <a:bodyPr>
            <a:normAutofit lnSpcReduction="10000"/>
          </a:bodyPr>
          <a:lstStyle/>
          <a:p>
            <a:pPr marL="457200">
              <a:lnSpc>
                <a:spcPct val="120000"/>
              </a:lnSpc>
            </a:pPr>
            <a:r>
              <a:rPr lang="en-US" dirty="0"/>
              <a:t>Summary of complainant(s) allegation(s) &amp; evidence gathered</a:t>
            </a:r>
          </a:p>
          <a:p>
            <a:pPr marL="457200">
              <a:lnSpc>
                <a:spcPct val="120000"/>
              </a:lnSpc>
            </a:pPr>
            <a:r>
              <a:rPr lang="en-US" dirty="0"/>
              <a:t>Summary of witness statement(s) &amp; evidence gathered</a:t>
            </a:r>
          </a:p>
          <a:p>
            <a:pPr marL="457200">
              <a:lnSpc>
                <a:spcPct val="120000"/>
              </a:lnSpc>
            </a:pPr>
            <a:r>
              <a:rPr lang="en-US" dirty="0"/>
              <a:t>Summary of respondent(s) statement(s) &amp; evidence gathered</a:t>
            </a:r>
          </a:p>
          <a:p>
            <a:pPr marL="457200">
              <a:lnSpc>
                <a:spcPct val="120000"/>
              </a:lnSpc>
            </a:pPr>
            <a:r>
              <a:rPr lang="en-US" dirty="0"/>
              <a:t>Assessments of credibility</a:t>
            </a:r>
          </a:p>
          <a:p>
            <a:pPr marL="457200">
              <a:lnSpc>
                <a:spcPct val="120000"/>
              </a:lnSpc>
            </a:pPr>
            <a:r>
              <a:rPr lang="en-US" dirty="0"/>
              <a:t>Investigative analysis: findings of fact &amp; matters of dispute within the application of policy/procedure</a:t>
            </a:r>
          </a:p>
          <a:p>
            <a:pPr marL="457200">
              <a:lnSpc>
                <a:spcPct val="120000"/>
              </a:lnSpc>
            </a:pPr>
            <a:r>
              <a:rPr lang="en-US" dirty="0"/>
              <a:t>Conclusion: decision-maker is under an independent obligation to objectively evaluate the evidence</a:t>
            </a:r>
          </a:p>
        </p:txBody>
      </p:sp>
    </p:spTree>
    <p:extLst>
      <p:ext uri="{BB962C8B-B14F-4D97-AF65-F5344CB8AC3E}">
        <p14:creationId xmlns:p14="http://schemas.microsoft.com/office/powerpoint/2010/main" val="279699896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2BBDDDA-F03C-F6AA-A9D7-2124DF56CBC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dirty="0">
                <a:ln>
                  <a:noFill/>
                </a:ln>
                <a:solidFill>
                  <a:schemeClr val="tx2"/>
                </a:solidFill>
                <a:effectLst/>
                <a:uLnTx/>
                <a:uFillTx/>
                <a:latin typeface="+mn-lt"/>
                <a:ea typeface="+mn-ea"/>
                <a:cs typeface="+mn-cs"/>
              </a:rPr>
              <a:t>Value of Investigation Reports</a:t>
            </a:r>
          </a:p>
        </p:txBody>
      </p:sp>
      <p:sp>
        <p:nvSpPr>
          <p:cNvPr id="2" name="Content Placeholder 1">
            <a:extLst>
              <a:ext uri="{FF2B5EF4-FFF2-40B4-BE49-F238E27FC236}">
                <a16:creationId xmlns:a16="http://schemas.microsoft.com/office/drawing/2014/main" id="{B6B4EA16-0FFA-7F19-5881-CD9D75B34716}"/>
              </a:ext>
            </a:extLst>
          </p:cNvPr>
          <p:cNvSpPr>
            <a:spLocks noGrp="1"/>
          </p:cNvSpPr>
          <p:nvPr>
            <p:ph idx="1"/>
          </p:nvPr>
        </p:nvSpPr>
        <p:spPr/>
        <p:txBody>
          <a:bodyPr/>
          <a:lstStyle/>
          <a:p>
            <a:r>
              <a:rPr lang="en-US" dirty="0"/>
              <a:t>Relevant available information gathered together</a:t>
            </a:r>
          </a:p>
          <a:p>
            <a:r>
              <a:rPr lang="en-US" dirty="0"/>
              <a:t>Official documentation</a:t>
            </a:r>
          </a:p>
          <a:p>
            <a:r>
              <a:rPr lang="en-US" dirty="0"/>
              <a:t>Audiences</a:t>
            </a:r>
          </a:p>
        </p:txBody>
      </p:sp>
    </p:spTree>
    <p:extLst>
      <p:ext uri="{BB962C8B-B14F-4D97-AF65-F5344CB8AC3E}">
        <p14:creationId xmlns:p14="http://schemas.microsoft.com/office/powerpoint/2010/main" val="152101568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lang="en-US" sz="4400" dirty="0">
                <a:solidFill>
                  <a:srgbClr val="0C2340"/>
                </a:solidFill>
                <a:latin typeface="+mn-lt"/>
                <a:ea typeface="+mn-ea"/>
                <a:cs typeface="+mn-cs"/>
              </a:rPr>
              <a:t>Overview of Data Practices</a:t>
            </a:r>
            <a:endParaRPr lang="en-US" dirty="0"/>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sz="2000" dirty="0"/>
              <a:t>For Minnesota State Investigators System Procedures 1.B.1.1</a:t>
            </a:r>
            <a:endParaRPr lang="en-US" sz="2000" dirty="0">
              <a:cs typeface="Calibri"/>
            </a:endParaRPr>
          </a:p>
          <a:p>
            <a:endParaRPr lang="en-US" dirty="0"/>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dirty="0"/>
              <a:t>Office of General Counsel</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dirty="0"/>
              <a:t>MinnState.edu</a:t>
            </a:r>
          </a:p>
        </p:txBody>
      </p:sp>
    </p:spTree>
    <p:extLst>
      <p:ext uri="{BB962C8B-B14F-4D97-AF65-F5344CB8AC3E}">
        <p14:creationId xmlns:p14="http://schemas.microsoft.com/office/powerpoint/2010/main" val="221777248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4F83D-FED8-4B53-883C-C0EBC723AA49}"/>
              </a:ext>
            </a:extLst>
          </p:cNvPr>
          <p:cNvSpPr>
            <a:spLocks noGrp="1"/>
          </p:cNvSpPr>
          <p:nvPr>
            <p:ph type="title"/>
          </p:nvPr>
        </p:nvSpPr>
        <p:spPr/>
        <p:txBody>
          <a:bodyPr/>
          <a:lstStyle/>
          <a:p>
            <a:pPr algn="l"/>
            <a:r>
              <a:rPr lang="en-US"/>
              <a:t>Data Practices Laws</a:t>
            </a:r>
          </a:p>
        </p:txBody>
      </p:sp>
      <p:sp>
        <p:nvSpPr>
          <p:cNvPr id="3" name="Content Placeholder 2">
            <a:extLst>
              <a:ext uri="{FF2B5EF4-FFF2-40B4-BE49-F238E27FC236}">
                <a16:creationId xmlns:a16="http://schemas.microsoft.com/office/drawing/2014/main" id="{48286276-482C-422E-8D45-A040C729A6CE}"/>
              </a:ext>
            </a:extLst>
          </p:cNvPr>
          <p:cNvSpPr>
            <a:spLocks noGrp="1"/>
          </p:cNvSpPr>
          <p:nvPr>
            <p:ph idx="1"/>
          </p:nvPr>
        </p:nvSpPr>
        <p:spPr/>
        <p:txBody>
          <a:bodyPr/>
          <a:lstStyle/>
          <a:p>
            <a:r>
              <a:rPr lang="en-US"/>
              <a:t>Minnesota Government Data Practices Act (MGDPA)</a:t>
            </a:r>
          </a:p>
          <a:p>
            <a:r>
              <a:rPr lang="en-US"/>
              <a:t>Family Educational Rights and Privacy Act (FERPA)</a:t>
            </a:r>
          </a:p>
          <a:p>
            <a:r>
              <a:rPr lang="en-US"/>
              <a:t>HIPAA, GDPR, etc.</a:t>
            </a:r>
          </a:p>
          <a:p>
            <a:r>
              <a:rPr lang="en-US"/>
              <a:t>Investigation Records are Government Data under MGDPA (Sometimes FERPA).</a:t>
            </a:r>
          </a:p>
        </p:txBody>
      </p:sp>
    </p:spTree>
    <p:extLst>
      <p:ext uri="{BB962C8B-B14F-4D97-AF65-F5344CB8AC3E}">
        <p14:creationId xmlns:p14="http://schemas.microsoft.com/office/powerpoint/2010/main" val="1078294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B51D0EBF-14CA-AB80-14BD-0059A293044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Protected Classes: Full Scope</a:t>
            </a:r>
          </a:p>
        </p:txBody>
      </p:sp>
      <p:sp>
        <p:nvSpPr>
          <p:cNvPr id="5" name="Content Placeholder 4">
            <a:extLst>
              <a:ext uri="{FF2B5EF4-FFF2-40B4-BE49-F238E27FC236}">
                <a16:creationId xmlns:a16="http://schemas.microsoft.com/office/drawing/2014/main" id="{0336E8AB-6F0E-3539-7794-5063C8CCAB12}"/>
              </a:ext>
            </a:extLst>
          </p:cNvPr>
          <p:cNvSpPr>
            <a:spLocks noGrp="1"/>
          </p:cNvSpPr>
          <p:nvPr>
            <p:ph idx="1"/>
          </p:nvPr>
        </p:nvSpPr>
        <p:spPr/>
        <p:txBody>
          <a:bodyPr/>
          <a:lstStyle/>
          <a:p>
            <a:r>
              <a:rPr lang="en-US" dirty="0"/>
              <a:t>Actual or perceived protected class</a:t>
            </a:r>
          </a:p>
          <a:p>
            <a:r>
              <a:rPr lang="en-US" dirty="0"/>
              <a:t>May include traits or characteristics linked to the protected class</a:t>
            </a:r>
          </a:p>
          <a:p>
            <a:r>
              <a:rPr lang="en-US" dirty="0"/>
              <a:t>May include stereotyping of a protected class</a:t>
            </a:r>
          </a:p>
        </p:txBody>
      </p:sp>
    </p:spTree>
    <p:extLst>
      <p:ext uri="{BB962C8B-B14F-4D97-AF65-F5344CB8AC3E}">
        <p14:creationId xmlns:p14="http://schemas.microsoft.com/office/powerpoint/2010/main" val="375147139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Public Data</a:t>
            </a:r>
          </a:p>
        </p:txBody>
      </p:sp>
      <p:sp>
        <p:nvSpPr>
          <p:cNvPr id="3" name="Content Placeholder 2"/>
          <p:cNvSpPr>
            <a:spLocks noGrp="1"/>
          </p:cNvSpPr>
          <p:nvPr>
            <p:ph idx="1"/>
          </p:nvPr>
        </p:nvSpPr>
        <p:spPr/>
        <p:txBody>
          <a:bodyPr>
            <a:normAutofit/>
          </a:bodyPr>
          <a:lstStyle/>
          <a:p>
            <a:r>
              <a:rPr lang="en-US" sz="2400"/>
              <a:t>Default rule under MGDPA – Government Data is Public</a:t>
            </a:r>
          </a:p>
          <a:p>
            <a:r>
              <a:rPr lang="en-US" sz="2400"/>
              <a:t>Available to inspect upon request</a:t>
            </a:r>
          </a:p>
          <a:p>
            <a:r>
              <a:rPr lang="en-US" sz="2400"/>
              <a:t>Examples include contracts, invoices, policies, and most business correspondence</a:t>
            </a:r>
          </a:p>
          <a:p>
            <a:pPr marL="0" indent="0">
              <a:buNone/>
            </a:pPr>
            <a:endParaRPr lang="en-US" sz="2400"/>
          </a:p>
        </p:txBody>
      </p:sp>
    </p:spTree>
    <p:extLst>
      <p:ext uri="{BB962C8B-B14F-4D97-AF65-F5344CB8AC3E}">
        <p14:creationId xmlns:p14="http://schemas.microsoft.com/office/powerpoint/2010/main" val="372698454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Private Data</a:t>
            </a:r>
          </a:p>
        </p:txBody>
      </p:sp>
      <p:sp>
        <p:nvSpPr>
          <p:cNvPr id="3" name="Content Placeholder 2"/>
          <p:cNvSpPr>
            <a:spLocks noGrp="1"/>
          </p:cNvSpPr>
          <p:nvPr>
            <p:ph idx="1"/>
          </p:nvPr>
        </p:nvSpPr>
        <p:spPr/>
        <p:txBody>
          <a:bodyPr>
            <a:normAutofit/>
          </a:bodyPr>
          <a:lstStyle/>
          <a:p>
            <a:r>
              <a:rPr lang="en-US" sz="2400"/>
              <a:t>Certain data sets are private under the MGDPA/FERPA</a:t>
            </a:r>
          </a:p>
          <a:p>
            <a:r>
              <a:rPr lang="en-US" sz="2400"/>
              <a:t>Private means accessible only:</a:t>
            </a:r>
          </a:p>
          <a:p>
            <a:pPr lvl="1">
              <a:buFont typeface="Wingdings" panose="05000000000000000000" pitchFamily="2" charset="2"/>
              <a:buChar char="§"/>
            </a:pPr>
            <a:r>
              <a:rPr lang="en-US" sz="1800"/>
              <a:t>to data subject </a:t>
            </a:r>
          </a:p>
          <a:p>
            <a:pPr lvl="1">
              <a:buFont typeface="Wingdings" panose="05000000000000000000" pitchFamily="2" charset="2"/>
              <a:buChar char="§"/>
            </a:pPr>
            <a:r>
              <a:rPr lang="en-US" sz="1800"/>
              <a:t>for work related purposes</a:t>
            </a:r>
          </a:p>
          <a:p>
            <a:pPr lvl="1">
              <a:buFont typeface="Wingdings" panose="05000000000000000000" pitchFamily="2" charset="2"/>
              <a:buChar char="§"/>
            </a:pPr>
            <a:r>
              <a:rPr lang="en-US" sz="1800"/>
              <a:t>to third parties (who are not the data requestor themselves) if:</a:t>
            </a:r>
          </a:p>
          <a:p>
            <a:pPr lvl="2"/>
            <a:r>
              <a:rPr lang="en-US" sz="1800"/>
              <a:t>Subject gives consent or;</a:t>
            </a:r>
          </a:p>
          <a:p>
            <a:pPr lvl="2"/>
            <a:r>
              <a:rPr lang="en-US" sz="1800"/>
              <a:t>Appropriate legal authority, such as a court order</a:t>
            </a:r>
          </a:p>
        </p:txBody>
      </p:sp>
    </p:spTree>
    <p:extLst>
      <p:ext uri="{BB962C8B-B14F-4D97-AF65-F5344CB8AC3E}">
        <p14:creationId xmlns:p14="http://schemas.microsoft.com/office/powerpoint/2010/main" val="254855566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Personnel Data</a:t>
            </a:r>
          </a:p>
        </p:txBody>
      </p:sp>
      <p:sp>
        <p:nvSpPr>
          <p:cNvPr id="3" name="Content Placeholder 2"/>
          <p:cNvSpPr>
            <a:spLocks noGrp="1"/>
          </p:cNvSpPr>
          <p:nvPr>
            <p:ph idx="1"/>
          </p:nvPr>
        </p:nvSpPr>
        <p:spPr/>
        <p:txBody>
          <a:bodyPr>
            <a:normAutofit/>
          </a:bodyPr>
          <a:lstStyle/>
          <a:p>
            <a:r>
              <a:rPr lang="en-US" sz="2400"/>
              <a:t>Section 13.43 sets forth what is Public Data on Employees</a:t>
            </a:r>
          </a:p>
          <a:p>
            <a:pPr lvl="1">
              <a:buFont typeface="Wingdings" panose="05000000000000000000" pitchFamily="2" charset="2"/>
              <a:buChar char="§"/>
            </a:pPr>
            <a:r>
              <a:rPr lang="en-US" sz="1800"/>
              <a:t>Only data listed in 13.43 is public data</a:t>
            </a:r>
          </a:p>
          <a:p>
            <a:pPr lvl="1">
              <a:buFont typeface="Wingdings" panose="05000000000000000000" pitchFamily="2" charset="2"/>
              <a:buChar char="§"/>
            </a:pPr>
            <a:r>
              <a:rPr lang="en-US" sz="1800"/>
              <a:t>The list includes salary, job title, job description, name, office contact information, existence and status of complaints, etc.</a:t>
            </a:r>
          </a:p>
          <a:p>
            <a:pPr lvl="1">
              <a:buFont typeface="Wingdings" panose="05000000000000000000" pitchFamily="2" charset="2"/>
              <a:buChar char="§"/>
            </a:pPr>
            <a:r>
              <a:rPr lang="en-US" sz="1800"/>
              <a:t>If an employee asks for data on themselves, they receive that data whether it is public or private in most circumstances</a:t>
            </a:r>
          </a:p>
          <a:p>
            <a:pPr lvl="1">
              <a:buFont typeface="Wingdings" panose="05000000000000000000" pitchFamily="2" charset="2"/>
              <a:buChar char="§"/>
            </a:pPr>
            <a:r>
              <a:rPr lang="en-US" sz="1800" b="1"/>
              <a:t>Otherwise, Personnel Data is Private</a:t>
            </a:r>
          </a:p>
          <a:p>
            <a:pPr marL="1200150" lvl="2" indent="-342900"/>
            <a:endParaRPr lang="en-US"/>
          </a:p>
        </p:txBody>
      </p:sp>
    </p:spTree>
    <p:extLst>
      <p:ext uri="{BB962C8B-B14F-4D97-AF65-F5344CB8AC3E}">
        <p14:creationId xmlns:p14="http://schemas.microsoft.com/office/powerpoint/2010/main" val="56553948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08015-9C64-5A96-9072-B63C9556D837}"/>
              </a:ext>
            </a:extLst>
          </p:cNvPr>
          <p:cNvSpPr>
            <a:spLocks noGrp="1"/>
          </p:cNvSpPr>
          <p:nvPr>
            <p:ph type="title"/>
          </p:nvPr>
        </p:nvSpPr>
        <p:spPr/>
        <p:txBody>
          <a:bodyPr/>
          <a:lstStyle/>
          <a:p>
            <a:pPr algn="l"/>
            <a:r>
              <a:rPr lang="en-US"/>
              <a:t>Student Data</a:t>
            </a:r>
          </a:p>
        </p:txBody>
      </p:sp>
      <p:sp>
        <p:nvSpPr>
          <p:cNvPr id="3" name="Content Placeholder 2">
            <a:extLst>
              <a:ext uri="{FF2B5EF4-FFF2-40B4-BE49-F238E27FC236}">
                <a16:creationId xmlns:a16="http://schemas.microsoft.com/office/drawing/2014/main" id="{7AF85243-9DDE-6781-EEC0-9E935CB6EE7A}"/>
              </a:ext>
            </a:extLst>
          </p:cNvPr>
          <p:cNvSpPr>
            <a:spLocks noGrp="1"/>
          </p:cNvSpPr>
          <p:nvPr>
            <p:ph idx="1"/>
          </p:nvPr>
        </p:nvSpPr>
        <p:spPr/>
        <p:txBody>
          <a:bodyPr>
            <a:normAutofit lnSpcReduction="10000"/>
          </a:bodyPr>
          <a:lstStyle/>
          <a:p>
            <a:r>
              <a:rPr lang="en-US"/>
              <a:t>"Educational Data" means (almost) all data relating to a student.</a:t>
            </a:r>
          </a:p>
          <a:p>
            <a:r>
              <a:rPr lang="en-US"/>
              <a:t>Educational Data is generally private data.  This means that it cannot be disclosed without the student’s written consent unless an exception applies. </a:t>
            </a:r>
          </a:p>
          <a:p>
            <a:r>
              <a:rPr lang="en-US"/>
              <a:t>Educational Data remains private after a student is no longer enrolled due to graduation, transfer, etc.</a:t>
            </a:r>
          </a:p>
          <a:p>
            <a:r>
              <a:rPr lang="en-US"/>
              <a:t>Educational Data does not include data collected after a student leaves the College (e.g. alumni data).</a:t>
            </a:r>
          </a:p>
          <a:p>
            <a:r>
              <a:rPr lang="en-US"/>
              <a:t>“Directory Data” is public, unless a student asks that it remain private.</a:t>
            </a:r>
          </a:p>
          <a:p>
            <a:endParaRPr lang="en-US"/>
          </a:p>
        </p:txBody>
      </p:sp>
    </p:spTree>
    <p:extLst>
      <p:ext uri="{BB962C8B-B14F-4D97-AF65-F5344CB8AC3E}">
        <p14:creationId xmlns:p14="http://schemas.microsoft.com/office/powerpoint/2010/main" val="304240010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D8D64-F944-FBCA-B0D0-25500A0121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712E3A-2823-8D3F-66B1-D0B845258E5D}"/>
              </a:ext>
            </a:extLst>
          </p:cNvPr>
          <p:cNvSpPr>
            <a:spLocks noGrp="1"/>
          </p:cNvSpPr>
          <p:nvPr>
            <p:ph type="title"/>
          </p:nvPr>
        </p:nvSpPr>
        <p:spPr/>
        <p:txBody>
          <a:bodyPr>
            <a:normAutofit/>
          </a:bodyPr>
          <a:lstStyle/>
          <a:p>
            <a:pPr algn="l"/>
            <a:r>
              <a:rPr lang="en-US"/>
              <a:t>Who is the Data Subject?</a:t>
            </a:r>
          </a:p>
        </p:txBody>
      </p:sp>
      <p:sp>
        <p:nvSpPr>
          <p:cNvPr id="3" name="Content Placeholder 2">
            <a:extLst>
              <a:ext uri="{FF2B5EF4-FFF2-40B4-BE49-F238E27FC236}">
                <a16:creationId xmlns:a16="http://schemas.microsoft.com/office/drawing/2014/main" id="{F88583FB-2227-921F-1F28-28168311AE76}"/>
              </a:ext>
            </a:extLst>
          </p:cNvPr>
          <p:cNvSpPr>
            <a:spLocks noGrp="1"/>
          </p:cNvSpPr>
          <p:nvPr>
            <p:ph idx="1"/>
          </p:nvPr>
        </p:nvSpPr>
        <p:spPr/>
        <p:txBody>
          <a:bodyPr>
            <a:normAutofit/>
          </a:bodyPr>
          <a:lstStyle/>
          <a:p>
            <a:r>
              <a:rPr lang="en-US" sz="2400"/>
              <a:t>The Respondent is the subject of the investigation.</a:t>
            </a:r>
          </a:p>
          <a:p>
            <a:r>
              <a:rPr lang="en-US" sz="2400"/>
              <a:t>Data from a witness statement can be about the speaker, about whom they are speaking about, or both.  </a:t>
            </a:r>
          </a:p>
          <a:p>
            <a:r>
              <a:rPr lang="en-US" sz="2400"/>
              <a:t>It can even be data on you, the investigator.</a:t>
            </a:r>
          </a:p>
          <a:p>
            <a:r>
              <a:rPr lang="en-US" sz="2400"/>
              <a:t>We must balance the interests of the data subjects.</a:t>
            </a:r>
          </a:p>
          <a:p>
            <a:endParaRPr lang="en-US" sz="1800"/>
          </a:p>
          <a:p>
            <a:endParaRPr lang="en-US" sz="1500" b="1"/>
          </a:p>
          <a:p>
            <a:pPr marL="1200150" lvl="2" indent="-342900"/>
            <a:endParaRPr lang="en-US"/>
          </a:p>
        </p:txBody>
      </p:sp>
    </p:spTree>
    <p:extLst>
      <p:ext uri="{BB962C8B-B14F-4D97-AF65-F5344CB8AC3E}">
        <p14:creationId xmlns:p14="http://schemas.microsoft.com/office/powerpoint/2010/main" val="48544294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4514C-54CD-6C26-F9D9-81E277685E5C}"/>
              </a:ext>
            </a:extLst>
          </p:cNvPr>
          <p:cNvSpPr>
            <a:spLocks noGrp="1"/>
          </p:cNvSpPr>
          <p:nvPr>
            <p:ph type="title"/>
          </p:nvPr>
        </p:nvSpPr>
        <p:spPr/>
        <p:txBody>
          <a:bodyPr/>
          <a:lstStyle/>
          <a:p>
            <a:pPr algn="l"/>
            <a:r>
              <a:rPr lang="en-US"/>
              <a:t>The Complaint</a:t>
            </a:r>
          </a:p>
        </p:txBody>
      </p:sp>
      <p:sp>
        <p:nvSpPr>
          <p:cNvPr id="3" name="Content Placeholder 2">
            <a:extLst>
              <a:ext uri="{FF2B5EF4-FFF2-40B4-BE49-F238E27FC236}">
                <a16:creationId xmlns:a16="http://schemas.microsoft.com/office/drawing/2014/main" id="{EED74294-E20C-D7BB-057C-885A947AA344}"/>
              </a:ext>
            </a:extLst>
          </p:cNvPr>
          <p:cNvSpPr>
            <a:spLocks noGrp="1"/>
          </p:cNvSpPr>
          <p:nvPr>
            <p:ph idx="1"/>
          </p:nvPr>
        </p:nvSpPr>
        <p:spPr/>
        <p:txBody>
          <a:bodyPr>
            <a:normAutofit/>
          </a:bodyPr>
          <a:lstStyle/>
          <a:p>
            <a:r>
              <a:rPr lang="en-US"/>
              <a:t>Existence and status of the complaints are public.</a:t>
            </a:r>
          </a:p>
          <a:p>
            <a:r>
              <a:rPr lang="en-US"/>
              <a:t>Statuses include Open, Under Investigation, and Closed.</a:t>
            </a:r>
          </a:p>
          <a:p>
            <a:r>
              <a:rPr lang="en-US"/>
              <a:t>We notify a respondent about the existence of an investigation and inform them of the charges.</a:t>
            </a:r>
          </a:p>
          <a:p>
            <a:r>
              <a:rPr lang="en-US"/>
              <a:t>The nature of the complaint is not public.</a:t>
            </a:r>
          </a:p>
        </p:txBody>
      </p:sp>
    </p:spTree>
    <p:extLst>
      <p:ext uri="{BB962C8B-B14F-4D97-AF65-F5344CB8AC3E}">
        <p14:creationId xmlns:p14="http://schemas.microsoft.com/office/powerpoint/2010/main" val="106139971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74AF3-ED6A-766A-7D7A-429FF0BCC4F6}"/>
              </a:ext>
            </a:extLst>
          </p:cNvPr>
          <p:cNvSpPr>
            <a:spLocks noGrp="1"/>
          </p:cNvSpPr>
          <p:nvPr>
            <p:ph type="title"/>
          </p:nvPr>
        </p:nvSpPr>
        <p:spPr/>
        <p:txBody>
          <a:bodyPr/>
          <a:lstStyle/>
          <a:p>
            <a:pPr algn="l"/>
            <a:r>
              <a:rPr lang="en-US"/>
              <a:t>Active Investigation Data</a:t>
            </a:r>
          </a:p>
        </p:txBody>
      </p:sp>
      <p:sp>
        <p:nvSpPr>
          <p:cNvPr id="3" name="Content Placeholder 2">
            <a:extLst>
              <a:ext uri="{FF2B5EF4-FFF2-40B4-BE49-F238E27FC236}">
                <a16:creationId xmlns:a16="http://schemas.microsoft.com/office/drawing/2014/main" id="{412B3C21-0287-7896-5B65-649F3D934992}"/>
              </a:ext>
            </a:extLst>
          </p:cNvPr>
          <p:cNvSpPr>
            <a:spLocks noGrp="1"/>
          </p:cNvSpPr>
          <p:nvPr>
            <p:ph idx="1"/>
          </p:nvPr>
        </p:nvSpPr>
        <p:spPr/>
        <p:txBody>
          <a:bodyPr>
            <a:normAutofit/>
          </a:bodyPr>
          <a:lstStyle/>
          <a:p>
            <a:pPr fontAlgn="ctr"/>
            <a:r>
              <a:rPr lang="en-US" sz="2400"/>
              <a:t>You may share redacted copies of the respondent’s statement with the respondent.</a:t>
            </a:r>
          </a:p>
          <a:p>
            <a:pPr fontAlgn="ctr"/>
            <a:r>
              <a:rPr lang="en-US" sz="2400"/>
              <a:t>You may share redacted copies of the complainant’s statement and the complaint with the complainant.</a:t>
            </a:r>
          </a:p>
          <a:p>
            <a:pPr fontAlgn="ctr"/>
            <a:r>
              <a:rPr lang="en-US" sz="2400"/>
              <a:t>May share with other school officials who have legitimate business “need-to-know” about specific information.</a:t>
            </a:r>
          </a:p>
          <a:p>
            <a:pPr fontAlgn="ctr"/>
            <a:r>
              <a:rPr lang="en-US" sz="2400"/>
              <a:t>May NOT share with third parties (including union reps) unless</a:t>
            </a:r>
          </a:p>
          <a:p>
            <a:pPr lvl="1" fontAlgn="ctr"/>
            <a:r>
              <a:rPr lang="en-US"/>
              <a:t>Specifically legally authorized.</a:t>
            </a:r>
          </a:p>
          <a:p>
            <a:pPr lvl="1" fontAlgn="ctr"/>
            <a:r>
              <a:rPr lang="en-US"/>
              <a:t>Always seek assistance before disclosing!</a:t>
            </a:r>
          </a:p>
          <a:p>
            <a:endParaRPr lang="en-US"/>
          </a:p>
        </p:txBody>
      </p:sp>
    </p:spTree>
    <p:extLst>
      <p:ext uri="{BB962C8B-B14F-4D97-AF65-F5344CB8AC3E}">
        <p14:creationId xmlns:p14="http://schemas.microsoft.com/office/powerpoint/2010/main" val="409901427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78F67-6A08-0C83-2DA1-53B20ACD4769}"/>
              </a:ext>
            </a:extLst>
          </p:cNvPr>
          <p:cNvSpPr>
            <a:spLocks noGrp="1"/>
          </p:cNvSpPr>
          <p:nvPr>
            <p:ph type="title"/>
          </p:nvPr>
        </p:nvSpPr>
        <p:spPr/>
        <p:txBody>
          <a:bodyPr/>
          <a:lstStyle/>
          <a:p>
            <a:pPr algn="l"/>
            <a:r>
              <a:rPr lang="en-US"/>
              <a:t>After Investigation</a:t>
            </a:r>
          </a:p>
        </p:txBody>
      </p:sp>
      <p:sp>
        <p:nvSpPr>
          <p:cNvPr id="3" name="Content Placeholder 2">
            <a:extLst>
              <a:ext uri="{FF2B5EF4-FFF2-40B4-BE49-F238E27FC236}">
                <a16:creationId xmlns:a16="http://schemas.microsoft.com/office/drawing/2014/main" id="{48C80975-18A7-EA47-AC37-52BAFE57223F}"/>
              </a:ext>
            </a:extLst>
          </p:cNvPr>
          <p:cNvSpPr>
            <a:spLocks noGrp="1"/>
          </p:cNvSpPr>
          <p:nvPr>
            <p:ph idx="1"/>
          </p:nvPr>
        </p:nvSpPr>
        <p:spPr/>
        <p:txBody>
          <a:bodyPr/>
          <a:lstStyle/>
          <a:p>
            <a:r>
              <a:rPr lang="en-US"/>
              <a:t>If no discipline, the respondent does not receive anything other than redacted statement.</a:t>
            </a:r>
          </a:p>
          <a:p>
            <a:r>
              <a:rPr lang="en-US"/>
              <a:t>If discipline, the complainant and respondent receive adequate data to make an appeal.</a:t>
            </a:r>
          </a:p>
          <a:p>
            <a:r>
              <a:rPr lang="en-US"/>
              <a:t>We redact witness data to maintain confidentiality and prevent harassment.</a:t>
            </a:r>
          </a:p>
          <a:p>
            <a:pPr marL="0" indent="0">
              <a:buNone/>
            </a:pPr>
            <a:endParaRPr lang="en-US"/>
          </a:p>
          <a:p>
            <a:endParaRPr lang="en-US"/>
          </a:p>
        </p:txBody>
      </p:sp>
    </p:spTree>
    <p:extLst>
      <p:ext uri="{BB962C8B-B14F-4D97-AF65-F5344CB8AC3E}">
        <p14:creationId xmlns:p14="http://schemas.microsoft.com/office/powerpoint/2010/main" val="282923573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80920-66B3-B9EE-0C26-53FABB8DD9D3}"/>
              </a:ext>
            </a:extLst>
          </p:cNvPr>
          <p:cNvSpPr>
            <a:spLocks noGrp="1"/>
          </p:cNvSpPr>
          <p:nvPr>
            <p:ph type="title"/>
          </p:nvPr>
        </p:nvSpPr>
        <p:spPr/>
        <p:txBody>
          <a:bodyPr/>
          <a:lstStyle/>
          <a:p>
            <a:pPr algn="l"/>
            <a:r>
              <a:rPr lang="en-US"/>
              <a:t>Employee Discipline</a:t>
            </a:r>
          </a:p>
        </p:txBody>
      </p:sp>
      <p:sp>
        <p:nvSpPr>
          <p:cNvPr id="3" name="Content Placeholder 2">
            <a:extLst>
              <a:ext uri="{FF2B5EF4-FFF2-40B4-BE49-F238E27FC236}">
                <a16:creationId xmlns:a16="http://schemas.microsoft.com/office/drawing/2014/main" id="{BD8EDAB2-6241-BECC-63E2-D5BCF921E5E9}"/>
              </a:ext>
            </a:extLst>
          </p:cNvPr>
          <p:cNvSpPr>
            <a:spLocks noGrp="1"/>
          </p:cNvSpPr>
          <p:nvPr>
            <p:ph idx="1"/>
          </p:nvPr>
        </p:nvSpPr>
        <p:spPr/>
        <p:txBody>
          <a:bodyPr>
            <a:normAutofit/>
          </a:bodyPr>
          <a:lstStyle/>
          <a:p>
            <a:r>
              <a:rPr lang="en-US" sz="2400"/>
              <a:t>If employee retains appeal or grievance rights, discipline is not final.</a:t>
            </a:r>
          </a:p>
          <a:p>
            <a:r>
              <a:rPr lang="en-US" sz="2400"/>
              <a:t>If there is a no contact order, we can share data for enforcement reasons.</a:t>
            </a:r>
          </a:p>
          <a:p>
            <a:r>
              <a:rPr lang="en-US" sz="2400"/>
              <a:t>1B3 complainants are entitled to certain remedial action information.</a:t>
            </a:r>
          </a:p>
          <a:p>
            <a:r>
              <a:rPr lang="en-US" sz="2400"/>
              <a:t>Public employee (usually only presidents and chancellor) investigation data becomes public once the investigation is final.</a:t>
            </a:r>
          </a:p>
          <a:p>
            <a:r>
              <a:rPr lang="en-US" sz="2400"/>
              <a:t>Once employee discipline is final (grievance/appeal closed), the disciplinary letter and data supporting the decision become public.</a:t>
            </a:r>
          </a:p>
          <a:p>
            <a:endParaRPr lang="en-US"/>
          </a:p>
          <a:p>
            <a:endParaRPr lang="en-US"/>
          </a:p>
          <a:p>
            <a:endParaRPr lang="en-US"/>
          </a:p>
        </p:txBody>
      </p:sp>
    </p:spTree>
    <p:extLst>
      <p:ext uri="{BB962C8B-B14F-4D97-AF65-F5344CB8AC3E}">
        <p14:creationId xmlns:p14="http://schemas.microsoft.com/office/powerpoint/2010/main" val="202979845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8C189-825E-EB9A-BB0D-98F6490EBD36}"/>
              </a:ext>
            </a:extLst>
          </p:cNvPr>
          <p:cNvSpPr>
            <a:spLocks noGrp="1"/>
          </p:cNvSpPr>
          <p:nvPr>
            <p:ph type="title"/>
          </p:nvPr>
        </p:nvSpPr>
        <p:spPr/>
        <p:txBody>
          <a:bodyPr/>
          <a:lstStyle/>
          <a:p>
            <a:pPr algn="l"/>
            <a:r>
              <a:rPr lang="en-US"/>
              <a:t>Student Discipline</a:t>
            </a:r>
          </a:p>
        </p:txBody>
      </p:sp>
      <p:sp>
        <p:nvSpPr>
          <p:cNvPr id="3" name="Content Placeholder 2">
            <a:extLst>
              <a:ext uri="{FF2B5EF4-FFF2-40B4-BE49-F238E27FC236}">
                <a16:creationId xmlns:a16="http://schemas.microsoft.com/office/drawing/2014/main" id="{BD9EF4BE-1E6E-9884-FA87-523942872F1C}"/>
              </a:ext>
            </a:extLst>
          </p:cNvPr>
          <p:cNvSpPr>
            <a:spLocks noGrp="1"/>
          </p:cNvSpPr>
          <p:nvPr>
            <p:ph idx="1"/>
          </p:nvPr>
        </p:nvSpPr>
        <p:spPr/>
        <p:txBody>
          <a:bodyPr>
            <a:normAutofit/>
          </a:bodyPr>
          <a:lstStyle/>
          <a:p>
            <a:r>
              <a:rPr lang="en-US"/>
              <a:t>Student discipline is private data.</a:t>
            </a:r>
          </a:p>
          <a:p>
            <a:r>
              <a:rPr lang="en-US"/>
              <a:t>The only exception is for crimes of violence:</a:t>
            </a:r>
          </a:p>
          <a:p>
            <a:pPr lvl="1">
              <a:buFont typeface="Wingdings" panose="05000000000000000000" pitchFamily="2" charset="2"/>
              <a:buChar char="§"/>
            </a:pPr>
            <a:r>
              <a:rPr lang="en-US"/>
              <a:t>If 1B.1.1 investigation includes a charge of assault, intimidation or forcible sex offense (not a complete list) certain information becomes available to:</a:t>
            </a:r>
          </a:p>
          <a:p>
            <a:pPr lvl="1">
              <a:buFont typeface="Wingdings" panose="05000000000000000000" pitchFamily="2" charset="2"/>
              <a:buChar char="§"/>
            </a:pPr>
            <a:r>
              <a:rPr lang="en-US"/>
              <a:t>The victim regardless of the result,</a:t>
            </a:r>
          </a:p>
          <a:p>
            <a:pPr lvl="1">
              <a:buFont typeface="Wingdings" panose="05000000000000000000" pitchFamily="2" charset="2"/>
              <a:buChar char="§"/>
            </a:pPr>
            <a:r>
              <a:rPr lang="en-US"/>
              <a:t>The public upon request if the charge is sustained.</a:t>
            </a:r>
          </a:p>
          <a:p>
            <a:pPr lvl="1">
              <a:buFont typeface="Wingdings" panose="05000000000000000000" pitchFamily="2" charset="2"/>
              <a:buChar char="§"/>
            </a:pPr>
            <a:r>
              <a:rPr lang="en-US"/>
              <a:t>Consultation is required before releasing student discipline information.</a:t>
            </a:r>
          </a:p>
          <a:p>
            <a:endParaRPr lang="en-US"/>
          </a:p>
        </p:txBody>
      </p:sp>
    </p:spTree>
    <p:extLst>
      <p:ext uri="{BB962C8B-B14F-4D97-AF65-F5344CB8AC3E}">
        <p14:creationId xmlns:p14="http://schemas.microsoft.com/office/powerpoint/2010/main" val="846839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3AD96A8-0FFC-A6E2-88D3-8EBEEA73FDD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n-lt"/>
                <a:ea typeface="+mn-ea"/>
                <a:cs typeface="+mn-cs"/>
              </a:rPr>
              <a:t>Protected Classes &amp; Intersectionality</a:t>
            </a:r>
          </a:p>
        </p:txBody>
      </p:sp>
      <p:sp>
        <p:nvSpPr>
          <p:cNvPr id="2" name="Content Placeholder 1">
            <a:extLst>
              <a:ext uri="{FF2B5EF4-FFF2-40B4-BE49-F238E27FC236}">
                <a16:creationId xmlns:a16="http://schemas.microsoft.com/office/drawing/2014/main" id="{D3EB2368-CD39-19E6-205A-6D68DDE458DF}"/>
              </a:ext>
            </a:extLst>
          </p:cNvPr>
          <p:cNvSpPr>
            <a:spLocks noGrp="1"/>
          </p:cNvSpPr>
          <p:nvPr>
            <p:ph idx="1"/>
          </p:nvPr>
        </p:nvSpPr>
        <p:spPr/>
        <p:txBody>
          <a:bodyPr>
            <a:normAutofit/>
          </a:bodyPr>
          <a:lstStyle/>
          <a:p>
            <a:pPr marL="457200"/>
            <a:r>
              <a:rPr lang="en-US" dirty="0"/>
              <a:t>Different forms of inequality operate together and exacerbate each other (Dr. </a:t>
            </a:r>
            <a:r>
              <a:rPr lang="en-US" dirty="0" err="1"/>
              <a:t>Kimberle</a:t>
            </a:r>
            <a:r>
              <a:rPr lang="en-US" dirty="0"/>
              <a:t>’ Crenshaw)</a:t>
            </a:r>
          </a:p>
          <a:p>
            <a:pPr marL="457200"/>
            <a:r>
              <a:rPr lang="en-US" dirty="0"/>
              <a:t>Personal identities and characteristics do not exist in isolation</a:t>
            </a:r>
          </a:p>
          <a:p>
            <a:pPr marL="457200"/>
            <a:r>
              <a:rPr lang="en-US" dirty="0"/>
              <a:t>Some characteristics often fuse inextricably, made flesh in a person; they indivisibly intermingle. </a:t>
            </a:r>
          </a:p>
          <a:p>
            <a:pPr marL="457200"/>
            <a:r>
              <a:rPr lang="en-US" dirty="0"/>
              <a:t>The combination of identities of any given person is endless and should be considered in context of the scope of the investigation.</a:t>
            </a:r>
          </a:p>
        </p:txBody>
      </p:sp>
    </p:spTree>
    <p:extLst>
      <p:ext uri="{BB962C8B-B14F-4D97-AF65-F5344CB8AC3E}">
        <p14:creationId xmlns:p14="http://schemas.microsoft.com/office/powerpoint/2010/main" val="41458264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597AB-8BF1-13C4-3BE1-DA042DAD5F10}"/>
              </a:ext>
            </a:extLst>
          </p:cNvPr>
          <p:cNvSpPr>
            <a:spLocks noGrp="1"/>
          </p:cNvSpPr>
          <p:nvPr>
            <p:ph type="title"/>
          </p:nvPr>
        </p:nvSpPr>
        <p:spPr/>
        <p:txBody>
          <a:bodyPr/>
          <a:lstStyle/>
          <a:p>
            <a:pPr algn="l"/>
            <a:r>
              <a:rPr lang="en-US"/>
              <a:t>Avoiding Mistakes</a:t>
            </a:r>
          </a:p>
        </p:txBody>
      </p:sp>
      <p:sp>
        <p:nvSpPr>
          <p:cNvPr id="3" name="Content Placeholder 2">
            <a:extLst>
              <a:ext uri="{FF2B5EF4-FFF2-40B4-BE49-F238E27FC236}">
                <a16:creationId xmlns:a16="http://schemas.microsoft.com/office/drawing/2014/main" id="{B8AEF8DC-616D-17E1-55B0-823357F32A7F}"/>
              </a:ext>
            </a:extLst>
          </p:cNvPr>
          <p:cNvSpPr>
            <a:spLocks noGrp="1"/>
          </p:cNvSpPr>
          <p:nvPr>
            <p:ph idx="1"/>
          </p:nvPr>
        </p:nvSpPr>
        <p:spPr/>
        <p:txBody>
          <a:bodyPr numCol="2">
            <a:normAutofit fontScale="85000" lnSpcReduction="10000"/>
          </a:bodyPr>
          <a:lstStyle/>
          <a:p>
            <a:r>
              <a:rPr lang="en-US" sz="2600"/>
              <a:t>Don’t disclose private data to others during investigation interviews or correspondence;</a:t>
            </a:r>
          </a:p>
          <a:p>
            <a:r>
              <a:rPr lang="en-US" sz="2600"/>
              <a:t>Employee administrative leave during investigation is not “suspension”</a:t>
            </a:r>
          </a:p>
          <a:p>
            <a:pPr lvl="1">
              <a:buFont typeface="Wingdings" panose="05000000000000000000" pitchFamily="2" charset="2"/>
              <a:buChar char="§"/>
            </a:pPr>
            <a:r>
              <a:rPr lang="en-US" sz="2600"/>
              <a:t>Implies discipline</a:t>
            </a:r>
          </a:p>
          <a:p>
            <a:r>
              <a:rPr lang="en-US" sz="2600"/>
              <a:t>Refer media requests to campus communications or public affairs.</a:t>
            </a:r>
          </a:p>
          <a:p>
            <a:r>
              <a:rPr lang="en-US" sz="2600"/>
              <a:t>Get consent for others to be present during interview.</a:t>
            </a:r>
          </a:p>
          <a:p>
            <a:r>
              <a:rPr lang="en-US" sz="2600"/>
              <a:t>Don’t permit unauthorized viewing of paper or electronic records;</a:t>
            </a:r>
          </a:p>
          <a:p>
            <a:r>
              <a:rPr lang="en-US" sz="2600"/>
              <a:t>Label report as “Private;”</a:t>
            </a:r>
          </a:p>
          <a:p>
            <a:r>
              <a:rPr lang="en-US" sz="2600"/>
              <a:t>Store investigation records securely;</a:t>
            </a:r>
          </a:p>
          <a:p>
            <a:r>
              <a:rPr lang="en-US" sz="2600"/>
              <a:t>Follow IT procedures about maintaining electronic security when storing or transmitting data; watch that laptop! (device/phone/etc.)</a:t>
            </a:r>
          </a:p>
          <a:p>
            <a:r>
              <a:rPr lang="en-US" sz="2600"/>
              <a:t>Dispose of not public data securely;</a:t>
            </a:r>
          </a:p>
          <a:p>
            <a:r>
              <a:rPr lang="en-US" sz="2600"/>
              <a:t>Use email carefully.</a:t>
            </a:r>
          </a:p>
          <a:p>
            <a:endParaRPr lang="en-US"/>
          </a:p>
        </p:txBody>
      </p:sp>
    </p:spTree>
    <p:extLst>
      <p:ext uri="{BB962C8B-B14F-4D97-AF65-F5344CB8AC3E}">
        <p14:creationId xmlns:p14="http://schemas.microsoft.com/office/powerpoint/2010/main" val="174922098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Data Breaches</a:t>
            </a:r>
          </a:p>
        </p:txBody>
      </p:sp>
      <p:sp>
        <p:nvSpPr>
          <p:cNvPr id="3" name="Content Placeholder 2"/>
          <p:cNvSpPr>
            <a:spLocks noGrp="1"/>
          </p:cNvSpPr>
          <p:nvPr>
            <p:ph idx="1"/>
          </p:nvPr>
        </p:nvSpPr>
        <p:spPr/>
        <p:txBody>
          <a:bodyPr>
            <a:normAutofit/>
          </a:bodyPr>
          <a:lstStyle/>
          <a:p>
            <a:pPr>
              <a:lnSpc>
                <a:spcPct val="80000"/>
              </a:lnSpc>
              <a:buNone/>
            </a:pPr>
            <a:r>
              <a:rPr lang="en-US" sz="2400" b="1">
                <a:solidFill>
                  <a:srgbClr val="92D050"/>
                </a:solidFill>
              </a:rPr>
              <a:t>The MGDPA requires notice to affected individuals of a breach of security (unauthorized access) for </a:t>
            </a:r>
          </a:p>
          <a:p>
            <a:pPr lvl="1">
              <a:lnSpc>
                <a:spcPct val="80000"/>
              </a:lnSpc>
              <a:buFont typeface="Arial" panose="020B0604020202020204" pitchFamily="34" charset="0"/>
              <a:buChar char="•"/>
            </a:pPr>
            <a:r>
              <a:rPr lang="en-US" sz="1800"/>
              <a:t>any private or confidential data (not just SSN or financial information)</a:t>
            </a:r>
          </a:p>
          <a:p>
            <a:pPr lvl="1">
              <a:lnSpc>
                <a:spcPct val="80000"/>
              </a:lnSpc>
              <a:buFont typeface="Arial" panose="020B0604020202020204" pitchFamily="34" charset="0"/>
              <a:buChar char="•"/>
            </a:pPr>
            <a:r>
              <a:rPr lang="en-US" sz="1800"/>
              <a:t>in any medium (not just computerized).</a:t>
            </a:r>
          </a:p>
          <a:p>
            <a:pPr lvl="1">
              <a:lnSpc>
                <a:spcPct val="80000"/>
              </a:lnSpc>
            </a:pPr>
            <a:endParaRPr lang="en-US" sz="1800"/>
          </a:p>
          <a:p>
            <a:pPr lvl="1">
              <a:lnSpc>
                <a:spcPct val="80000"/>
              </a:lnSpc>
              <a:buNone/>
            </a:pPr>
            <a:r>
              <a:rPr lang="en-US" sz="1800"/>
              <a:t>E.g., lost or stolen laptop containing student program data.</a:t>
            </a:r>
          </a:p>
          <a:p>
            <a:pPr lvl="1">
              <a:lnSpc>
                <a:spcPct val="80000"/>
              </a:lnSpc>
              <a:buNone/>
            </a:pPr>
            <a:endParaRPr lang="en-US" sz="1350"/>
          </a:p>
          <a:p>
            <a:pPr>
              <a:lnSpc>
                <a:spcPct val="80000"/>
              </a:lnSpc>
              <a:buNone/>
            </a:pPr>
            <a:r>
              <a:rPr lang="en-US" sz="2400" b="1">
                <a:solidFill>
                  <a:srgbClr val="92D050"/>
                </a:solidFill>
              </a:rPr>
              <a:t>Contact your supervisor or campus DPCO if you believe you have a possible security breach situation.</a:t>
            </a:r>
          </a:p>
          <a:p>
            <a:pPr lvl="1">
              <a:lnSpc>
                <a:spcPct val="80000"/>
              </a:lnSpc>
              <a:buFont typeface="Arial" panose="020B0604020202020204" pitchFamily="34" charset="0"/>
              <a:buChar char="•"/>
            </a:pPr>
            <a:r>
              <a:rPr lang="en-US" sz="1800"/>
              <a:t>OGC will assist in determining whether notice is required, how it must be done and other details.</a:t>
            </a:r>
          </a:p>
          <a:p>
            <a:pPr lvl="1">
              <a:lnSpc>
                <a:spcPct val="80000"/>
              </a:lnSpc>
              <a:buNone/>
            </a:pPr>
            <a:endParaRPr lang="en-US" sz="1350"/>
          </a:p>
          <a:p>
            <a:pPr marL="1200150" lvl="2" indent="-342900"/>
            <a:endParaRPr lang="en-US"/>
          </a:p>
        </p:txBody>
      </p:sp>
    </p:spTree>
    <p:extLst>
      <p:ext uri="{BB962C8B-B14F-4D97-AF65-F5344CB8AC3E}">
        <p14:creationId xmlns:p14="http://schemas.microsoft.com/office/powerpoint/2010/main" val="127484022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200"/>
              <a:t>Data Collection: </a:t>
            </a:r>
            <a:r>
              <a:rPr lang="en-US" sz="3200" err="1"/>
              <a:t>Tennessen</a:t>
            </a:r>
            <a:r>
              <a:rPr lang="en-US" sz="3200"/>
              <a:t> Warning Notice </a:t>
            </a:r>
          </a:p>
        </p:txBody>
      </p:sp>
      <p:sp>
        <p:nvSpPr>
          <p:cNvPr id="3" name="Content Placeholder 2"/>
          <p:cNvSpPr>
            <a:spLocks noGrp="1"/>
          </p:cNvSpPr>
          <p:nvPr>
            <p:ph idx="1"/>
          </p:nvPr>
        </p:nvSpPr>
        <p:spPr/>
        <p:txBody>
          <a:bodyPr>
            <a:normAutofit/>
          </a:bodyPr>
          <a:lstStyle/>
          <a:p>
            <a:r>
              <a:rPr lang="en-US" sz="2000"/>
              <a:t>The reason government is collecting the data,</a:t>
            </a:r>
          </a:p>
          <a:p>
            <a:r>
              <a:rPr lang="en-US" sz="2000"/>
              <a:t>How government plans to use the data,</a:t>
            </a:r>
          </a:p>
          <a:p>
            <a:r>
              <a:rPr lang="en-US" sz="2000"/>
              <a:t>Whether the person is legally required to provide the data or may refuse to do so,</a:t>
            </a:r>
          </a:p>
          <a:p>
            <a:r>
              <a:rPr lang="en-US" sz="2000"/>
              <a:t>Consequences if the person provides the data,</a:t>
            </a:r>
          </a:p>
          <a:p>
            <a:r>
              <a:rPr lang="en-US" sz="2000"/>
              <a:t>Consequences if the person does not provide the data, and</a:t>
            </a:r>
          </a:p>
          <a:p>
            <a:pPr marL="1200150" lvl="2" indent="-342900"/>
            <a:endParaRPr lang="en-US"/>
          </a:p>
        </p:txBody>
      </p:sp>
    </p:spTree>
    <p:extLst>
      <p:ext uri="{BB962C8B-B14F-4D97-AF65-F5344CB8AC3E}">
        <p14:creationId xmlns:p14="http://schemas.microsoft.com/office/powerpoint/2010/main" val="198538254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a:t>Data Collection (continued)</a:t>
            </a:r>
          </a:p>
        </p:txBody>
      </p:sp>
      <p:sp>
        <p:nvSpPr>
          <p:cNvPr id="3" name="Content Placeholder 2"/>
          <p:cNvSpPr>
            <a:spLocks noGrp="1"/>
          </p:cNvSpPr>
          <p:nvPr>
            <p:ph idx="1"/>
          </p:nvPr>
        </p:nvSpPr>
        <p:spPr/>
        <p:txBody>
          <a:bodyPr>
            <a:normAutofit/>
          </a:bodyPr>
          <a:lstStyle/>
          <a:p>
            <a:r>
              <a:rPr lang="en-US" sz="2000"/>
              <a:t>The identities of people and entities that have access to the data by law. (For example, all notices should include that data may be shared upon court order or provided to the state or legislative auditor.</a:t>
            </a:r>
          </a:p>
          <a:p>
            <a:r>
              <a:rPr lang="en-US" sz="2000"/>
              <a:t>Note regarding private data on minors: Entities must provide minors with notice that they have the right to request that parental access to private data be denied. Entities may consider including this notice in the </a:t>
            </a:r>
            <a:r>
              <a:rPr lang="en-US" sz="2000" err="1"/>
              <a:t>Tennessen</a:t>
            </a:r>
            <a:r>
              <a:rPr lang="en-US" sz="2000"/>
              <a:t> Warning notice when collecting the data (See Minnesota Rules 1205.0500). </a:t>
            </a:r>
          </a:p>
          <a:p>
            <a:pPr marL="1200150" lvl="2" indent="-342900"/>
            <a:endParaRPr lang="en-US"/>
          </a:p>
        </p:txBody>
      </p:sp>
    </p:spTree>
    <p:extLst>
      <p:ext uri="{BB962C8B-B14F-4D97-AF65-F5344CB8AC3E}">
        <p14:creationId xmlns:p14="http://schemas.microsoft.com/office/powerpoint/2010/main" val="23814033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Consequences of Violations</a:t>
            </a:r>
          </a:p>
        </p:txBody>
      </p:sp>
      <p:sp>
        <p:nvSpPr>
          <p:cNvPr id="3" name="Content Placeholder 2"/>
          <p:cNvSpPr>
            <a:spLocks noGrp="1"/>
          </p:cNvSpPr>
          <p:nvPr>
            <p:ph idx="1"/>
          </p:nvPr>
        </p:nvSpPr>
        <p:spPr/>
        <p:txBody>
          <a:bodyPr>
            <a:normAutofit/>
          </a:bodyPr>
          <a:lstStyle/>
          <a:p>
            <a:r>
              <a:rPr lang="en-US" sz="2400"/>
              <a:t>A violation of the Data Practices Act could result in:</a:t>
            </a:r>
          </a:p>
          <a:p>
            <a:pPr lvl="1">
              <a:buFont typeface="Wingdings" panose="05000000000000000000" pitchFamily="2" charset="2"/>
              <a:buChar char="§"/>
            </a:pPr>
            <a:r>
              <a:rPr lang="en-US" sz="1800"/>
              <a:t>Court order for corrective action</a:t>
            </a:r>
          </a:p>
          <a:p>
            <a:pPr lvl="1">
              <a:buFont typeface="Wingdings" panose="05000000000000000000" pitchFamily="2" charset="2"/>
              <a:buChar char="§"/>
            </a:pPr>
            <a:r>
              <a:rPr lang="en-US" sz="1800"/>
              <a:t>Damages paid to the data subject</a:t>
            </a:r>
          </a:p>
          <a:p>
            <a:pPr lvl="1">
              <a:buFont typeface="Wingdings" panose="05000000000000000000" pitchFamily="2" charset="2"/>
              <a:buChar char="§"/>
            </a:pPr>
            <a:r>
              <a:rPr lang="en-US" sz="1800"/>
              <a:t>A violation of FERPA could also result in sanctions by the Department of Education </a:t>
            </a:r>
          </a:p>
          <a:p>
            <a:pPr lvl="1">
              <a:buFont typeface="Wingdings" panose="05000000000000000000" pitchFamily="2" charset="2"/>
              <a:buChar char="§"/>
            </a:pPr>
            <a:r>
              <a:rPr lang="en-US" sz="1800"/>
              <a:t>Failure to comply with job requirements</a:t>
            </a:r>
          </a:p>
          <a:p>
            <a:pPr lvl="1">
              <a:buFont typeface="Wingdings" panose="05000000000000000000" pitchFamily="2" charset="2"/>
              <a:buChar char="§"/>
            </a:pPr>
            <a:r>
              <a:rPr lang="en-US" sz="1800"/>
              <a:t>Reputational damage to the College</a:t>
            </a:r>
            <a:endParaRPr lang="en-US" sz="3600"/>
          </a:p>
        </p:txBody>
      </p:sp>
    </p:spTree>
    <p:extLst>
      <p:ext uri="{BB962C8B-B14F-4D97-AF65-F5344CB8AC3E}">
        <p14:creationId xmlns:p14="http://schemas.microsoft.com/office/powerpoint/2010/main" val="117608565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9399C-4172-A4CB-BE13-15DF44A4F62C}"/>
              </a:ext>
            </a:extLst>
          </p:cNvPr>
          <p:cNvSpPr>
            <a:spLocks noGrp="1"/>
          </p:cNvSpPr>
          <p:nvPr>
            <p:ph type="title"/>
          </p:nvPr>
        </p:nvSpPr>
        <p:spPr/>
        <p:txBody>
          <a:bodyPr/>
          <a:lstStyle/>
          <a:p>
            <a:pPr algn="l"/>
            <a:r>
              <a:rPr lang="en-US"/>
              <a:t>Know Your Resources</a:t>
            </a:r>
          </a:p>
        </p:txBody>
      </p:sp>
      <p:sp>
        <p:nvSpPr>
          <p:cNvPr id="3" name="Content Placeholder 2">
            <a:extLst>
              <a:ext uri="{FF2B5EF4-FFF2-40B4-BE49-F238E27FC236}">
                <a16:creationId xmlns:a16="http://schemas.microsoft.com/office/drawing/2014/main" id="{233FED1D-4E7B-D7A4-C964-56E8CA85FCE0}"/>
              </a:ext>
            </a:extLst>
          </p:cNvPr>
          <p:cNvSpPr>
            <a:spLocks noGrp="1"/>
          </p:cNvSpPr>
          <p:nvPr>
            <p:ph idx="1"/>
          </p:nvPr>
        </p:nvSpPr>
        <p:spPr/>
        <p:txBody>
          <a:bodyPr/>
          <a:lstStyle/>
          <a:p>
            <a:r>
              <a:rPr lang="en-US" sz="2400"/>
              <a:t>Campus Data Practices Compliance Official (first responder for questions or receipt of any legal process request);</a:t>
            </a:r>
          </a:p>
          <a:p>
            <a:r>
              <a:rPr lang="en-US" sz="2400"/>
              <a:t>Campus policies on referring requests</a:t>
            </a:r>
          </a:p>
          <a:p>
            <a:pPr lvl="1">
              <a:buFont typeface="Wingdings" panose="05000000000000000000" pitchFamily="2" charset="2"/>
              <a:buChar char="§"/>
            </a:pPr>
            <a:r>
              <a:rPr lang="en-US" sz="1800"/>
              <a:t>Public</a:t>
            </a:r>
          </a:p>
          <a:p>
            <a:pPr lvl="1">
              <a:buFont typeface="Wingdings" panose="05000000000000000000" pitchFamily="2" charset="2"/>
              <a:buChar char="§"/>
            </a:pPr>
            <a:r>
              <a:rPr lang="en-US" sz="1800"/>
              <a:t>Subjects</a:t>
            </a:r>
          </a:p>
          <a:p>
            <a:pPr lvl="2"/>
            <a:r>
              <a:rPr lang="en-US" sz="1600"/>
              <a:t>Employees</a:t>
            </a:r>
          </a:p>
          <a:p>
            <a:pPr lvl="2"/>
            <a:r>
              <a:rPr lang="en-US" sz="1600"/>
              <a:t>Students</a:t>
            </a:r>
          </a:p>
          <a:p>
            <a:pPr lvl="1">
              <a:buFont typeface="Wingdings" panose="05000000000000000000" pitchFamily="2" charset="2"/>
              <a:buChar char="§"/>
            </a:pPr>
            <a:r>
              <a:rPr lang="en-US" sz="2000"/>
              <a:t>Copy costs</a:t>
            </a:r>
          </a:p>
          <a:p>
            <a:pPr marL="257175" lvl="2" indent="-257175"/>
            <a:r>
              <a:rPr lang="en-US">
                <a:hlinkClick r:id="rId2"/>
              </a:rPr>
              <a:t>http://www.minnstate.edu/system/ogc/index.html</a:t>
            </a:r>
            <a:endParaRPr lang="en-US"/>
          </a:p>
          <a:p>
            <a:pPr marL="257175" lvl="2" indent="-257175"/>
            <a:r>
              <a:rPr lang="en-US"/>
              <a:t>System Office personnel</a:t>
            </a:r>
          </a:p>
          <a:p>
            <a:endParaRPr lang="en-US"/>
          </a:p>
        </p:txBody>
      </p:sp>
    </p:spTree>
    <p:extLst>
      <p:ext uri="{BB962C8B-B14F-4D97-AF65-F5344CB8AC3E}">
        <p14:creationId xmlns:p14="http://schemas.microsoft.com/office/powerpoint/2010/main" val="232737933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kumimoji="0" lang="en-US" sz="4400" b="1" i="0" u="none" strike="noStrike" kern="1200" cap="none" spc="0" normalizeH="0" baseline="0" noProof="0" dirty="0">
                <a:ln>
                  <a:noFill/>
                </a:ln>
                <a:solidFill>
                  <a:schemeClr val="tx2"/>
                </a:solidFill>
                <a:effectLst/>
                <a:uLnTx/>
                <a:uFillTx/>
                <a:latin typeface="+mn-lt"/>
                <a:ea typeface="+mn-ea"/>
                <a:cs typeface="+mn-cs"/>
              </a:rPr>
              <a:t>Title IX &amp; Sexual Violence Investigations</a:t>
            </a:r>
            <a:endParaRPr lang="en-US" dirty="0"/>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dirty="0"/>
              <a:t>Office of General Counsel</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dirty="0"/>
              <a:t>MinnState.edu</a:t>
            </a:r>
          </a:p>
        </p:txBody>
      </p:sp>
    </p:spTree>
    <p:extLst>
      <p:ext uri="{BB962C8B-B14F-4D97-AF65-F5344CB8AC3E}">
        <p14:creationId xmlns:p14="http://schemas.microsoft.com/office/powerpoint/2010/main" val="17887067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What Is Title IX?</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Title IX is a federal civil rights law prohibiting sex discrimination in all facets of the educational setting</a:t>
            </a:r>
          </a:p>
          <a:p>
            <a:r>
              <a:rPr lang="en-US">
                <a:solidFill>
                  <a:srgbClr val="002060"/>
                </a:solidFill>
              </a:rPr>
              <a:t>By accepting federal funds, institutions agree not to discriminate on the basis of sex or allow the separation of the sexes in curriculum and extracurricular activities, unless permitted by the statute</a:t>
            </a:r>
            <a:endParaRPr lang="en-US">
              <a:solidFill>
                <a:srgbClr val="002060"/>
              </a:solidFill>
              <a:cs typeface="Calibri"/>
            </a:endParaRPr>
          </a:p>
          <a:p>
            <a:r>
              <a:rPr lang="en-US">
                <a:solidFill>
                  <a:srgbClr val="002060"/>
                </a:solidFill>
              </a:rPr>
              <a:t>Failure to comply may result in liability on the part of the institution</a:t>
            </a:r>
            <a:endParaRPr lang="en-US">
              <a:solidFill>
                <a:srgbClr val="002060"/>
              </a:solidFill>
              <a:cs typeface="Calibri"/>
            </a:endParaRPr>
          </a:p>
          <a:p>
            <a:endParaRPr lang="en-US"/>
          </a:p>
        </p:txBody>
      </p:sp>
    </p:spTree>
    <p:extLst>
      <p:ext uri="{BB962C8B-B14F-4D97-AF65-F5344CB8AC3E}">
        <p14:creationId xmlns:p14="http://schemas.microsoft.com/office/powerpoint/2010/main" val="242612056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Title IX</a:t>
            </a:r>
          </a:p>
        </p:txBody>
      </p:sp>
      <p:sp>
        <p:nvSpPr>
          <p:cNvPr id="2" name="Content Placeholder 1"/>
          <p:cNvSpPr>
            <a:spLocks noGrp="1"/>
          </p:cNvSpPr>
          <p:nvPr>
            <p:ph idx="1"/>
          </p:nvPr>
        </p:nvSpPr>
        <p:spPr/>
        <p:txBody>
          <a:bodyPr/>
          <a:lstStyle/>
          <a:p>
            <a:r>
              <a:rPr lang="en-US">
                <a:solidFill>
                  <a:srgbClr val="002060"/>
                </a:solidFill>
              </a:rPr>
              <a:t>No person in the United States shall, on the basis of sex, be excluded from participation in, be denied the benefits of, or be subjected to discrimination under any education program or activity receiving federal financial assistance.</a:t>
            </a:r>
          </a:p>
          <a:p>
            <a:pPr lvl="4">
              <a:buFont typeface="Wingdings" panose="05000000000000000000" pitchFamily="2" charset="2"/>
              <a:buChar char="§"/>
            </a:pPr>
            <a:r>
              <a:rPr lang="en-US" i="1">
                <a:solidFill>
                  <a:srgbClr val="002060"/>
                </a:solidFill>
              </a:rPr>
              <a:t>20 U.S.C. §1681 (1972)</a:t>
            </a:r>
            <a:endParaRPr lang="en-US">
              <a:solidFill>
                <a:srgbClr val="002060"/>
              </a:solidFill>
            </a:endParaRPr>
          </a:p>
        </p:txBody>
      </p:sp>
    </p:spTree>
    <p:extLst>
      <p:ext uri="{BB962C8B-B14F-4D97-AF65-F5344CB8AC3E}">
        <p14:creationId xmlns:p14="http://schemas.microsoft.com/office/powerpoint/2010/main" val="222423606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Timeline</a:t>
            </a: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a:solidFill>
                  <a:srgbClr val="002060"/>
                </a:solidFill>
              </a:rPr>
              <a:t>November 16, 2018 US Department Of Education (DOE) Notice of Proposed Rule-making.</a:t>
            </a:r>
            <a:endParaRPr lang="en-US">
              <a:solidFill>
                <a:srgbClr val="002060"/>
              </a:solidFill>
              <a:cs typeface="Calibri"/>
            </a:endParaRPr>
          </a:p>
          <a:p>
            <a:r>
              <a:rPr lang="en-US">
                <a:solidFill>
                  <a:srgbClr val="002060"/>
                </a:solidFill>
              </a:rPr>
              <a:t>Final Rule published on May 6, 2020 -- effective on August 14, 2020.</a:t>
            </a:r>
            <a:endParaRPr lang="en-US">
              <a:solidFill>
                <a:srgbClr val="002060"/>
              </a:solidFill>
              <a:cs typeface="Calibri"/>
            </a:endParaRPr>
          </a:p>
          <a:p>
            <a:r>
              <a:rPr lang="en-US">
                <a:solidFill>
                  <a:srgbClr val="002060"/>
                </a:solidFill>
              </a:rPr>
              <a:t>Revised System Procedure 1B.3.1 finalized on August 14, 2020.</a:t>
            </a:r>
            <a:endParaRPr lang="en-US">
              <a:solidFill>
                <a:srgbClr val="002060"/>
              </a:solidFill>
              <a:cs typeface="Calibri"/>
            </a:endParaRPr>
          </a:p>
          <a:p>
            <a:r>
              <a:rPr lang="en-US">
                <a:solidFill>
                  <a:srgbClr val="002060"/>
                </a:solidFill>
                <a:cs typeface="Calibri"/>
              </a:rPr>
              <a:t>Biden administration releases proposed new regulations on June 23, 2022.</a:t>
            </a:r>
            <a:endParaRPr lang="en-US">
              <a:solidFill>
                <a:srgbClr val="002060"/>
              </a:solidFill>
            </a:endParaRPr>
          </a:p>
          <a:p>
            <a:r>
              <a:rPr lang="en-US">
                <a:solidFill>
                  <a:srgbClr val="002060"/>
                </a:solidFill>
                <a:cs typeface="Calibri"/>
              </a:rPr>
              <a:t>Comment period closed on September 12, 2022 (approximately 240,000 comments).  </a:t>
            </a:r>
            <a:endParaRPr lang="en-US">
              <a:solidFill>
                <a:srgbClr val="002060"/>
              </a:solidFill>
            </a:endParaRPr>
          </a:p>
          <a:p>
            <a:r>
              <a:rPr lang="en-US">
                <a:solidFill>
                  <a:srgbClr val="002060"/>
                </a:solidFill>
                <a:cs typeface="Calibri"/>
              </a:rPr>
              <a:t>Revised regulations released on April 29, 2024 – effective August 1, 2024.  Task force readied necessary revisions.  BUT – litigation and injunctions.  </a:t>
            </a:r>
          </a:p>
          <a:p>
            <a:pPr marL="0" indent="0">
              <a:buNone/>
            </a:pPr>
            <a:endParaRPr lang="en-US">
              <a:solidFill>
                <a:srgbClr val="002060"/>
              </a:solidFill>
              <a:cs typeface="Calibri"/>
            </a:endParaRPr>
          </a:p>
          <a:p>
            <a:endParaRPr lang="en-US">
              <a:solidFill>
                <a:srgbClr val="002060"/>
              </a:solidFill>
              <a:cs typeface="Calibri"/>
            </a:endParaRPr>
          </a:p>
        </p:txBody>
      </p:sp>
    </p:spTree>
    <p:extLst>
      <p:ext uri="{BB962C8B-B14F-4D97-AF65-F5344CB8AC3E}">
        <p14:creationId xmlns:p14="http://schemas.microsoft.com/office/powerpoint/2010/main" val="3327544877"/>
      </p:ext>
    </p:extLst>
  </p:cSld>
  <p:clrMapOvr>
    <a:masterClrMapping/>
  </p:clrMapOvr>
</p:sld>
</file>

<file path=ppt/theme/theme1.xml><?xml version="1.0" encoding="utf-8"?>
<a:theme xmlns:a="http://schemas.openxmlformats.org/drawingml/2006/main" name="Minnesota State Theme">
  <a:themeElements>
    <a:clrScheme name="Minnesota State">
      <a:dk1>
        <a:srgbClr val="003C66"/>
      </a:dk1>
      <a:lt1>
        <a:srgbClr val="FFFFFF"/>
      </a:lt1>
      <a:dk2>
        <a:srgbClr val="003C66"/>
      </a:dk2>
      <a:lt2>
        <a:srgbClr val="FFFFFF"/>
      </a:lt2>
      <a:accent1>
        <a:srgbClr val="008042"/>
      </a:accent1>
      <a:accent2>
        <a:srgbClr val="DB7C1B"/>
      </a:accent2>
      <a:accent3>
        <a:srgbClr val="0069A4"/>
      </a:accent3>
      <a:accent4>
        <a:srgbClr val="73CEE4"/>
      </a:accent4>
      <a:accent5>
        <a:srgbClr val="62BB46"/>
      </a:accent5>
      <a:accent6>
        <a:srgbClr val="D3E27E"/>
      </a:accent6>
      <a:hlink>
        <a:srgbClr val="008042"/>
      </a:hlink>
      <a:folHlink>
        <a:srgbClr val="74767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nded Edg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 (widescreen)" id="{CF3B480C-9619-4AB6-B48F-D41D2AC7218D}" vid="{A00E7711-B8B3-4798-9DA2-B9B2938822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EB6A229D98C4419983C92D224BD10E" ma:contentTypeVersion="15" ma:contentTypeDescription="Create a new document." ma:contentTypeScope="" ma:versionID="8845b6b79edae09a098628524ce09e32">
  <xsd:schema xmlns:xsd="http://www.w3.org/2001/XMLSchema" xmlns:xs="http://www.w3.org/2001/XMLSchema" xmlns:p="http://schemas.microsoft.com/office/2006/metadata/properties" xmlns:ns2="27ea728a-71b4-4cfa-a5e8-a6a5d7b27b14" xmlns:ns3="5ff0268a-eba3-4581-8017-bd167db682c8" targetNamespace="http://schemas.microsoft.com/office/2006/metadata/properties" ma:root="true" ma:fieldsID="9b888052fdf7a51ab74ec20886117209" ns2:_="" ns3:_="">
    <xsd:import namespace="27ea728a-71b4-4cfa-a5e8-a6a5d7b27b14"/>
    <xsd:import namespace="5ff0268a-eba3-4581-8017-bd167db682c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LengthInSeconds" minOccurs="0"/>
                <xsd:element ref="ns2:MediaServiceSearchProperties"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ea728a-71b4-4cfa-a5e8-a6a5d7b27b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f0268a-eba3-4581-8017-bd167db682c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55a5f47-c920-48b6-b252-8d2ffe391faf}" ma:internalName="TaxCatchAll" ma:showField="CatchAllData" ma:web="5ff0268a-eba3-4581-8017-bd167db682c8">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ea728a-71b4-4cfa-a5e8-a6a5d7b27b14">
      <Terms xmlns="http://schemas.microsoft.com/office/infopath/2007/PartnerControls"/>
    </lcf76f155ced4ddcb4097134ff3c332f>
    <TaxCatchAll xmlns="5ff0268a-eba3-4581-8017-bd167db682c8" xsi:nil="true"/>
    <SharedWithUsers xmlns="5ff0268a-eba3-4581-8017-bd167db682c8">
      <UserInfo>
        <DisplayName/>
        <AccountId xsi:nil="true"/>
        <AccountType/>
      </UserInfo>
    </SharedWithUsers>
  </documentManagement>
</p:properties>
</file>

<file path=customXml/itemProps1.xml><?xml version="1.0" encoding="utf-8"?>
<ds:datastoreItem xmlns:ds="http://schemas.openxmlformats.org/officeDocument/2006/customXml" ds:itemID="{0E970466-D2C4-4C8B-B31B-1466F4E55DC6}"/>
</file>

<file path=customXml/itemProps2.xml><?xml version="1.0" encoding="utf-8"?>
<ds:datastoreItem xmlns:ds="http://schemas.openxmlformats.org/officeDocument/2006/customXml" ds:itemID="{F927635E-9A78-4E95-B7BA-EB8383B691FC}"/>
</file>

<file path=customXml/itemProps3.xml><?xml version="1.0" encoding="utf-8"?>
<ds:datastoreItem xmlns:ds="http://schemas.openxmlformats.org/officeDocument/2006/customXml" ds:itemID="{B64484D7-F4D6-4856-96E4-BB9EAEB5F92F}"/>
</file>

<file path=docProps/app.xml><?xml version="1.0" encoding="utf-8"?>
<Properties xmlns="http://schemas.openxmlformats.org/officeDocument/2006/extended-properties" xmlns:vt="http://schemas.openxmlformats.org/officeDocument/2006/docPropsVTypes">
  <Template>PowerPoint (widescreen)</Template>
  <TotalTime>2465</TotalTime>
  <Words>9430</Words>
  <Application>Microsoft Office PowerPoint</Application>
  <PresentationFormat>Widescreen</PresentationFormat>
  <Paragraphs>1060</Paragraphs>
  <Slides>161</Slides>
  <Notes>131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161</vt:i4>
      </vt:variant>
    </vt:vector>
  </HeadingPairs>
  <TitlesOfParts>
    <vt:vector size="170" baseType="lpstr">
      <vt:lpstr>Aptos</vt:lpstr>
      <vt:lpstr>Arial</vt:lpstr>
      <vt:lpstr>Arial Black</vt:lpstr>
      <vt:lpstr>Calibri</vt:lpstr>
      <vt:lpstr>Courier New</vt:lpstr>
      <vt:lpstr>Segoe UI</vt:lpstr>
      <vt:lpstr>Times New Roman</vt:lpstr>
      <vt:lpstr>Wingdings</vt:lpstr>
      <vt:lpstr>Minnesota State Theme</vt:lpstr>
      <vt:lpstr>Equal Opportunity &amp; Nondiscrimination</vt:lpstr>
      <vt:lpstr>Outline of Today’s Presentation</vt:lpstr>
      <vt:lpstr>Purpose or “why”</vt:lpstr>
      <vt:lpstr>Minnesota State Policy and Procedure</vt:lpstr>
      <vt:lpstr>Understanding Board Policies</vt:lpstr>
      <vt:lpstr>Board Policy 1B.1</vt:lpstr>
      <vt:lpstr>Protected Classes</vt:lpstr>
      <vt:lpstr>Protected Classes: Full Scope</vt:lpstr>
      <vt:lpstr>Protected Classes &amp; Intersectionality</vt:lpstr>
      <vt:lpstr>Policy Application</vt:lpstr>
      <vt:lpstr>Discrimination</vt:lpstr>
      <vt:lpstr>Discriminatory Harassment</vt:lpstr>
      <vt:lpstr>Discriminatory Harassment, cont.</vt:lpstr>
      <vt:lpstr>Sexual Harassment</vt:lpstr>
      <vt:lpstr>Sexual Harassment Investigation Considerations</vt:lpstr>
      <vt:lpstr>Sexual Harassment, cont.</vt:lpstr>
      <vt:lpstr>Retaliation</vt:lpstr>
      <vt:lpstr>Consensual Relationships</vt:lpstr>
      <vt:lpstr>System Procedure 1B.1.1 </vt:lpstr>
      <vt:lpstr>Special Cases</vt:lpstr>
      <vt:lpstr>Sexual Harassment &amp; Violence as Sexual Abuse</vt:lpstr>
      <vt:lpstr>Board Policy 1B.3</vt:lpstr>
      <vt:lpstr>Affirmative Consent</vt:lpstr>
      <vt:lpstr>Sexual Assault</vt:lpstr>
      <vt:lpstr>Dating, intimate partner, and relationship violence</vt:lpstr>
      <vt:lpstr>Stalking</vt:lpstr>
      <vt:lpstr>Non-forcible sex acts</vt:lpstr>
      <vt:lpstr>Retaliation Prohibition</vt:lpstr>
      <vt:lpstr>System Procedure 1B.3.1 </vt:lpstr>
      <vt:lpstr>Jurisdiction</vt:lpstr>
      <vt:lpstr>Title IX Sex-based Harassment</vt:lpstr>
      <vt:lpstr>Informal Resolution (1B.3.1)</vt:lpstr>
      <vt:lpstr>Informal Resolution (cont.)</vt:lpstr>
      <vt:lpstr>Other Policies and Procedures</vt:lpstr>
      <vt:lpstr>Preferred Name</vt:lpstr>
      <vt:lpstr>Access &amp; Accommodations for Individuals w. Disabilities</vt:lpstr>
      <vt:lpstr>Respectful Workplace</vt:lpstr>
      <vt:lpstr>Code of Conduct and Ethics</vt:lpstr>
      <vt:lpstr>Fraud or Other Dishonest Acts</vt:lpstr>
      <vt:lpstr>Federal and State  Laws and policies</vt:lpstr>
      <vt:lpstr>Violence Against Women Act</vt:lpstr>
      <vt:lpstr>VAWA, continued</vt:lpstr>
      <vt:lpstr>Clery Act, amended</vt:lpstr>
      <vt:lpstr>Sexual Harassment &amp; Violence Policy</vt:lpstr>
      <vt:lpstr>Minnesota Policy 135A.15, continued</vt:lpstr>
      <vt:lpstr>Roles in the Investigation Process</vt:lpstr>
      <vt:lpstr>Designated Officer</vt:lpstr>
      <vt:lpstr>Designated Officer, cont.</vt:lpstr>
      <vt:lpstr>Investigator’s Role</vt:lpstr>
      <vt:lpstr>Investigator’s Role, cont.</vt:lpstr>
      <vt:lpstr>Investigator</vt:lpstr>
      <vt:lpstr>Role of the Process Advisor (Title IX)</vt:lpstr>
      <vt:lpstr>The Investigation</vt:lpstr>
      <vt:lpstr>Decision-Making Authority</vt:lpstr>
      <vt:lpstr>Role of the Decision-maker</vt:lpstr>
      <vt:lpstr>Decision-maker, cont.</vt:lpstr>
      <vt:lpstr>Deciding if Misconduct Occurred</vt:lpstr>
      <vt:lpstr>Decision Factors</vt:lpstr>
      <vt:lpstr>Policy Violation</vt:lpstr>
      <vt:lpstr>Discipline</vt:lpstr>
      <vt:lpstr>Appeal Process</vt:lpstr>
      <vt:lpstr>Appeal Process, cont.</vt:lpstr>
      <vt:lpstr>President</vt:lpstr>
      <vt:lpstr>Role of President on Appeal</vt:lpstr>
      <vt:lpstr>Serving impartially</vt:lpstr>
      <vt:lpstr>Recognizing Implicit Bias</vt:lpstr>
      <vt:lpstr>Types of Bias</vt:lpstr>
      <vt:lpstr>Sexual Violence Case Specific Biases</vt:lpstr>
      <vt:lpstr>Alcohol and Drug Use Biases</vt:lpstr>
      <vt:lpstr>Biased Investigations Dangers</vt:lpstr>
      <vt:lpstr>Counteracting Bias</vt:lpstr>
      <vt:lpstr>Avoid Prejudgment</vt:lpstr>
      <vt:lpstr>Conflicts of Interest</vt:lpstr>
      <vt:lpstr>Investigation Reports</vt:lpstr>
      <vt:lpstr>Final Investigation Report Structure</vt:lpstr>
      <vt:lpstr>Report Structure, cont.</vt:lpstr>
      <vt:lpstr>Value of Investigation Reports</vt:lpstr>
      <vt:lpstr>Overview of Data Practices</vt:lpstr>
      <vt:lpstr>Data Practices Laws</vt:lpstr>
      <vt:lpstr>Public Data</vt:lpstr>
      <vt:lpstr>Private Data</vt:lpstr>
      <vt:lpstr>Personnel Data</vt:lpstr>
      <vt:lpstr>Student Data</vt:lpstr>
      <vt:lpstr>Who is the Data Subject?</vt:lpstr>
      <vt:lpstr>The Complaint</vt:lpstr>
      <vt:lpstr>Active Investigation Data</vt:lpstr>
      <vt:lpstr>After Investigation</vt:lpstr>
      <vt:lpstr>Employee Discipline</vt:lpstr>
      <vt:lpstr>Student Discipline</vt:lpstr>
      <vt:lpstr>Avoiding Mistakes</vt:lpstr>
      <vt:lpstr>Data Breaches</vt:lpstr>
      <vt:lpstr>Data Collection: Tennessen Warning Notice </vt:lpstr>
      <vt:lpstr>Data Collection (continued)</vt:lpstr>
      <vt:lpstr>Consequences of Violations</vt:lpstr>
      <vt:lpstr>Know Your Resources</vt:lpstr>
      <vt:lpstr>Title IX &amp; Sexual Violence Investigations</vt:lpstr>
      <vt:lpstr>What Is Title IX?</vt:lpstr>
      <vt:lpstr>Title IX</vt:lpstr>
      <vt:lpstr>Timeline</vt:lpstr>
      <vt:lpstr>Overall Process Map</vt:lpstr>
      <vt:lpstr>Required Notices </vt:lpstr>
      <vt:lpstr>Notice of Title IX Coordinator</vt:lpstr>
      <vt:lpstr>Notice of Non-Discrimination</vt:lpstr>
      <vt:lpstr>Key Elements of the Current Procedure</vt:lpstr>
      <vt:lpstr>Definition of Title IX Sexual Harassment</vt:lpstr>
      <vt:lpstr>Formal Complaint</vt:lpstr>
      <vt:lpstr>Educational Program or Activity</vt:lpstr>
      <vt:lpstr>Title IX Coordinator</vt:lpstr>
      <vt:lpstr>Supportive Measures</vt:lpstr>
      <vt:lpstr>Reporting</vt:lpstr>
      <vt:lpstr>Investigation and Resolution</vt:lpstr>
      <vt:lpstr>Conflict of Interest</vt:lpstr>
      <vt:lpstr>Informal Resolution</vt:lpstr>
      <vt:lpstr>Interim Actions</vt:lpstr>
      <vt:lpstr>No Basis to Proceed Determinations: Title IX Sexual Harassment</vt:lpstr>
      <vt:lpstr>Dismissals, continued</vt:lpstr>
      <vt:lpstr>Investigatory Process</vt:lpstr>
      <vt:lpstr>Timely Completion</vt:lpstr>
      <vt:lpstr>Formal Hearing</vt:lpstr>
      <vt:lpstr>Standard of Evidence</vt:lpstr>
      <vt:lpstr>Decision-maker</vt:lpstr>
      <vt:lpstr>Appeals</vt:lpstr>
      <vt:lpstr>When Student Discipline Final</vt:lpstr>
      <vt:lpstr>Advisors</vt:lpstr>
      <vt:lpstr>Education and Training</vt:lpstr>
      <vt:lpstr>Document Retention</vt:lpstr>
      <vt:lpstr>Implementing the 1B.1 Decision</vt:lpstr>
      <vt:lpstr>Decision-maker’s Responsibilities</vt:lpstr>
      <vt:lpstr>Who Makes the Disciplinary Decision?</vt:lpstr>
      <vt:lpstr>Analyzing the Investigation Report, 1</vt:lpstr>
      <vt:lpstr>Analyzing the Investigation Report, 2</vt:lpstr>
      <vt:lpstr>Analyzing the Investigation Report, 3</vt:lpstr>
      <vt:lpstr>Analyzing the Investigation Report, 4</vt:lpstr>
      <vt:lpstr>Reviewing the Investigative Report</vt:lpstr>
      <vt:lpstr>Meeting Complainant, Respondent or Others</vt:lpstr>
      <vt:lpstr>Deciding if Misconduct Occurred,</vt:lpstr>
      <vt:lpstr>Deciding if Misconduct Occurred Standard</vt:lpstr>
      <vt:lpstr>Deciding if Misconduct Occurred, cont.</vt:lpstr>
      <vt:lpstr>Determining Appropriate Action, 1</vt:lpstr>
      <vt:lpstr>Determining Appropriate Action, 2</vt:lpstr>
      <vt:lpstr>Determining Appropriate Action, 3</vt:lpstr>
      <vt:lpstr>Determining Appropriate Action, 4</vt:lpstr>
      <vt:lpstr>Determining Appropriate Action, 5</vt:lpstr>
      <vt:lpstr>Risk Assessment Prior to Taking Disciplinary Action</vt:lpstr>
      <vt:lpstr>Determine Appropriate Action Employee</vt:lpstr>
      <vt:lpstr>Implement Appropriate Action, 1</vt:lpstr>
      <vt:lpstr>Implement Appropriate Action, 2</vt:lpstr>
      <vt:lpstr>Implement Appropriate Action, 3</vt:lpstr>
      <vt:lpstr>Implement Appropriate Action, 4</vt:lpstr>
      <vt:lpstr>Available Appeal Processes</vt:lpstr>
      <vt:lpstr>Decision-Making in Student Respondent Cases</vt:lpstr>
      <vt:lpstr>Duty</vt:lpstr>
      <vt:lpstr>Board Policy 1B.1 and System Procedure 1B.1.1</vt:lpstr>
      <vt:lpstr>Thoughts for Decision-Makers</vt:lpstr>
      <vt:lpstr>Sanctions</vt:lpstr>
      <vt:lpstr>Examples of Typical Student Conduct Sanctions</vt:lpstr>
      <vt:lpstr>Decision Letters</vt:lpstr>
      <vt:lpstr>Board Policy 1B.3 and System Procedure 1B.3.1</vt:lpstr>
      <vt:lpstr>1B.3.1 Decision-Maker Responsibilities</vt:lpstr>
      <vt:lpstr>Final Thoughts</vt:lpstr>
      <vt:lpstr>Thank you.</vt:lpstr>
    </vt:vector>
  </TitlesOfParts>
  <Company>Minnesota State System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Discrimination investigation foundations November 2024</dc:title>
  <dc:creator>Atteberry, Ashley J</dc:creator>
  <cp:keywords>Resolution personnel</cp:keywords>
  <cp:lastModifiedBy>Atteberry, Ashley J</cp:lastModifiedBy>
  <cp:revision>45</cp:revision>
  <dcterms:created xsi:type="dcterms:W3CDTF">2024-10-24T16:35:27Z</dcterms:created>
  <dcterms:modified xsi:type="dcterms:W3CDTF">2026-02-27T15:46:52Z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0x01010068EB6A229D98C4419983C92D224BD10E</vt:lpwstr>
  </property>
  <property fmtid="{D5CDD505-2E9C-101B-9397-08002B2CF9AE}" pid="3" name="MediaServiceImageTags">
    <vt:lpwstr/>
  </property>
  <property fmtid="{D5CDD505-2E9C-101B-9397-08002B2CF9AE}" pid="4" name="Order">
    <vt:r8>5720100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