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1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58.xml" ContentType="application/vnd.openxmlformats-officedocument.presentationml.notesSl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75"/>
  </p:notesMasterIdLst>
  <p:handoutMasterIdLst>
    <p:handoutMasterId r:id="rId76"/>
  </p:handoutMasterIdLst>
  <p:sldIdLst>
    <p:sldId id="277" r:id="rId2"/>
    <p:sldId id="346" r:id="rId3"/>
    <p:sldId id="280" r:id="rId4"/>
    <p:sldId id="568" r:id="rId5"/>
    <p:sldId id="486" r:id="rId6"/>
    <p:sldId id="314" r:id="rId7"/>
    <p:sldId id="315" r:id="rId8"/>
    <p:sldId id="316" r:id="rId9"/>
    <p:sldId id="325" r:id="rId10"/>
    <p:sldId id="709" r:id="rId11"/>
    <p:sldId id="710" r:id="rId12"/>
    <p:sldId id="507" r:id="rId13"/>
    <p:sldId id="774" r:id="rId14"/>
    <p:sldId id="487" r:id="rId15"/>
    <p:sldId id="764" r:id="rId16"/>
    <p:sldId id="749" r:id="rId17"/>
    <p:sldId id="762" r:id="rId18"/>
    <p:sldId id="813" r:id="rId19"/>
    <p:sldId id="814" r:id="rId20"/>
    <p:sldId id="763" r:id="rId21"/>
    <p:sldId id="491" r:id="rId22"/>
    <p:sldId id="496" r:id="rId23"/>
    <p:sldId id="765" r:id="rId24"/>
    <p:sldId id="767" r:id="rId25"/>
    <p:sldId id="766" r:id="rId26"/>
    <p:sldId id="768" r:id="rId27"/>
    <p:sldId id="492" r:id="rId28"/>
    <p:sldId id="815" r:id="rId29"/>
    <p:sldId id="770" r:id="rId30"/>
    <p:sldId id="771" r:id="rId31"/>
    <p:sldId id="476" r:id="rId32"/>
    <p:sldId id="481" r:id="rId33"/>
    <p:sldId id="385" r:id="rId34"/>
    <p:sldId id="575" r:id="rId35"/>
    <p:sldId id="773" r:id="rId36"/>
    <p:sldId id="557" r:id="rId37"/>
    <p:sldId id="558" r:id="rId38"/>
    <p:sldId id="428" r:id="rId39"/>
    <p:sldId id="429" r:id="rId40"/>
    <p:sldId id="430" r:id="rId41"/>
    <p:sldId id="409" r:id="rId42"/>
    <p:sldId id="769" r:id="rId43"/>
    <p:sldId id="776" r:id="rId44"/>
    <p:sldId id="777" r:id="rId45"/>
    <p:sldId id="503" r:id="rId46"/>
    <p:sldId id="779" r:id="rId47"/>
    <p:sldId id="778" r:id="rId48"/>
    <p:sldId id="434" r:id="rId49"/>
    <p:sldId id="780" r:id="rId50"/>
    <p:sldId id="653" r:id="rId51"/>
    <p:sldId id="493" r:id="rId52"/>
    <p:sldId id="489" r:id="rId53"/>
    <p:sldId id="488" r:id="rId54"/>
    <p:sldId id="497" r:id="rId55"/>
    <p:sldId id="751" r:id="rId56"/>
    <p:sldId id="415" r:id="rId57"/>
    <p:sldId id="494" r:id="rId58"/>
    <p:sldId id="504" r:id="rId59"/>
    <p:sldId id="566" r:id="rId60"/>
    <p:sldId id="821" r:id="rId61"/>
    <p:sldId id="502" r:id="rId62"/>
    <p:sldId id="501" r:id="rId63"/>
    <p:sldId id="500" r:id="rId64"/>
    <p:sldId id="499" r:id="rId65"/>
    <p:sldId id="505" r:id="rId66"/>
    <p:sldId id="783" r:id="rId67"/>
    <p:sldId id="802" r:id="rId68"/>
    <p:sldId id="803" r:id="rId69"/>
    <p:sldId id="786" r:id="rId70"/>
    <p:sldId id="800" r:id="rId71"/>
    <p:sldId id="801" r:id="rId72"/>
    <p:sldId id="804" r:id="rId73"/>
    <p:sldId id="273"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4C02"/>
    <a:srgbClr val="000000"/>
    <a:srgbClr val="990000"/>
    <a:srgbClr val="008042"/>
    <a:srgbClr val="006CB7"/>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0E8219-45E2-4DA6-82B4-76213F66FD28}" v="6" dt="2026-02-12T14:05:07.338"/>
    <p1510:client id="{FDC3D440-AE7A-4BC0-B211-685B4B0AA2EA}" v="1" dt="2026-02-12T14:55:14.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717" autoAdjust="0"/>
    <p:restoredTop sz="94660"/>
  </p:normalViewPr>
  <p:slideViewPr>
    <p:cSldViewPr snapToGrid="0">
      <p:cViewPr varScale="1">
        <p:scale>
          <a:sx n="65" d="100"/>
          <a:sy n="65" d="100"/>
        </p:scale>
        <p:origin x="72" y="600"/>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customXml" Target="../customXml/item3.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customXml" Target="../customXml/item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83"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8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BAE5DB-ADE5-429E-9CA0-D8CFCEE60104}" type="doc">
      <dgm:prSet loTypeId="urn:microsoft.com/office/officeart/2005/8/layout/arrow2" loCatId="process" qsTypeId="urn:microsoft.com/office/officeart/2005/8/quickstyle/simple5" qsCatId="simple" csTypeId="urn:microsoft.com/office/officeart/2005/8/colors/accent3_4" csCatId="accent3" phldr="1"/>
      <dgm:spPr/>
    </dgm:pt>
    <dgm:pt modelId="{21506FDE-C395-41C1-B668-DCB994DF8003}">
      <dgm:prSet phldrT="[Text]"/>
      <dgm:spPr/>
      <dgm:t>
        <a:bodyPr/>
        <a:lstStyle/>
        <a:p>
          <a:r>
            <a:rPr lang="en-US" b="1">
              <a:latin typeface="Calibri" pitchFamily="34" charset="0"/>
            </a:rPr>
            <a:t>During trauma incident:</a:t>
          </a:r>
          <a:r>
            <a:rPr lang="en-US">
              <a:latin typeface="Calibri" pitchFamily="34" charset="0"/>
            </a:rPr>
            <a:t> Sensory overload, fixation on a particular aspect, miss other things</a:t>
          </a:r>
        </a:p>
      </dgm:t>
    </dgm:pt>
    <dgm:pt modelId="{7FCB24BA-AA6E-443C-B6FC-E26D27C9B33E}" type="parTrans" cxnId="{25CDEBCB-35DD-48E8-9E84-1DAB8540170A}">
      <dgm:prSet/>
      <dgm:spPr/>
      <dgm:t>
        <a:bodyPr/>
        <a:lstStyle/>
        <a:p>
          <a:endParaRPr lang="en-US"/>
        </a:p>
      </dgm:t>
    </dgm:pt>
    <dgm:pt modelId="{40541D1B-72D6-412D-86F0-2D5F90792D49}" type="sibTrans" cxnId="{25CDEBCB-35DD-48E8-9E84-1DAB8540170A}">
      <dgm:prSet/>
      <dgm:spPr/>
      <dgm:t>
        <a:bodyPr/>
        <a:lstStyle/>
        <a:p>
          <a:endParaRPr lang="en-US"/>
        </a:p>
      </dgm:t>
    </dgm:pt>
    <dgm:pt modelId="{76685ACF-529A-4224-A73D-D11172BC9009}">
      <dgm:prSet phldrT="[Text]"/>
      <dgm:spPr/>
      <dgm:t>
        <a:bodyPr/>
        <a:lstStyle/>
        <a:p>
          <a:r>
            <a:rPr lang="en-US" b="1">
              <a:latin typeface="Calibri" pitchFamily="34" charset="0"/>
            </a:rPr>
            <a:t>Immediately after: </a:t>
          </a:r>
          <a:r>
            <a:rPr lang="en-US">
              <a:latin typeface="Calibri" pitchFamily="34" charset="0"/>
            </a:rPr>
            <a:t>“post incident amnesia”—failure to remember most of what was observed</a:t>
          </a:r>
        </a:p>
      </dgm:t>
    </dgm:pt>
    <dgm:pt modelId="{C359E11D-52F3-411E-9D7A-F02C9F4526E9}" type="parTrans" cxnId="{7A7820C5-CEA9-4E35-AC2D-C6B78DF6E1DD}">
      <dgm:prSet/>
      <dgm:spPr/>
      <dgm:t>
        <a:bodyPr/>
        <a:lstStyle/>
        <a:p>
          <a:endParaRPr lang="en-US"/>
        </a:p>
      </dgm:t>
    </dgm:pt>
    <dgm:pt modelId="{381D1119-E77C-4A75-B95F-30BDE448EA10}" type="sibTrans" cxnId="{7A7820C5-CEA9-4E35-AC2D-C6B78DF6E1DD}">
      <dgm:prSet/>
      <dgm:spPr/>
      <dgm:t>
        <a:bodyPr/>
        <a:lstStyle/>
        <a:p>
          <a:endParaRPr lang="en-US"/>
        </a:p>
      </dgm:t>
    </dgm:pt>
    <dgm:pt modelId="{8EA23334-8C58-419A-9373-F44185968A3F}">
      <dgm:prSet phldrT="[Text]"/>
      <dgm:spPr/>
      <dgm:t>
        <a:bodyPr/>
        <a:lstStyle/>
        <a:p>
          <a:r>
            <a:rPr lang="en-US" b="1">
              <a:latin typeface="Calibri" pitchFamily="34" charset="0"/>
            </a:rPr>
            <a:t>After a healthy night’s sleep: </a:t>
          </a:r>
          <a:r>
            <a:rPr lang="en-US">
              <a:latin typeface="Calibri" pitchFamily="34" charset="0"/>
            </a:rPr>
            <a:t>“memory recovery”—result  in remembering  majority of what occurred; probably most ‘pure’ recollection</a:t>
          </a:r>
        </a:p>
      </dgm:t>
    </dgm:pt>
    <dgm:pt modelId="{19CB91F6-F0DE-402D-A63C-0AC687E080FB}" type="parTrans" cxnId="{7AFCCA00-279B-4BEE-9E76-DB60268D7C64}">
      <dgm:prSet/>
      <dgm:spPr/>
      <dgm:t>
        <a:bodyPr/>
        <a:lstStyle/>
        <a:p>
          <a:endParaRPr lang="en-US"/>
        </a:p>
      </dgm:t>
    </dgm:pt>
    <dgm:pt modelId="{47BC692C-E1BB-4672-B853-21342E49B0AF}" type="sibTrans" cxnId="{7AFCCA00-279B-4BEE-9E76-DB60268D7C64}">
      <dgm:prSet/>
      <dgm:spPr/>
      <dgm:t>
        <a:bodyPr/>
        <a:lstStyle/>
        <a:p>
          <a:endParaRPr lang="en-US"/>
        </a:p>
      </dgm:t>
    </dgm:pt>
    <dgm:pt modelId="{B0CAC876-5B13-4F98-9E3B-555A8ACBE0F3}">
      <dgm:prSet phldrT="[Text]"/>
      <dgm:spPr/>
      <dgm:t>
        <a:bodyPr/>
        <a:lstStyle/>
        <a:p>
          <a:r>
            <a:rPr lang="en-US" b="1">
              <a:latin typeface="Calibri" pitchFamily="34" charset="0"/>
            </a:rPr>
            <a:t>Within 72 hours: </a:t>
          </a:r>
          <a:r>
            <a:rPr lang="en-US">
              <a:latin typeface="Calibri" pitchFamily="34" charset="0"/>
            </a:rPr>
            <a:t>final &amp; most complete memory—but at least partially reconstructed after normal process of integrating other sources of information</a:t>
          </a:r>
        </a:p>
      </dgm:t>
    </dgm:pt>
    <dgm:pt modelId="{4807BAED-8A1E-41C0-967C-BF04F5EF346E}" type="sibTrans" cxnId="{BCC160E9-34F9-406D-8CDE-73B91ED91C44}">
      <dgm:prSet/>
      <dgm:spPr/>
      <dgm:t>
        <a:bodyPr/>
        <a:lstStyle/>
        <a:p>
          <a:endParaRPr lang="en-US"/>
        </a:p>
      </dgm:t>
    </dgm:pt>
    <dgm:pt modelId="{7D4545F1-C356-46CF-A588-9926CC29E2B4}" type="parTrans" cxnId="{BCC160E9-34F9-406D-8CDE-73B91ED91C44}">
      <dgm:prSet/>
      <dgm:spPr/>
      <dgm:t>
        <a:bodyPr/>
        <a:lstStyle/>
        <a:p>
          <a:endParaRPr lang="en-US"/>
        </a:p>
      </dgm:t>
    </dgm:pt>
    <dgm:pt modelId="{7A71E9D7-257B-4FBB-96D7-BD4C2AE5B26C}" type="pres">
      <dgm:prSet presAssocID="{01BAE5DB-ADE5-429E-9CA0-D8CFCEE60104}" presName="arrowDiagram" presStyleCnt="0">
        <dgm:presLayoutVars>
          <dgm:chMax val="5"/>
          <dgm:dir/>
          <dgm:resizeHandles val="exact"/>
        </dgm:presLayoutVars>
      </dgm:prSet>
      <dgm:spPr/>
    </dgm:pt>
    <dgm:pt modelId="{CBB9E9ED-29CD-4594-A287-EBBCC137FA42}" type="pres">
      <dgm:prSet presAssocID="{01BAE5DB-ADE5-429E-9CA0-D8CFCEE60104}" presName="arrow" presStyleLbl="bgShp" presStyleIdx="0" presStyleCnt="1" custLinFactNeighborX="-584" custLinFactNeighborY="8251"/>
      <dgm:spPr/>
    </dgm:pt>
    <dgm:pt modelId="{9B16E606-6804-44EE-ABEA-A829F9DA5E8A}" type="pres">
      <dgm:prSet presAssocID="{01BAE5DB-ADE5-429E-9CA0-D8CFCEE60104}" presName="arrowDiagram4" presStyleCnt="0"/>
      <dgm:spPr/>
    </dgm:pt>
    <dgm:pt modelId="{7D7FBBE1-63E0-433F-9C79-22A583BB44BE}" type="pres">
      <dgm:prSet presAssocID="{21506FDE-C395-41C1-B668-DCB994DF8003}" presName="bullet4a" presStyleLbl="node1" presStyleIdx="0" presStyleCnt="4"/>
      <dgm:spPr/>
    </dgm:pt>
    <dgm:pt modelId="{FDBDF448-B540-4F9B-A5D3-6B3060F51043}" type="pres">
      <dgm:prSet presAssocID="{21506FDE-C395-41C1-B668-DCB994DF8003}" presName="textBox4a" presStyleLbl="revTx" presStyleIdx="0" presStyleCnt="4">
        <dgm:presLayoutVars>
          <dgm:bulletEnabled val="1"/>
        </dgm:presLayoutVars>
      </dgm:prSet>
      <dgm:spPr/>
    </dgm:pt>
    <dgm:pt modelId="{47EE48F6-217D-4BB0-BFDE-6F33536C3208}" type="pres">
      <dgm:prSet presAssocID="{76685ACF-529A-4224-A73D-D11172BC9009}" presName="bullet4b" presStyleLbl="node1" presStyleIdx="1" presStyleCnt="4"/>
      <dgm:spPr/>
    </dgm:pt>
    <dgm:pt modelId="{90A5CC6A-6201-4455-8844-3C9E6267259B}" type="pres">
      <dgm:prSet presAssocID="{76685ACF-529A-4224-A73D-D11172BC9009}" presName="textBox4b" presStyleLbl="revTx" presStyleIdx="1" presStyleCnt="4">
        <dgm:presLayoutVars>
          <dgm:bulletEnabled val="1"/>
        </dgm:presLayoutVars>
      </dgm:prSet>
      <dgm:spPr/>
    </dgm:pt>
    <dgm:pt modelId="{1BF8D238-51F5-4889-8F0A-7699691A530B}" type="pres">
      <dgm:prSet presAssocID="{8EA23334-8C58-419A-9373-F44185968A3F}" presName="bullet4c" presStyleLbl="node1" presStyleIdx="2" presStyleCnt="4"/>
      <dgm:spPr/>
    </dgm:pt>
    <dgm:pt modelId="{36A013A1-B22C-4680-ACEE-AC471542B9A4}" type="pres">
      <dgm:prSet presAssocID="{8EA23334-8C58-419A-9373-F44185968A3F}" presName="textBox4c" presStyleLbl="revTx" presStyleIdx="2" presStyleCnt="4">
        <dgm:presLayoutVars>
          <dgm:bulletEnabled val="1"/>
        </dgm:presLayoutVars>
      </dgm:prSet>
      <dgm:spPr/>
    </dgm:pt>
    <dgm:pt modelId="{5DFF423B-F14E-40D4-898E-E1193439E303}" type="pres">
      <dgm:prSet presAssocID="{B0CAC876-5B13-4F98-9E3B-555A8ACBE0F3}" presName="bullet4d" presStyleLbl="node1" presStyleIdx="3" presStyleCnt="4"/>
      <dgm:spPr/>
    </dgm:pt>
    <dgm:pt modelId="{458C1679-3C3C-4BC4-8173-A794CF9DC7F5}" type="pres">
      <dgm:prSet presAssocID="{B0CAC876-5B13-4F98-9E3B-555A8ACBE0F3}" presName="textBox4d" presStyleLbl="revTx" presStyleIdx="3" presStyleCnt="4">
        <dgm:presLayoutVars>
          <dgm:bulletEnabled val="1"/>
        </dgm:presLayoutVars>
      </dgm:prSet>
      <dgm:spPr/>
    </dgm:pt>
  </dgm:ptLst>
  <dgm:cxnLst>
    <dgm:cxn modelId="{7AFCCA00-279B-4BEE-9E76-DB60268D7C64}" srcId="{01BAE5DB-ADE5-429E-9CA0-D8CFCEE60104}" destId="{8EA23334-8C58-419A-9373-F44185968A3F}" srcOrd="2" destOrd="0" parTransId="{19CB91F6-F0DE-402D-A63C-0AC687E080FB}" sibTransId="{47BC692C-E1BB-4672-B853-21342E49B0AF}"/>
    <dgm:cxn modelId="{3DD09E11-BCAA-6F47-A05A-DDC677DF4745}" type="presOf" srcId="{B0CAC876-5B13-4F98-9E3B-555A8ACBE0F3}" destId="{458C1679-3C3C-4BC4-8173-A794CF9DC7F5}" srcOrd="0" destOrd="0" presId="urn:microsoft.com/office/officeart/2005/8/layout/arrow2"/>
    <dgm:cxn modelId="{36BE3036-C376-1A49-838F-8A6B8443FE4D}" type="presOf" srcId="{01BAE5DB-ADE5-429E-9CA0-D8CFCEE60104}" destId="{7A71E9D7-257B-4FBB-96D7-BD4C2AE5B26C}" srcOrd="0" destOrd="0" presId="urn:microsoft.com/office/officeart/2005/8/layout/arrow2"/>
    <dgm:cxn modelId="{71D80B7F-472B-C341-B9BB-AE80E007A144}" type="presOf" srcId="{8EA23334-8C58-419A-9373-F44185968A3F}" destId="{36A013A1-B22C-4680-ACEE-AC471542B9A4}" srcOrd="0" destOrd="0" presId="urn:microsoft.com/office/officeart/2005/8/layout/arrow2"/>
    <dgm:cxn modelId="{5A77E8AC-D721-E743-B962-C7D48509F961}" type="presOf" srcId="{21506FDE-C395-41C1-B668-DCB994DF8003}" destId="{FDBDF448-B540-4F9B-A5D3-6B3060F51043}" srcOrd="0" destOrd="0" presId="urn:microsoft.com/office/officeart/2005/8/layout/arrow2"/>
    <dgm:cxn modelId="{D622DEB4-9CFF-F34C-960D-570BB42DEADC}" type="presOf" srcId="{76685ACF-529A-4224-A73D-D11172BC9009}" destId="{90A5CC6A-6201-4455-8844-3C9E6267259B}" srcOrd="0" destOrd="0" presId="urn:microsoft.com/office/officeart/2005/8/layout/arrow2"/>
    <dgm:cxn modelId="{7A7820C5-CEA9-4E35-AC2D-C6B78DF6E1DD}" srcId="{01BAE5DB-ADE5-429E-9CA0-D8CFCEE60104}" destId="{76685ACF-529A-4224-A73D-D11172BC9009}" srcOrd="1" destOrd="0" parTransId="{C359E11D-52F3-411E-9D7A-F02C9F4526E9}" sibTransId="{381D1119-E77C-4A75-B95F-30BDE448EA10}"/>
    <dgm:cxn modelId="{25CDEBCB-35DD-48E8-9E84-1DAB8540170A}" srcId="{01BAE5DB-ADE5-429E-9CA0-D8CFCEE60104}" destId="{21506FDE-C395-41C1-B668-DCB994DF8003}" srcOrd="0" destOrd="0" parTransId="{7FCB24BA-AA6E-443C-B6FC-E26D27C9B33E}" sibTransId="{40541D1B-72D6-412D-86F0-2D5F90792D49}"/>
    <dgm:cxn modelId="{BCC160E9-34F9-406D-8CDE-73B91ED91C44}" srcId="{01BAE5DB-ADE5-429E-9CA0-D8CFCEE60104}" destId="{B0CAC876-5B13-4F98-9E3B-555A8ACBE0F3}" srcOrd="3" destOrd="0" parTransId="{7D4545F1-C356-46CF-A588-9926CC29E2B4}" sibTransId="{4807BAED-8A1E-41C0-967C-BF04F5EF346E}"/>
    <dgm:cxn modelId="{DF083737-6100-7E41-8765-FAD57EFEEF9F}" type="presParOf" srcId="{7A71E9D7-257B-4FBB-96D7-BD4C2AE5B26C}" destId="{CBB9E9ED-29CD-4594-A287-EBBCC137FA42}" srcOrd="0" destOrd="0" presId="urn:microsoft.com/office/officeart/2005/8/layout/arrow2"/>
    <dgm:cxn modelId="{20ECF16B-0CA6-8245-AF3E-3A8AEB00EDFF}" type="presParOf" srcId="{7A71E9D7-257B-4FBB-96D7-BD4C2AE5B26C}" destId="{9B16E606-6804-44EE-ABEA-A829F9DA5E8A}" srcOrd="1" destOrd="0" presId="urn:microsoft.com/office/officeart/2005/8/layout/arrow2"/>
    <dgm:cxn modelId="{F1A7D000-0C67-0147-B9B8-81F1C54EDB5E}" type="presParOf" srcId="{9B16E606-6804-44EE-ABEA-A829F9DA5E8A}" destId="{7D7FBBE1-63E0-433F-9C79-22A583BB44BE}" srcOrd="0" destOrd="0" presId="urn:microsoft.com/office/officeart/2005/8/layout/arrow2"/>
    <dgm:cxn modelId="{82F0AF72-B4F9-804A-87F0-15BB977CD2BC}" type="presParOf" srcId="{9B16E606-6804-44EE-ABEA-A829F9DA5E8A}" destId="{FDBDF448-B540-4F9B-A5D3-6B3060F51043}" srcOrd="1" destOrd="0" presId="urn:microsoft.com/office/officeart/2005/8/layout/arrow2"/>
    <dgm:cxn modelId="{2DD15C37-BB94-7B41-A920-777BB87EE5AC}" type="presParOf" srcId="{9B16E606-6804-44EE-ABEA-A829F9DA5E8A}" destId="{47EE48F6-217D-4BB0-BFDE-6F33536C3208}" srcOrd="2" destOrd="0" presId="urn:microsoft.com/office/officeart/2005/8/layout/arrow2"/>
    <dgm:cxn modelId="{A4934245-C55B-814A-8168-E733CDEE45DA}" type="presParOf" srcId="{9B16E606-6804-44EE-ABEA-A829F9DA5E8A}" destId="{90A5CC6A-6201-4455-8844-3C9E6267259B}" srcOrd="3" destOrd="0" presId="urn:microsoft.com/office/officeart/2005/8/layout/arrow2"/>
    <dgm:cxn modelId="{96A45DEE-A04B-9044-A465-6CE48541515E}" type="presParOf" srcId="{9B16E606-6804-44EE-ABEA-A829F9DA5E8A}" destId="{1BF8D238-51F5-4889-8F0A-7699691A530B}" srcOrd="4" destOrd="0" presId="urn:microsoft.com/office/officeart/2005/8/layout/arrow2"/>
    <dgm:cxn modelId="{2627190B-E053-EE40-AEB9-C6202B0E1221}" type="presParOf" srcId="{9B16E606-6804-44EE-ABEA-A829F9DA5E8A}" destId="{36A013A1-B22C-4680-ACEE-AC471542B9A4}" srcOrd="5" destOrd="0" presId="urn:microsoft.com/office/officeart/2005/8/layout/arrow2"/>
    <dgm:cxn modelId="{AFE2A4B0-481B-3044-8910-7D624A89A9D6}" type="presParOf" srcId="{9B16E606-6804-44EE-ABEA-A829F9DA5E8A}" destId="{5DFF423B-F14E-40D4-898E-E1193439E303}" srcOrd="6" destOrd="0" presId="urn:microsoft.com/office/officeart/2005/8/layout/arrow2"/>
    <dgm:cxn modelId="{EBEC9BFA-971C-D346-B555-66DADF7D99D8}" type="presParOf" srcId="{9B16E606-6804-44EE-ABEA-A829F9DA5E8A}" destId="{458C1679-3C3C-4BC4-8173-A794CF9DC7F5}"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B9E9ED-29CD-4594-A287-EBBCC137FA42}">
      <dsp:nvSpPr>
        <dsp:cNvPr id="0" name=""/>
        <dsp:cNvSpPr/>
      </dsp:nvSpPr>
      <dsp:spPr>
        <a:xfrm>
          <a:off x="0" y="107156"/>
          <a:ext cx="6229350" cy="3893343"/>
        </a:xfrm>
        <a:prstGeom prst="swooshArrow">
          <a:avLst>
            <a:gd name="adj1" fmla="val 25000"/>
            <a:gd name="adj2" fmla="val 25000"/>
          </a:avLst>
        </a:prstGeom>
        <a:solidFill>
          <a:schemeClr val="accent3">
            <a:tint val="55000"/>
            <a:hueOff val="0"/>
            <a:satOff val="0"/>
            <a:lumOff val="0"/>
            <a:alphaOff val="0"/>
          </a:schemeClr>
        </a:solidFill>
        <a:ln>
          <a:noFill/>
        </a:ln>
        <a:effectLst>
          <a:outerShdw blurRad="38100" dist="17779" dir="5400000" rotWithShape="0">
            <a:srgbClr val="000000">
              <a:alpha val="40000"/>
            </a:srgbClr>
          </a:outerShdw>
        </a:effectLst>
      </dsp:spPr>
      <dsp:style>
        <a:lnRef idx="0">
          <a:scrgbClr r="0" g="0" b="0"/>
        </a:lnRef>
        <a:fillRef idx="1">
          <a:scrgbClr r="0" g="0" b="0"/>
        </a:fillRef>
        <a:effectRef idx="2">
          <a:scrgbClr r="0" g="0" b="0"/>
        </a:effectRef>
        <a:fontRef idx="minor"/>
      </dsp:style>
    </dsp:sp>
    <dsp:sp modelId="{7D7FBBE1-63E0-433F-9C79-22A583BB44BE}">
      <dsp:nvSpPr>
        <dsp:cNvPr id="0" name=""/>
        <dsp:cNvSpPr/>
      </dsp:nvSpPr>
      <dsp:spPr>
        <a:xfrm>
          <a:off x="613590" y="2948668"/>
          <a:ext cx="143275" cy="143275"/>
        </a:xfrm>
        <a:prstGeom prst="ellipse">
          <a:avLst/>
        </a:prstGeom>
        <a:gradFill rotWithShape="0">
          <a:gsLst>
            <a:gs pos="0">
              <a:schemeClr val="accent3">
                <a:shade val="50000"/>
                <a:hueOff val="0"/>
                <a:satOff val="0"/>
                <a:lumOff val="0"/>
                <a:alphaOff val="0"/>
              </a:schemeClr>
            </a:gs>
            <a:gs pos="90000">
              <a:schemeClr val="accent3">
                <a:shade val="50000"/>
                <a:hueOff val="0"/>
                <a:satOff val="0"/>
                <a:lumOff val="0"/>
                <a:alphaOff val="0"/>
                <a:shade val="100000"/>
              </a:schemeClr>
            </a:gs>
            <a:gs pos="100000">
              <a:schemeClr val="accent3">
                <a:shade val="50000"/>
                <a:hueOff val="0"/>
                <a:satOff val="0"/>
                <a:lumOff val="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sp>
    <dsp:sp modelId="{FDBDF448-B540-4F9B-A5D3-6B3060F51043}">
      <dsp:nvSpPr>
        <dsp:cNvPr id="0" name=""/>
        <dsp:cNvSpPr/>
      </dsp:nvSpPr>
      <dsp:spPr>
        <a:xfrm>
          <a:off x="685228" y="3020306"/>
          <a:ext cx="1065218" cy="926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918" tIns="0" rIns="0" bIns="0" numCol="1" spcCol="1270" anchor="t" anchorCtr="0">
          <a:noAutofit/>
        </a:bodyPr>
        <a:lstStyle/>
        <a:p>
          <a:pPr marL="0" lvl="0" indent="0" algn="l" defTabSz="488950">
            <a:lnSpc>
              <a:spcPct val="90000"/>
            </a:lnSpc>
            <a:spcBef>
              <a:spcPct val="0"/>
            </a:spcBef>
            <a:spcAft>
              <a:spcPct val="35000"/>
            </a:spcAft>
            <a:buNone/>
          </a:pPr>
          <a:r>
            <a:rPr lang="en-US" sz="1100" b="1" kern="1200">
              <a:latin typeface="Calibri" pitchFamily="34" charset="0"/>
            </a:rPr>
            <a:t>During trauma incident:</a:t>
          </a:r>
          <a:r>
            <a:rPr lang="en-US" sz="1100" kern="1200">
              <a:latin typeface="Calibri" pitchFamily="34" charset="0"/>
            </a:rPr>
            <a:t> Sensory overload, fixation on a particular aspect, miss other things</a:t>
          </a:r>
        </a:p>
      </dsp:txBody>
      <dsp:txXfrm>
        <a:off x="685228" y="3020306"/>
        <a:ext cx="1065218" cy="926615"/>
      </dsp:txXfrm>
    </dsp:sp>
    <dsp:sp modelId="{47EE48F6-217D-4BB0-BFDE-6F33536C3208}">
      <dsp:nvSpPr>
        <dsp:cNvPr id="0" name=""/>
        <dsp:cNvSpPr/>
      </dsp:nvSpPr>
      <dsp:spPr>
        <a:xfrm>
          <a:off x="1625860" y="2043076"/>
          <a:ext cx="249174" cy="249174"/>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90A5CC6A-6201-4455-8844-3C9E6267259B}">
      <dsp:nvSpPr>
        <dsp:cNvPr id="0" name=""/>
        <dsp:cNvSpPr/>
      </dsp:nvSpPr>
      <dsp:spPr>
        <a:xfrm>
          <a:off x="1750447" y="2167663"/>
          <a:ext cx="1308163" cy="1779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032" tIns="0" rIns="0" bIns="0" numCol="1" spcCol="1270" anchor="t" anchorCtr="0">
          <a:noAutofit/>
        </a:bodyPr>
        <a:lstStyle/>
        <a:p>
          <a:pPr marL="0" lvl="0" indent="0" algn="l" defTabSz="488950">
            <a:lnSpc>
              <a:spcPct val="90000"/>
            </a:lnSpc>
            <a:spcBef>
              <a:spcPct val="0"/>
            </a:spcBef>
            <a:spcAft>
              <a:spcPct val="35000"/>
            </a:spcAft>
            <a:buNone/>
          </a:pPr>
          <a:r>
            <a:rPr lang="en-US" sz="1100" b="1" kern="1200">
              <a:latin typeface="Calibri" pitchFamily="34" charset="0"/>
            </a:rPr>
            <a:t>Immediately after: </a:t>
          </a:r>
          <a:r>
            <a:rPr lang="en-US" sz="1100" kern="1200">
              <a:latin typeface="Calibri" pitchFamily="34" charset="0"/>
            </a:rPr>
            <a:t>“post incident amnesia”—failure to remember most of what was observed</a:t>
          </a:r>
        </a:p>
      </dsp:txBody>
      <dsp:txXfrm>
        <a:off x="1750447" y="2167663"/>
        <a:ext cx="1308163" cy="1779258"/>
      </dsp:txXfrm>
    </dsp:sp>
    <dsp:sp modelId="{1BF8D238-51F5-4889-8F0A-7699691A530B}">
      <dsp:nvSpPr>
        <dsp:cNvPr id="0" name=""/>
        <dsp:cNvSpPr/>
      </dsp:nvSpPr>
      <dsp:spPr>
        <a:xfrm>
          <a:off x="2918450" y="1375757"/>
          <a:ext cx="330155" cy="330155"/>
        </a:xfrm>
        <a:prstGeom prst="ellipse">
          <a:avLst/>
        </a:prstGeom>
        <a:gradFill rotWithShape="0">
          <a:gsLst>
            <a:gs pos="0">
              <a:schemeClr val="accent3">
                <a:shade val="50000"/>
                <a:hueOff val="802526"/>
                <a:satOff val="-72826"/>
                <a:lumOff val="53120"/>
                <a:alphaOff val="0"/>
              </a:schemeClr>
            </a:gs>
            <a:gs pos="90000">
              <a:schemeClr val="accent3">
                <a:shade val="50000"/>
                <a:hueOff val="802526"/>
                <a:satOff val="-72826"/>
                <a:lumOff val="53120"/>
                <a:alphaOff val="0"/>
                <a:shade val="100000"/>
              </a:schemeClr>
            </a:gs>
            <a:gs pos="100000">
              <a:schemeClr val="accent3">
                <a:shade val="50000"/>
                <a:hueOff val="802526"/>
                <a:satOff val="-72826"/>
                <a:lumOff val="5312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802526"/>
              <a:satOff val="-72826"/>
              <a:lumOff val="53120"/>
              <a:alphaOff val="0"/>
              <a:shade val="30000"/>
            </a:schemeClr>
          </a:contourClr>
        </a:sp3d>
      </dsp:spPr>
      <dsp:style>
        <a:lnRef idx="0">
          <a:scrgbClr r="0" g="0" b="0"/>
        </a:lnRef>
        <a:fillRef idx="3">
          <a:scrgbClr r="0" g="0" b="0"/>
        </a:fillRef>
        <a:effectRef idx="3">
          <a:scrgbClr r="0" g="0" b="0"/>
        </a:effectRef>
        <a:fontRef idx="minor">
          <a:schemeClr val="lt1"/>
        </a:fontRef>
      </dsp:style>
    </dsp:sp>
    <dsp:sp modelId="{36A013A1-B22C-4680-ACEE-AC471542B9A4}">
      <dsp:nvSpPr>
        <dsp:cNvPr id="0" name=""/>
        <dsp:cNvSpPr/>
      </dsp:nvSpPr>
      <dsp:spPr>
        <a:xfrm>
          <a:off x="3083528" y="1540835"/>
          <a:ext cx="1308163" cy="2406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943" tIns="0" rIns="0" bIns="0" numCol="1" spcCol="1270" anchor="t" anchorCtr="0">
          <a:noAutofit/>
        </a:bodyPr>
        <a:lstStyle/>
        <a:p>
          <a:pPr marL="0" lvl="0" indent="0" algn="l" defTabSz="488950">
            <a:lnSpc>
              <a:spcPct val="90000"/>
            </a:lnSpc>
            <a:spcBef>
              <a:spcPct val="0"/>
            </a:spcBef>
            <a:spcAft>
              <a:spcPct val="35000"/>
            </a:spcAft>
            <a:buNone/>
          </a:pPr>
          <a:r>
            <a:rPr lang="en-US" sz="1100" b="1" kern="1200">
              <a:latin typeface="Calibri" pitchFamily="34" charset="0"/>
            </a:rPr>
            <a:t>After a healthy night’s sleep: </a:t>
          </a:r>
          <a:r>
            <a:rPr lang="en-US" sz="1100" kern="1200">
              <a:latin typeface="Calibri" pitchFamily="34" charset="0"/>
            </a:rPr>
            <a:t>“memory recovery”—result  in remembering  majority of what occurred; probably most ‘pure’ recollection</a:t>
          </a:r>
        </a:p>
      </dsp:txBody>
      <dsp:txXfrm>
        <a:off x="3083528" y="1540835"/>
        <a:ext cx="1308163" cy="2406086"/>
      </dsp:txXfrm>
    </dsp:sp>
    <dsp:sp modelId="{5DFF423B-F14E-40D4-898E-E1193439E303}">
      <dsp:nvSpPr>
        <dsp:cNvPr id="0" name=""/>
        <dsp:cNvSpPr/>
      </dsp:nvSpPr>
      <dsp:spPr>
        <a:xfrm>
          <a:off x="4326283" y="934252"/>
          <a:ext cx="442283" cy="442283"/>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458C1679-3C3C-4BC4-8173-A794CF9DC7F5}">
      <dsp:nvSpPr>
        <dsp:cNvPr id="0" name=""/>
        <dsp:cNvSpPr/>
      </dsp:nvSpPr>
      <dsp:spPr>
        <a:xfrm>
          <a:off x="4547425" y="1155394"/>
          <a:ext cx="1308163" cy="2791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357" tIns="0" rIns="0" bIns="0" numCol="1" spcCol="1270" anchor="t" anchorCtr="0">
          <a:noAutofit/>
        </a:bodyPr>
        <a:lstStyle/>
        <a:p>
          <a:pPr marL="0" lvl="0" indent="0" algn="l" defTabSz="488950">
            <a:lnSpc>
              <a:spcPct val="90000"/>
            </a:lnSpc>
            <a:spcBef>
              <a:spcPct val="0"/>
            </a:spcBef>
            <a:spcAft>
              <a:spcPct val="35000"/>
            </a:spcAft>
            <a:buNone/>
          </a:pPr>
          <a:r>
            <a:rPr lang="en-US" sz="1100" b="1" kern="1200">
              <a:latin typeface="Calibri" pitchFamily="34" charset="0"/>
            </a:rPr>
            <a:t>Within 72 hours: </a:t>
          </a:r>
          <a:r>
            <a:rPr lang="en-US" sz="1100" kern="1200">
              <a:latin typeface="Calibri" pitchFamily="34" charset="0"/>
            </a:rPr>
            <a:t>final &amp; most complete memory—but at least partially reconstructed after normal process of integrating other sources of information</a:t>
          </a:r>
        </a:p>
      </dsp:txBody>
      <dsp:txXfrm>
        <a:off x="4547425" y="1155394"/>
        <a:ext cx="1308163" cy="2791527"/>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8304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3899955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1521249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01296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23189538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8194017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675741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912475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48503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975278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408952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09668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25220954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ea typeface="Calibri" panose="020F0502020204030204"/>
              <a:cs typeface="Calibri" panose="020F0502020204030204"/>
            </a:endParaRPr>
          </a:p>
        </p:txBody>
      </p:sp>
    </p:spTree>
    <p:extLst>
      <p:ext uri="{BB962C8B-B14F-4D97-AF65-F5344CB8AC3E}">
        <p14:creationId xmlns:p14="http://schemas.microsoft.com/office/powerpoint/2010/main" val="27006268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3AAA81D5-8683-574B-F6A3-FC8F754981F1}"/>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32329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7AA8E59E-D25E-BE63-BE3C-6ED8265ED0C2}"/>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15125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DDA3947-8B55-D2BC-8ECB-644D1CDCEA29}"/>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86395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1641C23-8DCD-1C0F-C49A-B0831E7DF6B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08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5095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CAC8DF15-111B-5F45-DED4-88C5BF786BE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45185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DA4110C-2908-4984-701A-DC9B91573540}"/>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96807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a:effectLst/>
              <a:highlight>
                <a:srgbClr val="FFFFFF"/>
              </a:highlight>
              <a:latin typeface="-apple-system"/>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99526A-4D05-4399-AD9E-6053138227E7}"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32413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313A250-F49E-5778-7EE4-1A5447A314B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70346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7AA51DA-9DDE-41D5-72B0-D6716CCCE373}"/>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00197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BAC63A7-0EDB-C11F-337D-B70F7B6FE07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74664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466B5375-77A7-2F09-9D2B-6EC1B11EA23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77531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a:ln/>
        </p:spPr>
      </p:sp>
      <p:sp>
        <p:nvSpPr>
          <p:cNvPr id="778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778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anose="020B0604020202020204" pitchFamily="34" charset="0"/>
                <a:ea typeface="ＭＳ Ｐゴシック" panose="020B0600070205080204" pitchFamily="34" charset="-128"/>
              </a:defRPr>
            </a:lvl1pPr>
            <a:lvl2pPr marL="800294" indent="-307805">
              <a:defRPr sz="2500">
                <a:solidFill>
                  <a:schemeClr val="tx1"/>
                </a:solidFill>
                <a:latin typeface="Arial" panose="020B0604020202020204" pitchFamily="34" charset="0"/>
                <a:ea typeface="ＭＳ Ｐゴシック" panose="020B0600070205080204" pitchFamily="34" charset="-128"/>
              </a:defRPr>
            </a:lvl2pPr>
            <a:lvl3pPr marL="1231222" indent="-246244">
              <a:defRPr sz="2500">
                <a:solidFill>
                  <a:schemeClr val="tx1"/>
                </a:solidFill>
                <a:latin typeface="Arial" panose="020B0604020202020204" pitchFamily="34" charset="0"/>
                <a:ea typeface="ＭＳ Ｐゴシック" panose="020B0600070205080204" pitchFamily="34" charset="-128"/>
              </a:defRPr>
            </a:lvl3pPr>
            <a:lvl4pPr marL="1723711" indent="-246244">
              <a:defRPr sz="2500">
                <a:solidFill>
                  <a:schemeClr val="tx1"/>
                </a:solidFill>
                <a:latin typeface="Arial" panose="020B0604020202020204" pitchFamily="34" charset="0"/>
                <a:ea typeface="ＭＳ Ｐゴシック" panose="020B0600070205080204" pitchFamily="34" charset="-128"/>
              </a:defRPr>
            </a:lvl4pPr>
            <a:lvl5pPr marL="2216201" indent="-246244">
              <a:defRPr sz="2500">
                <a:solidFill>
                  <a:schemeClr val="tx1"/>
                </a:solidFill>
                <a:latin typeface="Arial" panose="020B0604020202020204" pitchFamily="34" charset="0"/>
                <a:ea typeface="ＭＳ Ｐゴシック" panose="020B0600070205080204" pitchFamily="34" charset="-128"/>
              </a:defRPr>
            </a:lvl5pPr>
            <a:lvl6pPr marL="2708689"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201178"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693667"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186156"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pPr marL="0" marR="0" lvl="0" indent="0" algn="r" defTabSz="966612" rtl="0" eaLnBrk="1" fontAlgn="auto" latinLnBrk="0" hangingPunct="1">
              <a:lnSpc>
                <a:spcPct val="100000"/>
              </a:lnSpc>
              <a:spcBef>
                <a:spcPts val="0"/>
              </a:spcBef>
              <a:spcAft>
                <a:spcPts val="0"/>
              </a:spcAft>
              <a:buClrTx/>
              <a:buSzTx/>
              <a:buFontTx/>
              <a:buNone/>
              <a:tabLst/>
              <a:defRPr/>
            </a:pPr>
            <a:fld id="{8C800963-7C5E-4039-9846-3F2DC660D621}" type="slidenum">
              <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66612" rtl="0" eaLnBrk="1" fontAlgn="auto" latinLnBrk="0" hangingPunct="1">
                <a:lnSpc>
                  <a:spcPct val="100000"/>
                </a:lnSpc>
                <a:spcBef>
                  <a:spcPts val="0"/>
                </a:spcBef>
                <a:spcAft>
                  <a:spcPts val="0"/>
                </a:spcAft>
                <a:buClrTx/>
                <a:buSzTx/>
                <a:buFontTx/>
                <a:buNone/>
                <a:tabLst/>
                <a:defRPr/>
              </a:pPr>
              <a:t>40</a:t>
            </a:fld>
            <a:endPar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 name="Date Placeholder 1">
            <a:extLst>
              <a:ext uri="{FF2B5EF4-FFF2-40B4-BE49-F238E27FC236}">
                <a16:creationId xmlns:a16="http://schemas.microsoft.com/office/drawing/2014/main" id="{2F16FD3D-92BC-69A1-8BCB-ABD96874A82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0614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2381385-C80E-01BB-6CC2-A12E65393C2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98838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2512421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a:p>
        </p:txBody>
      </p:sp>
    </p:spTree>
    <p:extLst>
      <p:ext uri="{BB962C8B-B14F-4D97-AF65-F5344CB8AC3E}">
        <p14:creationId xmlns:p14="http://schemas.microsoft.com/office/powerpoint/2010/main" val="25818146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ea typeface="Calibri"/>
              <a:cs typeface="Calibri" panose="020F0502020204030204"/>
            </a:endParaRPr>
          </a:p>
        </p:txBody>
      </p:sp>
    </p:spTree>
    <p:extLst>
      <p:ext uri="{BB962C8B-B14F-4D97-AF65-F5344CB8AC3E}">
        <p14:creationId xmlns:p14="http://schemas.microsoft.com/office/powerpoint/2010/main" val="2751078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C064E7-C48E-4997-9BE7-6B31B80C827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59640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BB2FD73C-4F87-D271-8324-A5903E117F9E}"/>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85739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E1B6F895-421C-5BA1-9D33-D5E6AD71311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25655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457200" algn="l"/>
              </a:tabLst>
              <a:defRPr/>
            </a:pPr>
            <a:endParaRPr lang="en-US"/>
          </a:p>
        </p:txBody>
      </p:sp>
    </p:spTree>
    <p:extLst>
      <p:ext uri="{BB962C8B-B14F-4D97-AF65-F5344CB8AC3E}">
        <p14:creationId xmlns:p14="http://schemas.microsoft.com/office/powerpoint/2010/main" val="362366512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8916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389430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B31F-283A-DD02-1B88-15B1A13343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777C-2761-842C-1A14-375577614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033E2-3C63-7E11-F66C-90B57E9B384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427403-AFDC-1CAD-9967-993608BE23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772292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Tree>
    <p:extLst>
      <p:ext uri="{BB962C8B-B14F-4D97-AF65-F5344CB8AC3E}">
        <p14:creationId xmlns:p14="http://schemas.microsoft.com/office/powerpoint/2010/main" val="15490208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357891526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760284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8535936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33973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8807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2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6"/>
            <a:ext cx="12192000" cy="108065"/>
          </a:xfrm>
          <a:prstGeom prst="rect">
            <a:avLst/>
          </a:prstGeom>
        </p:spPr>
      </p:pic>
      <p:sp>
        <p:nvSpPr>
          <p:cNvPr id="8" name="Text Placeholder 7"/>
          <p:cNvSpPr>
            <a:spLocks noGrp="1"/>
          </p:cNvSpPr>
          <p:nvPr>
            <p:ph type="body" sz="quarter" idx="10" hasCustomPrompt="1"/>
          </p:nvPr>
        </p:nvSpPr>
        <p:spPr>
          <a:xfrm>
            <a:off x="7213600" y="3124200"/>
            <a:ext cx="3556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6299200" y="3468688"/>
            <a:ext cx="44704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1320800" y="3886200"/>
            <a:ext cx="79248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1320800" y="5105400"/>
            <a:ext cx="3556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1320800" y="5715000"/>
            <a:ext cx="37592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296200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3110845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53034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5125944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27323714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5472040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11200" y="1752600"/>
            <a:ext cx="52832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6604000" y="2133600"/>
            <a:ext cx="44704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9"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20036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8"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95968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4"/>
            <a:ext cx="48768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30131130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940832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 id="2147483756" r:id="rId28"/>
    <p:sldLayoutId id="2147483758" r:id="rId29"/>
    <p:sldLayoutId id="2147483771" r:id="rId30"/>
    <p:sldLayoutId id="2147483788" r:id="rId31"/>
    <p:sldLayoutId id="2147483789" r:id="rId32"/>
    <p:sldLayoutId id="2147483791" r:id="rId33"/>
    <p:sldLayoutId id="2147483793" r:id="rId34"/>
    <p:sldLayoutId id="2147483802" r:id="rId35"/>
    <p:sldLayoutId id="2147483810" r:id="rId36"/>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1.xml"/><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2.xml"/><Relationship Id="rId1" Type="http://schemas.openxmlformats.org/officeDocument/2006/relationships/slideLayout" Target="../slideLayouts/slideLayout3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7.xml"/><Relationship Id="rId1" Type="http://schemas.openxmlformats.org/officeDocument/2006/relationships/slideLayout" Target="../slideLayouts/slideLayout3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8.xml"/></Relationships>
</file>

<file path=ppt/slides/_rels/slide7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Investigator Training</a:t>
            </a:r>
          </a:p>
          <a:p>
            <a:endParaRPr lang="en-US" dirty="0"/>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Equity and Inclusion</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November 13-14, 2024</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3577429-1E65-90C4-BD5B-D48FDBA33EE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Deciding if Misconduct Occurred</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Standard of proof in determining a 1B.1 violation</a:t>
            </a:r>
          </a:p>
          <a:p>
            <a:pPr lvl="1"/>
            <a:r>
              <a:rPr lang="en-US"/>
              <a:t>Preponderance of evidence; i.e. more likely than not to have occurred</a:t>
            </a:r>
          </a:p>
          <a:p>
            <a:pPr lvl="1"/>
            <a:r>
              <a:rPr lang="en-US"/>
              <a:t>Secondary information has value</a:t>
            </a:r>
          </a:p>
          <a:p>
            <a:pPr lvl="1"/>
            <a:r>
              <a:rPr lang="en-US"/>
              <a:t>Reasonable inferences also are used</a:t>
            </a:r>
          </a:p>
        </p:txBody>
      </p:sp>
      <p:sp>
        <p:nvSpPr>
          <p:cNvPr id="4" name="TextBox 3">
            <a:extLst>
              <a:ext uri="{FF2B5EF4-FFF2-40B4-BE49-F238E27FC236}">
                <a16:creationId xmlns:a16="http://schemas.microsoft.com/office/drawing/2014/main" id="{BD70C121-B49A-9B28-7AE0-5205E5E32852}"/>
              </a:ext>
            </a:extLst>
          </p:cNvPr>
          <p:cNvSpPr txBox="1"/>
          <p:nvPr/>
        </p:nvSpPr>
        <p:spPr>
          <a:xfrm>
            <a:off x="3814739" y="4466273"/>
            <a:ext cx="4562522" cy="1477328"/>
          </a:xfrm>
          <a:prstGeom prst="rect">
            <a:avLst/>
          </a:prstGeom>
          <a:noFill/>
        </p:spPr>
        <p:txBody>
          <a:bodyPr wrap="square" rtlCol="0">
            <a:spAutoFit/>
          </a:bodyPr>
          <a:lstStyle/>
          <a:p>
            <a:pPr algn="l" rtl="0" fontAlgn="base"/>
            <a:r>
              <a:rPr lang="en-US" i="1">
                <a:solidFill>
                  <a:srgbClr val="000000"/>
                </a:solidFill>
                <a:latin typeface="Times New Roman" panose="02020603050405020304" pitchFamily="18" charset="0"/>
              </a:rPr>
              <a:t>The scales of justice:</a:t>
            </a:r>
            <a:r>
              <a:rPr lang="en-US">
                <a:solidFill>
                  <a:srgbClr val="000000"/>
                </a:solidFill>
                <a:latin typeface="Times New Roman" panose="02020603050405020304" pitchFamily="18" charset="0"/>
              </a:rPr>
              <a:t> </a:t>
            </a:r>
            <a:endParaRPr lang="en-US">
              <a:solidFill>
                <a:srgbClr val="000000"/>
              </a:solidFill>
              <a:latin typeface="Segoe UI" panose="020B0502040204020203" pitchFamily="34" charset="0"/>
            </a:endParaRPr>
          </a:p>
          <a:p>
            <a:pPr algn="l" rtl="0" fontAlgn="base"/>
            <a:r>
              <a:rPr lang="en-US" i="1">
                <a:solidFill>
                  <a:srgbClr val="000000"/>
                </a:solidFill>
                <a:latin typeface="Times New Roman" panose="02020603050405020304" pitchFamily="18" charset="0"/>
              </a:rPr>
              <a:t>Preponderance= &gt; than 50% </a:t>
            </a:r>
            <a:r>
              <a:rPr lang="en-US">
                <a:solidFill>
                  <a:srgbClr val="000000"/>
                </a:solidFill>
                <a:latin typeface="Times New Roman" panose="02020603050405020304" pitchFamily="18" charset="0"/>
              </a:rPr>
              <a:t> </a:t>
            </a:r>
            <a:endParaRPr lang="en-US">
              <a:solidFill>
                <a:srgbClr val="000000"/>
              </a:solidFill>
              <a:latin typeface="Segoe UI" panose="020B0502040204020203" pitchFamily="34" charset="0"/>
            </a:endParaRPr>
          </a:p>
          <a:p>
            <a:pPr algn="l" rtl="0" fontAlgn="base"/>
            <a:r>
              <a:rPr lang="en-US" i="1">
                <a:solidFill>
                  <a:srgbClr val="000000"/>
                </a:solidFill>
                <a:latin typeface="Times New Roman" panose="02020603050405020304" pitchFamily="18" charset="0"/>
              </a:rPr>
              <a:t>Clear and convincing= 75% vs. 25%</a:t>
            </a:r>
            <a:r>
              <a:rPr lang="en-US">
                <a:solidFill>
                  <a:srgbClr val="000000"/>
                </a:solidFill>
                <a:latin typeface="Times New Roman" panose="02020603050405020304" pitchFamily="18" charset="0"/>
              </a:rPr>
              <a:t> </a:t>
            </a:r>
            <a:endParaRPr lang="en-US">
              <a:solidFill>
                <a:srgbClr val="000000"/>
              </a:solidFill>
              <a:latin typeface="Segoe UI" panose="020B0502040204020203" pitchFamily="34" charset="0"/>
            </a:endParaRPr>
          </a:p>
          <a:p>
            <a:pPr algn="l" rtl="0" fontAlgn="base"/>
            <a:r>
              <a:rPr lang="en-US" i="1">
                <a:solidFill>
                  <a:srgbClr val="000000"/>
                </a:solidFill>
                <a:latin typeface="Times New Roman" panose="02020603050405020304" pitchFamily="18" charset="0"/>
              </a:rPr>
              <a:t>Beyond a reasonable doubt= 99.9% vs. .1%</a:t>
            </a:r>
            <a:r>
              <a:rPr lang="en-US">
                <a:solidFill>
                  <a:srgbClr val="000000"/>
                </a:solidFill>
                <a:latin typeface="Times New Roman" panose="02020603050405020304" pitchFamily="18" charset="0"/>
              </a:rPr>
              <a:t> </a:t>
            </a:r>
            <a:endParaRPr lang="en-US">
              <a:solidFill>
                <a:srgbClr val="000000"/>
              </a:solidFill>
              <a:latin typeface="Segoe UI" panose="020B0502040204020203" pitchFamily="34" charset="0"/>
            </a:endParaRPr>
          </a:p>
          <a:p>
            <a:endParaRPr lang="en-US"/>
          </a:p>
        </p:txBody>
      </p:sp>
    </p:spTree>
    <p:extLst>
      <p:ext uri="{BB962C8B-B14F-4D97-AF65-F5344CB8AC3E}">
        <p14:creationId xmlns:p14="http://schemas.microsoft.com/office/powerpoint/2010/main" val="4178953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4AF7240-3030-41AB-DC44-C904A7B8224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 Factors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Weigh nature and context of behaviors, the relationship(s) between the parties, the context in which the alleged incident(s) occurred, and other relevant factors</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and has greater probability</a:t>
            </a:r>
          </a:p>
        </p:txBody>
      </p:sp>
    </p:spTree>
    <p:extLst>
      <p:ext uri="{BB962C8B-B14F-4D97-AF65-F5344CB8AC3E}">
        <p14:creationId xmlns:p14="http://schemas.microsoft.com/office/powerpoint/2010/main" val="1730055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spcBef>
                <a:spcPct val="20000"/>
              </a:spcBef>
              <a:buClr>
                <a:srgbClr val="009F4D"/>
              </a:buClr>
              <a:defRPr/>
            </a:pPr>
            <a:r>
              <a:rPr lang="en-US" sz="4000">
                <a:latin typeface="+mn-lt"/>
                <a:ea typeface="+mn-ea"/>
                <a:cs typeface="Calibri"/>
              </a:rPr>
              <a:t>Investigation Skill-building</a:t>
            </a:r>
            <a:endParaRPr lang="en-US" sz="4000">
              <a:solidFill>
                <a:srgbClr val="0C2340"/>
              </a:solidFill>
              <a:latin typeface="+mn-lt"/>
              <a:ea typeface="Calibri"/>
              <a:cs typeface="Calibri"/>
            </a:endParaRPr>
          </a:p>
        </p:txBody>
      </p:sp>
      <p:sp>
        <p:nvSpPr>
          <p:cNvPr id="7" name="Text Placeholder 4">
            <a:extLst>
              <a:ext uri="{FF2B5EF4-FFF2-40B4-BE49-F238E27FC236}">
                <a16:creationId xmlns:a16="http://schemas.microsoft.com/office/drawing/2014/main" id="{DD824BD1-7EBF-28C6-F4B5-95316A336C7A}"/>
              </a:ext>
            </a:extLst>
          </p:cNvPr>
          <p:cNvSpPr txBox="1">
            <a:spLocks/>
          </p:cNvSpPr>
          <p:nvPr/>
        </p:nvSpPr>
        <p:spPr>
          <a:xfrm>
            <a:off x="1212575" y="4552123"/>
            <a:ext cx="4124738" cy="1330688"/>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a:cs typeface="Calibri"/>
              </a:rPr>
              <a:t>Maegen Sincleair Usher, JD </a:t>
            </a:r>
            <a:r>
              <a:rPr lang="en-US" sz="1800" b="0">
                <a:cs typeface="Calibri"/>
              </a:rPr>
              <a:t>(she/her)</a:t>
            </a:r>
          </a:p>
          <a:p>
            <a:r>
              <a:rPr lang="en-US" sz="1400" b="0">
                <a:cs typeface="Calibri"/>
              </a:rPr>
              <a:t>Investigation Specialist &amp; Deputy Title IX Coordinator</a:t>
            </a:r>
            <a:endParaRPr lang="en-US" sz="1400" b="0">
              <a:ea typeface="Calibri"/>
              <a:cs typeface="Calibri"/>
            </a:endParaRPr>
          </a:p>
          <a:p>
            <a:r>
              <a:rPr lang="en-US" sz="1400" b="0">
                <a:cs typeface="Calibri"/>
              </a:rPr>
              <a:t>Metro State University</a:t>
            </a:r>
            <a:endParaRPr lang="en-US" sz="1400"/>
          </a:p>
        </p:txBody>
      </p:sp>
    </p:spTree>
    <p:extLst>
      <p:ext uri="{BB962C8B-B14F-4D97-AF65-F5344CB8AC3E}">
        <p14:creationId xmlns:p14="http://schemas.microsoft.com/office/powerpoint/2010/main" val="3816074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1: Investigation Strategy</a:t>
            </a:r>
          </a:p>
        </p:txBody>
      </p:sp>
      <p:sp>
        <p:nvSpPr>
          <p:cNvPr id="2" name="Content Placeholder 1">
            <a:extLst>
              <a:ext uri="{FF2B5EF4-FFF2-40B4-BE49-F238E27FC236}">
                <a16:creationId xmlns:a16="http://schemas.microsoft.com/office/drawing/2014/main" id="{20FB50A0-D240-EE6E-92FB-FF34435E4FA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68110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074DC0D-69BC-8ACD-7A61-86C759D10C4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Investigation </a:t>
            </a:r>
            <a:r>
              <a:rPr kumimoji="0" lang="en-US" sz="3600" b="1" i="0" u="none" strike="noStrike" kern="1200" cap="all" spc="0" normalizeH="0" baseline="0" noProof="0" dirty="0">
                <a:ln>
                  <a:noFill/>
                </a:ln>
                <a:solidFill>
                  <a:schemeClr val="tx2"/>
                </a:solidFill>
                <a:effectLst/>
                <a:uLnTx/>
                <a:uFillTx/>
                <a:latin typeface="+mn-lt"/>
                <a:ea typeface="+mn-ea"/>
                <a:cs typeface="+mn-cs"/>
              </a:rPr>
              <a:t>Scope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t>Scope of Investigation</a:t>
            </a:r>
          </a:p>
          <a:p>
            <a:pPr lvl="1"/>
            <a:r>
              <a:rPr lang="en-US"/>
              <a:t>What are the allegations?</a:t>
            </a:r>
          </a:p>
          <a:p>
            <a:pPr lvl="2"/>
            <a:r>
              <a:rPr lang="en-US"/>
              <a:t>1B.1, 1B.3, RWP, Code of conduct, etc.</a:t>
            </a:r>
          </a:p>
          <a:p>
            <a:pPr lvl="2"/>
            <a:r>
              <a:rPr lang="en-US"/>
              <a:t>What are sub-elements</a:t>
            </a:r>
          </a:p>
          <a:p>
            <a:pPr lvl="2"/>
            <a:r>
              <a:rPr lang="en-US"/>
              <a:t>Partnership w/ other departments</a:t>
            </a:r>
          </a:p>
          <a:p>
            <a:pPr lvl="1"/>
            <a:r>
              <a:rPr lang="en-US"/>
              <a:t>Who are the involved parties?</a:t>
            </a:r>
          </a:p>
          <a:p>
            <a:pPr lvl="2"/>
            <a:r>
              <a:rPr lang="en-US"/>
              <a:t>Multiple respondents; multiple complainants – may consider splitting</a:t>
            </a:r>
          </a:p>
          <a:p>
            <a:pPr lvl="1"/>
            <a:r>
              <a:rPr lang="en-US"/>
              <a:t>Do the allegations arise out of same set of facts</a:t>
            </a:r>
          </a:p>
          <a:p>
            <a:pPr lvl="2"/>
            <a:r>
              <a:rPr lang="en-US"/>
              <a:t>If not, consider splitting or referring non 1B.1/1B.3 matters</a:t>
            </a:r>
          </a:p>
          <a:p>
            <a:pPr lvl="2"/>
            <a:r>
              <a:rPr lang="en-US"/>
              <a:t>Allegations for each specific Respondent</a:t>
            </a:r>
          </a:p>
          <a:p>
            <a:pPr lvl="1"/>
            <a:r>
              <a:rPr lang="en-US"/>
              <a:t>Why is scope important?</a:t>
            </a:r>
          </a:p>
          <a:p>
            <a:pPr lvl="2"/>
            <a:r>
              <a:rPr lang="en-US"/>
              <a:t>Prevents Scope creep i.e., getting lost/sidetracked</a:t>
            </a:r>
          </a:p>
          <a:p>
            <a:pPr lvl="2"/>
            <a:r>
              <a:rPr lang="en-US"/>
              <a:t>Can help structure interviews</a:t>
            </a:r>
          </a:p>
          <a:p>
            <a:pPr lvl="2"/>
            <a:endParaRPr lang="en-US"/>
          </a:p>
        </p:txBody>
      </p:sp>
    </p:spTree>
    <p:extLst>
      <p:ext uri="{BB962C8B-B14F-4D97-AF65-F5344CB8AC3E}">
        <p14:creationId xmlns:p14="http://schemas.microsoft.com/office/powerpoint/2010/main" val="4030062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294D45-0D76-46BF-D834-6187AD6410B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Creating investigation plan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Calibri"/>
                <a:cs typeface="Calibri"/>
              </a:rPr>
              <a:t>Outline the scope </a:t>
            </a:r>
          </a:p>
          <a:p>
            <a:pPr lvl="1">
              <a:buFont typeface="Courier New" panose="020B0604020202020204" pitchFamily="34" charset="0"/>
              <a:buChar char="o"/>
            </a:pPr>
            <a:r>
              <a:rPr lang="en-US">
                <a:ea typeface="Calibri"/>
                <a:cs typeface="Calibri"/>
              </a:rPr>
              <a:t>Complainant(s); Respondent(s); policies, allegations</a:t>
            </a:r>
          </a:p>
          <a:p>
            <a:r>
              <a:rPr lang="en-US">
                <a:ea typeface="Calibri"/>
                <a:cs typeface="Calibri"/>
              </a:rPr>
              <a:t>Allegations</a:t>
            </a:r>
          </a:p>
          <a:p>
            <a:pPr lvl="1">
              <a:buFont typeface="Courier New" panose="020B0604020202020204" pitchFamily="34" charset="0"/>
              <a:buChar char="o"/>
            </a:pPr>
            <a:r>
              <a:rPr lang="en-US">
                <a:ea typeface="Calibri"/>
                <a:cs typeface="Calibri"/>
              </a:rPr>
              <a:t>What are the elements</a:t>
            </a:r>
          </a:p>
          <a:p>
            <a:pPr lvl="1">
              <a:buFont typeface="Courier New" panose="020B0604020202020204" pitchFamily="34" charset="0"/>
              <a:buChar char="o"/>
            </a:pPr>
            <a:r>
              <a:rPr lang="en-US">
                <a:ea typeface="Calibri"/>
                <a:cs typeface="Calibri"/>
              </a:rPr>
              <a:t>Track information that goes to each element </a:t>
            </a:r>
          </a:p>
          <a:p>
            <a:r>
              <a:rPr lang="en-US">
                <a:ea typeface="Calibri"/>
                <a:cs typeface="Calibri"/>
              </a:rPr>
              <a:t>Witnesses </a:t>
            </a:r>
          </a:p>
          <a:p>
            <a:pPr lvl="1">
              <a:buFont typeface="Courier New" panose="020B0604020202020204" pitchFamily="34" charset="0"/>
              <a:buChar char="o"/>
            </a:pPr>
            <a:r>
              <a:rPr lang="en-US">
                <a:ea typeface="Calibri"/>
                <a:cs typeface="Calibri"/>
              </a:rPr>
              <a:t>Large witness pool </a:t>
            </a:r>
          </a:p>
          <a:p>
            <a:pPr lvl="1">
              <a:buFont typeface="Courier New" panose="020B0604020202020204" pitchFamily="34" charset="0"/>
              <a:buChar char="o"/>
            </a:pPr>
            <a:r>
              <a:rPr lang="en-US">
                <a:ea typeface="Calibri"/>
                <a:cs typeface="Calibri"/>
              </a:rPr>
              <a:t>Name, role, who identified by, information they possess, interview date, evidence submitted</a:t>
            </a:r>
          </a:p>
          <a:p>
            <a:r>
              <a:rPr lang="en-US">
                <a:ea typeface="Calibri"/>
                <a:cs typeface="Calibri"/>
              </a:rPr>
              <a:t>Investigative questions</a:t>
            </a:r>
          </a:p>
          <a:p>
            <a:pPr lvl="1">
              <a:buFont typeface="Courier New" panose="020B0604020202020204" pitchFamily="34" charset="0"/>
              <a:buChar char="o"/>
            </a:pPr>
            <a:r>
              <a:rPr lang="en-US">
                <a:ea typeface="Calibri"/>
                <a:cs typeface="Calibri"/>
              </a:rPr>
              <a:t>Outline for each party </a:t>
            </a:r>
          </a:p>
          <a:p>
            <a:r>
              <a:rPr lang="en-US">
                <a:ea typeface="Calibri"/>
                <a:cs typeface="Calibri"/>
              </a:rPr>
              <a:t>Evidence </a:t>
            </a:r>
          </a:p>
          <a:p>
            <a:pPr lvl="1">
              <a:buFont typeface="Courier New" panose="020B0604020202020204" pitchFamily="34" charset="0"/>
              <a:buChar char="o"/>
            </a:pPr>
            <a:r>
              <a:rPr lang="en-US">
                <a:ea typeface="Calibri"/>
                <a:cs typeface="Calibri"/>
              </a:rPr>
              <a:t>Received; Needed</a:t>
            </a: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3444743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46CE1C7-9A54-7A31-628E-F11E8603CCC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Collecting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cs typeface="Calibri"/>
              </a:rPr>
              <a:t>Initial evidence to collect and review </a:t>
            </a:r>
            <a:endParaRPr lang="en-US"/>
          </a:p>
          <a:p>
            <a:pPr lvl="1"/>
            <a:r>
              <a:rPr lang="en-US">
                <a:cs typeface="Calibri"/>
              </a:rPr>
              <a:t>Time sensitive evidence</a:t>
            </a:r>
            <a:endParaRPr lang="en-US">
              <a:ea typeface="Calibri"/>
              <a:cs typeface="Calibri"/>
            </a:endParaRPr>
          </a:p>
          <a:p>
            <a:pPr lvl="2"/>
            <a:r>
              <a:rPr lang="en-US">
                <a:cs typeface="Calibri"/>
              </a:rPr>
              <a:t>Security footage</a:t>
            </a:r>
            <a:endParaRPr lang="en-US">
              <a:ea typeface="Calibri"/>
              <a:cs typeface="Calibri"/>
            </a:endParaRPr>
          </a:p>
          <a:p>
            <a:pPr lvl="2"/>
            <a:r>
              <a:rPr lang="en-US">
                <a:cs typeface="Calibri"/>
              </a:rPr>
              <a:t>Keycard access</a:t>
            </a:r>
            <a:endParaRPr lang="en-US">
              <a:ea typeface="Calibri"/>
              <a:cs typeface="Calibri"/>
            </a:endParaRPr>
          </a:p>
          <a:p>
            <a:pPr lvl="2"/>
            <a:r>
              <a:rPr lang="en-US">
                <a:cs typeface="Calibri"/>
              </a:rPr>
              <a:t>University owned devices</a:t>
            </a:r>
            <a:endParaRPr lang="en-US">
              <a:ea typeface="Calibri"/>
              <a:cs typeface="Calibri"/>
            </a:endParaRPr>
          </a:p>
          <a:p>
            <a:pPr lvl="1"/>
            <a:r>
              <a:rPr lang="en-US">
                <a:cs typeface="Calibri"/>
              </a:rPr>
              <a:t>Standard records to review</a:t>
            </a:r>
            <a:endParaRPr lang="en-US">
              <a:ea typeface="Calibri"/>
              <a:cs typeface="Calibri"/>
            </a:endParaRPr>
          </a:p>
          <a:p>
            <a:pPr lvl="2"/>
            <a:r>
              <a:rPr lang="en-US">
                <a:cs typeface="Calibri"/>
              </a:rPr>
              <a:t>Internal past 1B.1/1B.3 records</a:t>
            </a:r>
            <a:endParaRPr lang="en-US">
              <a:ea typeface="Calibri"/>
              <a:cs typeface="Calibri"/>
            </a:endParaRPr>
          </a:p>
          <a:p>
            <a:pPr lvl="2"/>
            <a:r>
              <a:rPr lang="en-US">
                <a:cs typeface="Calibri"/>
              </a:rPr>
              <a:t>Personnel files</a:t>
            </a:r>
            <a:endParaRPr lang="en-US">
              <a:ea typeface="Calibri"/>
              <a:cs typeface="Calibri"/>
            </a:endParaRPr>
          </a:p>
          <a:p>
            <a:pPr lvl="2"/>
            <a:r>
              <a:rPr lang="en-US">
                <a:cs typeface="Calibri"/>
              </a:rPr>
              <a:t>Conduct records </a:t>
            </a:r>
            <a:endParaRPr lang="en-US">
              <a:ea typeface="Calibri"/>
              <a:cs typeface="Calibri"/>
            </a:endParaRPr>
          </a:p>
          <a:p>
            <a:pPr lvl="2"/>
            <a:r>
              <a:rPr lang="en-US">
                <a:cs typeface="Calibri"/>
              </a:rPr>
              <a:t>Reports: security, residential life, etc. </a:t>
            </a:r>
            <a:endParaRPr lang="en-US">
              <a:ea typeface="Calibri"/>
              <a:cs typeface="Calibri"/>
            </a:endParaRPr>
          </a:p>
          <a:p>
            <a:pPr lvl="2"/>
            <a:r>
              <a:rPr lang="en-US">
                <a:cs typeface="Calibri"/>
              </a:rPr>
              <a:t>Org. Charts</a:t>
            </a:r>
            <a:endParaRPr lang="en-US">
              <a:ea typeface="Calibri"/>
              <a:cs typeface="Calibri"/>
            </a:endParaRPr>
          </a:p>
          <a:p>
            <a:pPr lvl="1"/>
            <a:r>
              <a:rPr lang="en-US">
                <a:cs typeface="Calibri"/>
              </a:rPr>
              <a:t>Create a timeline</a:t>
            </a:r>
            <a:endParaRPr lang="en-US">
              <a:ea typeface="Calibri"/>
              <a:cs typeface="Calibri"/>
            </a:endParaRPr>
          </a:p>
          <a:p>
            <a:pPr lvl="2"/>
            <a:r>
              <a:rPr lang="en-US" sz="2400">
                <a:ea typeface="Calibri"/>
                <a:cs typeface="Calibri"/>
              </a:rPr>
              <a:t>Continue to grow as more information is gathered</a:t>
            </a:r>
          </a:p>
          <a:p>
            <a:pPr lvl="1"/>
            <a:r>
              <a:rPr lang="en-US">
                <a:ea typeface="Calibri"/>
                <a:cs typeface="Calibri"/>
              </a:rPr>
              <a:t>Tracking</a:t>
            </a:r>
          </a:p>
          <a:p>
            <a:pPr lvl="2"/>
            <a:r>
              <a:rPr lang="en-US">
                <a:ea typeface="Calibri"/>
                <a:cs typeface="Calibri"/>
              </a:rPr>
              <a:t>Who provided what and/or where it was found</a:t>
            </a: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20102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D5FD5DF8-9A60-EB06-D8CA-FEB8D82F184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77500" lnSpcReduction="20000"/>
          </a:bodyPr>
          <a:lstStyle/>
          <a:p>
            <a:r>
              <a:rPr lang="en-US"/>
              <a:t>Direct Evidence</a:t>
            </a:r>
          </a:p>
          <a:p>
            <a:pPr lvl="1"/>
            <a:r>
              <a:rPr lang="en-US"/>
              <a:t>Evidence based on personal knowledge or observation of a fact (can include documentary evidence)</a:t>
            </a:r>
          </a:p>
          <a:p>
            <a:r>
              <a:rPr lang="en-US"/>
              <a:t>Documentary Evidence </a:t>
            </a:r>
          </a:p>
          <a:p>
            <a:pPr lvl="1"/>
            <a:r>
              <a:rPr lang="en-US"/>
              <a:t>Written or recorded material used to prove its contents</a:t>
            </a:r>
          </a:p>
          <a:p>
            <a:r>
              <a:rPr lang="en-US"/>
              <a:t>Circumstantial Evidence</a:t>
            </a:r>
          </a:p>
          <a:p>
            <a:pPr lvl="1"/>
            <a:r>
              <a:rPr lang="en-US"/>
              <a:t>Direct evidence of a fact from which a person may reasonably infer the existence of another fact </a:t>
            </a:r>
          </a:p>
          <a:p>
            <a:pPr lvl="1"/>
            <a:r>
              <a:rPr lang="en-US"/>
              <a:t>Statements or behavior in other situations that support or refute alleged conduct </a:t>
            </a:r>
          </a:p>
          <a:p>
            <a:r>
              <a:rPr lang="en-US"/>
              <a:t>Character Evidence </a:t>
            </a:r>
          </a:p>
          <a:p>
            <a:r>
              <a:rPr lang="en-US"/>
              <a:t>Corroborating evidence</a:t>
            </a:r>
          </a:p>
          <a:p>
            <a:pPr lvl="1"/>
            <a:r>
              <a:rPr lang="en-US"/>
              <a:t>any admission or rationalizing of conduct; specific denial; witnesses with the opportunity to observe, recognize, or understand the situation</a:t>
            </a:r>
          </a:p>
          <a:p>
            <a:r>
              <a:rPr lang="en-US"/>
              <a:t>Hearsay Evidence</a:t>
            </a:r>
          </a:p>
          <a:p>
            <a:pPr lvl="1"/>
            <a:endParaRPr lang="en-US"/>
          </a:p>
          <a:p>
            <a:pPr lvl="1"/>
            <a:endParaRPr lang="en-US"/>
          </a:p>
          <a:p>
            <a:pPr lvl="2"/>
            <a:endParaRPr lang="en-US"/>
          </a:p>
        </p:txBody>
      </p:sp>
    </p:spTree>
    <p:extLst>
      <p:ext uri="{BB962C8B-B14F-4D97-AF65-F5344CB8AC3E}">
        <p14:creationId xmlns:p14="http://schemas.microsoft.com/office/powerpoint/2010/main" val="1277475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1184EDE-F4E8-0403-35CD-C299782EC52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Evidence, cont.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t>Hearsay Evidence</a:t>
            </a:r>
          </a:p>
          <a:p>
            <a:pPr lvl="1"/>
            <a:r>
              <a:rPr lang="en-US"/>
              <a:t>Information received from other people that one cannot adequately substantiate; rumor </a:t>
            </a:r>
          </a:p>
          <a:p>
            <a:pPr lvl="1"/>
            <a:r>
              <a:rPr lang="en-US"/>
              <a:t>Offered to prove the truth of matter asserted </a:t>
            </a:r>
          </a:p>
          <a:p>
            <a:r>
              <a:rPr lang="en-US"/>
              <a:t>Exceptions to hearsay</a:t>
            </a:r>
          </a:p>
          <a:p>
            <a:pPr lvl="1"/>
            <a:r>
              <a:rPr lang="en-US"/>
              <a:t>Excited utterance </a:t>
            </a:r>
          </a:p>
          <a:p>
            <a:pPr lvl="1"/>
            <a:r>
              <a:rPr lang="en-US"/>
              <a:t>Present sense impressions</a:t>
            </a:r>
          </a:p>
          <a:p>
            <a:pPr lvl="1"/>
            <a:r>
              <a:rPr lang="en-US"/>
              <a:t>Recorded recollection</a:t>
            </a:r>
          </a:p>
          <a:p>
            <a:pPr lvl="1"/>
            <a:r>
              <a:rPr lang="en-US"/>
              <a:t>Records of regularly conducted business activity </a:t>
            </a:r>
          </a:p>
          <a:p>
            <a:pPr lvl="1"/>
            <a:r>
              <a:rPr lang="en-US"/>
              <a:t>Public records and reports </a:t>
            </a:r>
          </a:p>
          <a:p>
            <a:pPr lvl="1"/>
            <a:r>
              <a:rPr lang="en-US"/>
              <a:t>Records of vital statistics </a:t>
            </a:r>
          </a:p>
          <a:p>
            <a:pPr lvl="1"/>
            <a:endParaRPr lang="en-US"/>
          </a:p>
          <a:p>
            <a:pPr lvl="1"/>
            <a:endParaRPr lang="en-US"/>
          </a:p>
          <a:p>
            <a:pPr lvl="1"/>
            <a:endParaRPr lang="en-US"/>
          </a:p>
          <a:p>
            <a:pPr lvl="2"/>
            <a:endParaRPr lang="en-US"/>
          </a:p>
        </p:txBody>
      </p:sp>
    </p:spTree>
    <p:extLst>
      <p:ext uri="{BB962C8B-B14F-4D97-AF65-F5344CB8AC3E}">
        <p14:creationId xmlns:p14="http://schemas.microsoft.com/office/powerpoint/2010/main" val="4277916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156EE1D-151E-236C-6A34-A6E07539315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Examples of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Personnel files/conduct records</a:t>
            </a:r>
          </a:p>
          <a:p>
            <a:r>
              <a:rPr lang="en-US">
                <a:ea typeface="Calibri"/>
                <a:cs typeface="Calibri"/>
              </a:rPr>
              <a:t>Meeting minutes</a:t>
            </a:r>
          </a:p>
          <a:p>
            <a:r>
              <a:rPr lang="en-US">
                <a:ea typeface="Calibri"/>
                <a:cs typeface="Calibri"/>
              </a:rPr>
              <a:t>Emails, voicemails, text messages. Etc. </a:t>
            </a:r>
          </a:p>
          <a:p>
            <a:r>
              <a:rPr lang="en-US">
                <a:ea typeface="Calibri"/>
                <a:cs typeface="Calibri"/>
              </a:rPr>
              <a:t>Security or Residential life report</a:t>
            </a:r>
          </a:p>
          <a:p>
            <a:r>
              <a:rPr lang="en-US">
                <a:ea typeface="Calibri"/>
                <a:cs typeface="Calibri"/>
              </a:rPr>
              <a:t>Social media records</a:t>
            </a:r>
          </a:p>
          <a:p>
            <a:r>
              <a:rPr lang="en-US">
                <a:ea typeface="Calibri"/>
                <a:cs typeface="Calibri"/>
              </a:rPr>
              <a:t>Supervisory notes</a:t>
            </a:r>
          </a:p>
          <a:p>
            <a:r>
              <a:rPr lang="en-US">
                <a:ea typeface="Calibri"/>
                <a:cs typeface="Calibri"/>
              </a:rPr>
              <a:t>Grading data </a:t>
            </a:r>
          </a:p>
          <a:p>
            <a:r>
              <a:rPr lang="en-US">
                <a:ea typeface="Calibri"/>
                <a:cs typeface="Calibri"/>
              </a:rPr>
              <a:t>D2L records </a:t>
            </a:r>
          </a:p>
          <a:p>
            <a:endParaRPr lang="en-US">
              <a:ea typeface="Calibri"/>
              <a:cs typeface="Calibri"/>
            </a:endParaRPr>
          </a:p>
          <a:p>
            <a:pPr lvl="1"/>
            <a:endParaRPr lang="en-US" sz="2200">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425567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rmAutofit/>
          </a:bodyPr>
          <a:lstStyle/>
          <a:p>
            <a:pPr algn="ctr" defTabSz="685800">
              <a:spcBef>
                <a:spcPct val="20000"/>
              </a:spcBef>
              <a:buClr>
                <a:srgbClr val="009F4D"/>
              </a:buClr>
              <a:defRPr/>
            </a:pPr>
            <a:r>
              <a:rPr lang="en-US" sz="3300">
                <a:solidFill>
                  <a:srgbClr val="002060"/>
                </a:solidFill>
                <a:latin typeface="+mn-lt"/>
                <a:ea typeface="+mn-ea"/>
                <a:cs typeface="+mn-cs"/>
              </a:rPr>
              <a:t>Outline of Today’s Presentation</a:t>
            </a:r>
          </a:p>
        </p:txBody>
      </p:sp>
      <p:sp>
        <p:nvSpPr>
          <p:cNvPr id="2" name="Content Placeholder 1"/>
          <p:cNvSpPr>
            <a:spLocks noGrp="1"/>
          </p:cNvSpPr>
          <p:nvPr>
            <p:ph idx="1"/>
          </p:nvPr>
        </p:nvSpPr>
        <p:spPr/>
        <p:txBody>
          <a:bodyPr vert="horz" lIns="68580" tIns="34290" rIns="68580" bIns="34290" rtlCol="0" anchor="t">
            <a:normAutofit/>
          </a:bodyPr>
          <a:lstStyle/>
          <a:p>
            <a:pPr fontAlgn="base"/>
            <a:r>
              <a:rPr lang="en-US">
                <a:solidFill>
                  <a:srgbClr val="002060"/>
                </a:solidFill>
              </a:rPr>
              <a:t>Brief review</a:t>
            </a:r>
          </a:p>
          <a:p>
            <a:pPr fontAlgn="base"/>
            <a:r>
              <a:rPr lang="en-US">
                <a:solidFill>
                  <a:srgbClr val="002060"/>
                </a:solidFill>
              </a:rPr>
              <a:t>Investigation Techniques​</a:t>
            </a: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D291BF-D3EC-15B7-CB28-6C69760DEC7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Partnerships to obtain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ea typeface="Calibri"/>
                <a:cs typeface="Calibri"/>
              </a:rPr>
              <a:t>Security</a:t>
            </a:r>
          </a:p>
          <a:p>
            <a:r>
              <a:rPr lang="en-US">
                <a:ea typeface="Calibri"/>
                <a:cs typeface="Calibri"/>
              </a:rPr>
              <a:t>Student Conduct/Student Affairs</a:t>
            </a:r>
          </a:p>
          <a:p>
            <a:r>
              <a:rPr lang="en-US">
                <a:ea typeface="Calibri"/>
                <a:cs typeface="Calibri"/>
              </a:rPr>
              <a:t>Human Resources </a:t>
            </a:r>
          </a:p>
          <a:p>
            <a:r>
              <a:rPr lang="en-US">
                <a:ea typeface="Calibri"/>
                <a:cs typeface="Calibri"/>
              </a:rPr>
              <a:t>Residential Life</a:t>
            </a:r>
          </a:p>
          <a:p>
            <a:r>
              <a:rPr lang="en-US">
                <a:ea typeface="Calibri"/>
                <a:cs typeface="Calibri"/>
              </a:rPr>
              <a:t>Athletics</a:t>
            </a:r>
          </a:p>
          <a:p>
            <a:r>
              <a:rPr lang="en-US">
                <a:ea typeface="Calibri"/>
                <a:cs typeface="Calibri"/>
              </a:rPr>
              <a:t>Other campus processes</a:t>
            </a:r>
          </a:p>
          <a:p>
            <a:r>
              <a:rPr lang="en-US">
                <a:ea typeface="Calibri"/>
                <a:cs typeface="Calibri"/>
              </a:rPr>
              <a:t>Ombudsperson</a:t>
            </a:r>
          </a:p>
          <a:p>
            <a:r>
              <a:rPr lang="en-US">
                <a:ea typeface="Calibri"/>
                <a:cs typeface="Calibri"/>
              </a:rPr>
              <a:t>Campus advocate </a:t>
            </a:r>
          </a:p>
          <a:p>
            <a:r>
              <a:rPr lang="en-US">
                <a:ea typeface="Calibri"/>
                <a:cs typeface="Calibri"/>
              </a:rPr>
              <a:t>Law enforcement</a:t>
            </a:r>
          </a:p>
          <a:p>
            <a:pPr marL="0" indent="0">
              <a:buNone/>
            </a:pPr>
            <a:endParaRPr lang="en-US">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2038636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E7ED8F-BEC7-4F9C-906D-FB2F2BBA0D4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Complainant &amp; Respondent</a:t>
            </a:r>
          </a:p>
          <a:p>
            <a:r>
              <a:rPr lang="en-US">
                <a:cs typeface="Calibri"/>
              </a:rPr>
              <a:t>Witnesses</a:t>
            </a:r>
            <a:endParaRPr lang="en-US">
              <a:ea typeface="Calibri"/>
              <a:cs typeface="Calibri"/>
            </a:endParaRPr>
          </a:p>
          <a:p>
            <a:pPr lvl="1"/>
            <a:r>
              <a:rPr lang="en-US">
                <a:cs typeface="Calibri"/>
              </a:rPr>
              <a:t>Those present in incident(s)</a:t>
            </a:r>
            <a:endParaRPr lang="en-US">
              <a:ea typeface="Calibri"/>
              <a:cs typeface="Calibri"/>
            </a:endParaRPr>
          </a:p>
          <a:p>
            <a:pPr lvl="1"/>
            <a:r>
              <a:rPr lang="en-US">
                <a:cs typeface="Calibri"/>
              </a:rPr>
              <a:t>Outcry witnesses – administrators, friends, family complainant/respondent shared with about incident(s)</a:t>
            </a:r>
            <a:endParaRPr lang="en-US">
              <a:ea typeface="Calibri"/>
              <a:cs typeface="Calibri"/>
            </a:endParaRPr>
          </a:p>
          <a:p>
            <a:pPr lvl="1"/>
            <a:r>
              <a:rPr lang="en-US">
                <a:cs typeface="Calibri"/>
              </a:rPr>
              <a:t>Those involved in documenting incident or process/response - security, other administrators, etc.</a:t>
            </a:r>
          </a:p>
          <a:p>
            <a:pPr lvl="1"/>
            <a:r>
              <a:rPr lang="en-US">
                <a:cs typeface="Calibri"/>
              </a:rPr>
              <a:t>Focus on witnesses that have knowledge of the incident rather than the character of the individual</a:t>
            </a:r>
          </a:p>
          <a:p>
            <a:r>
              <a:rPr lang="en-US">
                <a:cs typeface="Calibri"/>
              </a:rPr>
              <a:t>Document interview decisions</a:t>
            </a:r>
            <a:endParaRPr lang="en-US">
              <a:ea typeface="Calibri"/>
              <a:cs typeface="Calibri"/>
            </a:endParaRPr>
          </a:p>
          <a:p>
            <a:pPr lvl="1"/>
            <a:r>
              <a:rPr lang="en-US">
                <a:ea typeface="Calibri"/>
                <a:cs typeface="Calibri"/>
              </a:rPr>
              <a:t>Who is doing the interview and why</a:t>
            </a:r>
          </a:p>
          <a:p>
            <a:pPr lvl="1"/>
            <a:r>
              <a:rPr lang="en-US">
                <a:ea typeface="Calibri"/>
                <a:cs typeface="Calibri"/>
              </a:rPr>
              <a:t>Why was someone not interviewed</a:t>
            </a:r>
          </a:p>
        </p:txBody>
      </p:sp>
    </p:spTree>
    <p:extLst>
      <p:ext uri="{BB962C8B-B14F-4D97-AF65-F5344CB8AC3E}">
        <p14:creationId xmlns:p14="http://schemas.microsoft.com/office/powerpoint/2010/main" val="855321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062B539-74D4-CBF0-BC1C-78E249E85A4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Order of interviews</a:t>
            </a:r>
            <a:endParaRPr lang="en-US" sz="2200">
              <a:cs typeface="Calibri"/>
            </a:endParaRPr>
          </a:p>
          <a:p>
            <a:pPr lvl="1"/>
            <a:r>
              <a:rPr lang="en-US" sz="2000">
                <a:ea typeface="+mn-lt"/>
                <a:cs typeface="+mn-lt"/>
              </a:rPr>
              <a:t>Strategy – different order for different situations</a:t>
            </a:r>
            <a:endParaRPr lang="en-US" sz="2000">
              <a:cs typeface="Calibri"/>
            </a:endParaRPr>
          </a:p>
          <a:p>
            <a:pPr lvl="2">
              <a:buFont typeface="Wingdings" panose="020B0604020202020204" pitchFamily="34" charset="0"/>
              <a:buChar char="§"/>
            </a:pPr>
            <a:r>
              <a:rPr lang="en-US" sz="1800">
                <a:ea typeface="+mn-lt"/>
                <a:cs typeface="+mn-lt"/>
              </a:rPr>
              <a:t>Witnesses – may be helpful to start w/ "neutral persons"</a:t>
            </a:r>
          </a:p>
          <a:p>
            <a:r>
              <a:rPr lang="en-US" sz="2200">
                <a:ea typeface="+mn-lt"/>
                <a:cs typeface="+mn-lt"/>
              </a:rPr>
              <a:t>Timing </a:t>
            </a:r>
            <a:endParaRPr lang="en-US" sz="2200">
              <a:cs typeface="Calibri"/>
            </a:endParaRPr>
          </a:p>
          <a:p>
            <a:pPr lvl="1"/>
            <a:r>
              <a:rPr lang="en-US" sz="2000">
                <a:ea typeface="+mn-lt"/>
                <a:cs typeface="+mn-lt"/>
              </a:rPr>
              <a:t>Set aside enough time: prep, interview, notes/reflection time</a:t>
            </a:r>
            <a:endParaRPr lang="en-US" sz="2000">
              <a:cs typeface="Calibri"/>
            </a:endParaRPr>
          </a:p>
          <a:p>
            <a:pPr lvl="1"/>
            <a:r>
              <a:rPr lang="en-US" sz="2000">
                <a:ea typeface="+mn-lt"/>
                <a:cs typeface="+mn-lt"/>
              </a:rPr>
              <a:t>Consider past interactions with party</a:t>
            </a:r>
            <a:endParaRPr lang="en-US" sz="2000">
              <a:cs typeface="Calibri"/>
            </a:endParaRPr>
          </a:p>
          <a:p>
            <a:pPr lvl="1"/>
            <a:r>
              <a:rPr lang="en-US" sz="2000">
                <a:ea typeface="+mn-lt"/>
                <a:cs typeface="+mn-lt"/>
              </a:rPr>
              <a:t>Consult interview outline </a:t>
            </a:r>
            <a:endParaRPr lang="en-US" sz="2000">
              <a:cs typeface="Calibri"/>
            </a:endParaRPr>
          </a:p>
          <a:p>
            <a:r>
              <a:rPr lang="en-US" sz="2200">
                <a:ea typeface="+mn-lt"/>
                <a:cs typeface="+mn-lt"/>
              </a:rPr>
              <a:t>Flexibility – timing and location</a:t>
            </a:r>
            <a:endParaRPr lang="en-US" sz="2200">
              <a:cs typeface="Calibri"/>
            </a:endParaRPr>
          </a:p>
          <a:p>
            <a:pPr lvl="1"/>
            <a:r>
              <a:rPr lang="en-US" sz="2000">
                <a:ea typeface="+mn-lt"/>
                <a:cs typeface="+mn-lt"/>
              </a:rPr>
              <a:t>Provide location options but be sensitive to different needs.</a:t>
            </a:r>
            <a:endParaRPr lang="en-US" sz="2000">
              <a:cs typeface="Calibri"/>
            </a:endParaRPr>
          </a:p>
          <a:p>
            <a:pPr lvl="1"/>
            <a:r>
              <a:rPr lang="en-US" sz="2000">
                <a:ea typeface="+mn-lt"/>
                <a:cs typeface="+mn-lt"/>
              </a:rPr>
              <a:t>i.e., - Zoom requires technology, internet, etc.</a:t>
            </a:r>
            <a:endParaRPr lang="en-US" sz="2000">
              <a:cs typeface="Calibri"/>
            </a:endParaRPr>
          </a:p>
          <a:p>
            <a:r>
              <a:rPr lang="en-US" sz="2200">
                <a:ea typeface="+mn-lt"/>
                <a:cs typeface="+mn-lt"/>
              </a:rPr>
              <a:t>Accommodations</a:t>
            </a:r>
            <a:endParaRPr lang="en-US" sz="2200">
              <a:cs typeface="Calibri"/>
            </a:endParaRPr>
          </a:p>
          <a:p>
            <a:pPr lvl="1"/>
            <a:r>
              <a:rPr lang="en-US" sz="2000">
                <a:ea typeface="+mn-lt"/>
                <a:cs typeface="+mn-lt"/>
              </a:rPr>
              <a:t>Know who/what departments to partner</a:t>
            </a:r>
            <a:endParaRPr lang="en-US" sz="200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7817213-C795-CE74-6AD1-54745883127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meetings and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Intake</a:t>
            </a:r>
          </a:p>
          <a:p>
            <a:pPr lvl="1"/>
            <a:r>
              <a:rPr lang="en-US" sz="1800">
                <a:ea typeface="Calibri"/>
                <a:cs typeface="Calibri"/>
              </a:rPr>
              <a:t>Investigatory interview </a:t>
            </a:r>
          </a:p>
          <a:p>
            <a:pPr lvl="1"/>
            <a:r>
              <a:rPr lang="en-US" sz="1800">
                <a:ea typeface="Calibri"/>
                <a:cs typeface="Calibri"/>
              </a:rPr>
              <a:t>Follow-up interview </a:t>
            </a:r>
          </a:p>
          <a:p>
            <a:r>
              <a:rPr lang="en-US" sz="2200">
                <a:ea typeface="Calibri"/>
                <a:cs typeface="Calibri"/>
              </a:rPr>
              <a:t>Respondent</a:t>
            </a:r>
          </a:p>
          <a:p>
            <a:pPr lvl="1"/>
            <a:r>
              <a:rPr lang="en-US" sz="1800">
                <a:ea typeface="Calibri"/>
                <a:cs typeface="Calibri"/>
              </a:rPr>
              <a:t>Initial meeting</a:t>
            </a:r>
          </a:p>
          <a:p>
            <a:pPr lvl="1"/>
            <a:r>
              <a:rPr lang="en-US" sz="1800">
                <a:ea typeface="Calibri"/>
                <a:cs typeface="Calibri"/>
              </a:rPr>
              <a:t>Investigatory interview</a:t>
            </a:r>
          </a:p>
          <a:p>
            <a:pPr lvl="1"/>
            <a:r>
              <a:rPr lang="en-US" sz="1800">
                <a:ea typeface="Calibri"/>
                <a:cs typeface="Calibri"/>
              </a:rPr>
              <a:t>Follow-up interview </a:t>
            </a:r>
          </a:p>
          <a:p>
            <a:r>
              <a:rPr lang="en-US" sz="2200">
                <a:ea typeface="Calibri"/>
                <a:cs typeface="Calibri"/>
              </a:rPr>
              <a:t>Witness </a:t>
            </a:r>
          </a:p>
          <a:p>
            <a:pPr lvl="1"/>
            <a:r>
              <a:rPr lang="en-US" sz="1800">
                <a:ea typeface="Calibri"/>
                <a:cs typeface="Calibri"/>
              </a:rPr>
              <a:t>Investigatory interview </a:t>
            </a:r>
          </a:p>
          <a:p>
            <a:pPr lvl="1"/>
            <a:r>
              <a:rPr lang="en-US" sz="1800">
                <a:ea typeface="Calibri"/>
                <a:cs typeface="Calibri"/>
              </a:rPr>
              <a:t>Follow-up interview </a:t>
            </a:r>
          </a:p>
        </p:txBody>
      </p:sp>
    </p:spTree>
    <p:extLst>
      <p:ext uri="{BB962C8B-B14F-4D97-AF65-F5344CB8AC3E}">
        <p14:creationId xmlns:p14="http://schemas.microsoft.com/office/powerpoint/2010/main" val="258891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757E658-5C5B-B44D-3E0F-95BF1D0A4F2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Notice of Meetings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Outreach letter</a:t>
            </a:r>
          </a:p>
          <a:p>
            <a:pPr lvl="1"/>
            <a:r>
              <a:rPr lang="en-US" sz="1800">
                <a:ea typeface="Calibri"/>
                <a:cs typeface="Calibri"/>
              </a:rPr>
              <a:t>Notice of formal investigation – Notice of Informal Resolution </a:t>
            </a:r>
          </a:p>
          <a:p>
            <a:pPr lvl="1"/>
            <a:r>
              <a:rPr lang="en-US" sz="1800">
                <a:ea typeface="Calibri"/>
                <a:cs typeface="Calibri"/>
              </a:rPr>
              <a:t>Notice of investigation and decline to file letter</a:t>
            </a:r>
          </a:p>
          <a:p>
            <a:pPr lvl="1"/>
            <a:r>
              <a:rPr lang="en-US" sz="1800">
                <a:ea typeface="Calibri"/>
                <a:cs typeface="Calibri"/>
              </a:rPr>
              <a:t>Notice of reassignment</a:t>
            </a:r>
          </a:p>
          <a:p>
            <a:r>
              <a:rPr lang="en-US" sz="2200">
                <a:ea typeface="Calibri"/>
                <a:cs typeface="Calibri"/>
              </a:rPr>
              <a:t>Respondent</a:t>
            </a:r>
          </a:p>
          <a:p>
            <a:pPr lvl="1"/>
            <a:r>
              <a:rPr lang="en-US" sz="1800">
                <a:ea typeface="Calibri"/>
                <a:cs typeface="Calibri"/>
              </a:rPr>
              <a:t>Notice of review </a:t>
            </a:r>
          </a:p>
          <a:p>
            <a:pPr lvl="1"/>
            <a:r>
              <a:rPr lang="en-US" sz="1800">
                <a:ea typeface="Calibri"/>
                <a:cs typeface="Calibri"/>
              </a:rPr>
              <a:t>Notice of investigation (formal or informal) and allegations</a:t>
            </a:r>
            <a:endParaRPr lang="en-US"/>
          </a:p>
          <a:p>
            <a:pPr lvl="1"/>
            <a:r>
              <a:rPr lang="en-US" sz="1800">
                <a:ea typeface="Calibri"/>
                <a:cs typeface="Calibri"/>
              </a:rPr>
              <a:t>Notice of reassignment</a:t>
            </a:r>
          </a:p>
          <a:p>
            <a:r>
              <a:rPr lang="en-US" sz="2200">
                <a:ea typeface="Calibri"/>
                <a:cs typeface="Calibri"/>
              </a:rPr>
              <a:t>Witness </a:t>
            </a:r>
          </a:p>
          <a:p>
            <a:pPr lvl="1"/>
            <a:r>
              <a:rPr lang="en-US" sz="1800">
                <a:ea typeface="Calibri"/>
                <a:cs typeface="Calibri"/>
              </a:rPr>
              <a:t>Witness Pre-interview letter</a:t>
            </a:r>
          </a:p>
          <a:p>
            <a:pPr lvl="1"/>
            <a:endParaRPr lang="en-US" sz="1800">
              <a:ea typeface="Calibri"/>
              <a:cs typeface="Calibri"/>
            </a:endParaRPr>
          </a:p>
        </p:txBody>
      </p:sp>
    </p:spTree>
    <p:extLst>
      <p:ext uri="{BB962C8B-B14F-4D97-AF65-F5344CB8AC3E}">
        <p14:creationId xmlns:p14="http://schemas.microsoft.com/office/powerpoint/2010/main" val="1443611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8A6FB8-3805-C5D8-7235-CC0DDF37525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Meeting structure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600" dirty="0">
                <a:ea typeface="+mn-lt"/>
                <a:cs typeface="+mn-lt"/>
              </a:rPr>
              <a:t>Interview structure consistent for all parties</a:t>
            </a:r>
            <a:endParaRPr lang="en-US" sz="2600" dirty="0">
              <a:solidFill>
                <a:srgbClr val="000000"/>
              </a:solidFill>
              <a:ea typeface="Calibri"/>
              <a:cs typeface="Calibri"/>
            </a:endParaRPr>
          </a:p>
          <a:p>
            <a:pPr lvl="1"/>
            <a:r>
              <a:rPr lang="en-US" sz="2200" dirty="0">
                <a:ea typeface="Calibri"/>
                <a:cs typeface="Calibri"/>
              </a:rPr>
              <a:t>"speeches" - overview of meeting, about role/office, etc.</a:t>
            </a:r>
            <a:endParaRPr lang="en-US" sz="2200" dirty="0">
              <a:solidFill>
                <a:srgbClr val="000000"/>
              </a:solidFill>
              <a:ea typeface="Calibri"/>
              <a:cs typeface="Calibri"/>
            </a:endParaRPr>
          </a:p>
          <a:p>
            <a:pPr lvl="1"/>
            <a:r>
              <a:rPr lang="en-US" sz="2200" dirty="0">
                <a:ea typeface="Calibri"/>
                <a:cs typeface="Calibri"/>
              </a:rPr>
              <a:t>Review allegations – respondent meetings</a:t>
            </a:r>
          </a:p>
          <a:p>
            <a:pPr lvl="1"/>
            <a:r>
              <a:rPr lang="en-US" sz="2200" dirty="0">
                <a:ea typeface="Calibri"/>
                <a:cs typeface="Calibri"/>
              </a:rPr>
              <a:t>Background – name, title/year, etc.</a:t>
            </a:r>
            <a:endParaRPr lang="en-US" sz="2200" dirty="0">
              <a:solidFill>
                <a:srgbClr val="000000"/>
              </a:solidFill>
              <a:ea typeface="Calibri"/>
              <a:cs typeface="Calibri"/>
            </a:endParaRPr>
          </a:p>
          <a:p>
            <a:pPr lvl="1"/>
            <a:r>
              <a:rPr lang="en-US" sz="2200" dirty="0">
                <a:ea typeface="Calibri"/>
                <a:cs typeface="Calibri"/>
              </a:rPr>
              <a:t>Interim actions and supportive measures </a:t>
            </a:r>
            <a:endParaRPr lang="en-US" sz="2200" dirty="0">
              <a:solidFill>
                <a:srgbClr val="000000"/>
              </a:solidFill>
              <a:ea typeface="Calibri"/>
              <a:cs typeface="Calibri"/>
            </a:endParaRPr>
          </a:p>
          <a:p>
            <a:pPr lvl="1"/>
            <a:r>
              <a:rPr lang="en-US" sz="2200" dirty="0">
                <a:ea typeface="Calibri"/>
                <a:cs typeface="Calibri"/>
              </a:rPr>
              <a:t>Resources</a:t>
            </a:r>
            <a:endParaRPr lang="en-US" sz="2200" dirty="0">
              <a:solidFill>
                <a:srgbClr val="000000"/>
              </a:solidFill>
              <a:ea typeface="Calibri"/>
              <a:cs typeface="Calibri"/>
            </a:endParaRPr>
          </a:p>
          <a:p>
            <a:pPr lvl="1"/>
            <a:r>
              <a:rPr lang="en-US" sz="2200" dirty="0">
                <a:ea typeface="Calibri"/>
                <a:cs typeface="Calibri"/>
              </a:rPr>
              <a:t>Next steps</a:t>
            </a:r>
            <a:endParaRPr lang="en-US" sz="2200" dirty="0">
              <a:solidFill>
                <a:srgbClr val="000000"/>
              </a:solidFill>
              <a:ea typeface="Calibri"/>
              <a:cs typeface="Calibri"/>
            </a:endParaRPr>
          </a:p>
          <a:p>
            <a:pPr lvl="1"/>
            <a:r>
              <a:rPr lang="en-US" sz="2200" dirty="0">
                <a:ea typeface="Calibri"/>
                <a:cs typeface="Calibri"/>
              </a:rPr>
              <a:t>Reminder about retaliation</a:t>
            </a:r>
            <a:endParaRPr lang="en-US" dirty="0"/>
          </a:p>
        </p:txBody>
      </p:sp>
    </p:spTree>
    <p:extLst>
      <p:ext uri="{BB962C8B-B14F-4D97-AF65-F5344CB8AC3E}">
        <p14:creationId xmlns:p14="http://schemas.microsoft.com/office/powerpoint/2010/main" val="19261732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a:xfrm>
            <a:off x="838200" y="457200"/>
            <a:ext cx="10515600" cy="1749287"/>
          </a:xfrm>
        </p:spPr>
        <p:txBody>
          <a:bodyPr>
            <a:normAutofit/>
          </a:bodyPr>
          <a:lstStyle/>
          <a:p>
            <a:r>
              <a:rPr lang="en-US">
                <a:ea typeface="Calibri"/>
                <a:cs typeface="Calibri"/>
              </a:rPr>
              <a:t>Part 2: Strategies for managing investigation-based challenges </a:t>
            </a:r>
          </a:p>
        </p:txBody>
      </p:sp>
      <p:sp>
        <p:nvSpPr>
          <p:cNvPr id="2" name="Content Placeholder 1">
            <a:extLst>
              <a:ext uri="{FF2B5EF4-FFF2-40B4-BE49-F238E27FC236}">
                <a16:creationId xmlns:a16="http://schemas.microsoft.com/office/drawing/2014/main" id="{242DC0C5-B65B-D6AA-DA86-04311C2CC15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230687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818C43-F032-B870-DF6D-A4F1CF929F4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Bias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A disproportionate prominence in favor of or against an idea or thing, usually in a way that is closeminded, prejudicial, or unfair</a:t>
            </a:r>
          </a:p>
          <a:p>
            <a:pPr lvl="1">
              <a:buFont typeface="Courier New" panose="020B0604020202020204" pitchFamily="34" charset="0"/>
              <a:buChar char="o"/>
            </a:pPr>
            <a:r>
              <a:rPr lang="en-US">
                <a:ea typeface="Calibri"/>
                <a:cs typeface="Calibri"/>
              </a:rPr>
              <a:t>Can be innate or learned</a:t>
            </a:r>
          </a:p>
          <a:p>
            <a:pPr lvl="1">
              <a:buFont typeface="Courier New" panose="020B0604020202020204" pitchFamily="34" charset="0"/>
              <a:buChar char="o"/>
            </a:pPr>
            <a:r>
              <a:rPr lang="en-US">
                <a:ea typeface="Calibri"/>
                <a:cs typeface="Calibri"/>
              </a:rPr>
              <a:t>Bias can be for or against an individual, group, or belief</a:t>
            </a:r>
          </a:p>
          <a:p>
            <a:r>
              <a:rPr lang="en-US">
                <a:ea typeface="Calibri"/>
                <a:cs typeface="Calibri"/>
              </a:rPr>
              <a:t>Title IX requires a college or university to conduct a “prompt, thorough and impartial inquiry.” ​</a:t>
            </a:r>
            <a:endParaRPr lang="en-US"/>
          </a:p>
          <a:p>
            <a:endParaRPr lang="en-US">
              <a:ea typeface="Calibri"/>
              <a:cs typeface="Calibri"/>
            </a:endParaRPr>
          </a:p>
        </p:txBody>
      </p:sp>
    </p:spTree>
    <p:extLst>
      <p:ext uri="{BB962C8B-B14F-4D97-AF65-F5344CB8AC3E}">
        <p14:creationId xmlns:p14="http://schemas.microsoft.com/office/powerpoint/2010/main" val="1650281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8EF6170-EADF-E8FC-DE15-C572E856A76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Calibri"/>
              </a:rPr>
              <a:t>Types of Bias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ea typeface="Calibri"/>
                <a:cs typeface="Calibri"/>
              </a:rPr>
              <a:t>First Impression Bias</a:t>
            </a:r>
          </a:p>
          <a:p>
            <a:r>
              <a:rPr lang="en-US">
                <a:ea typeface="Calibri"/>
                <a:cs typeface="Calibri"/>
              </a:rPr>
              <a:t>Affinity Bias</a:t>
            </a:r>
          </a:p>
          <a:p>
            <a:r>
              <a:rPr lang="en-US">
                <a:ea typeface="Calibri"/>
                <a:cs typeface="Calibri"/>
              </a:rPr>
              <a:t>Confirmation Bias</a:t>
            </a:r>
          </a:p>
          <a:p>
            <a:r>
              <a:rPr lang="en-US">
                <a:ea typeface="Calibri"/>
                <a:cs typeface="Calibri"/>
              </a:rPr>
              <a:t>Attribution Bias</a:t>
            </a:r>
          </a:p>
          <a:p>
            <a:r>
              <a:rPr lang="en-US">
                <a:ea typeface="Calibri"/>
                <a:cs typeface="Calibri"/>
              </a:rPr>
              <a:t>Characteristic based bias </a:t>
            </a:r>
          </a:p>
          <a:p>
            <a:pPr lvl="1">
              <a:buFont typeface="Courier New" panose="020B0604020202020204" pitchFamily="34" charset="0"/>
              <a:buChar char="o"/>
            </a:pPr>
            <a:r>
              <a:rPr lang="en-US">
                <a:ea typeface="Calibri"/>
                <a:cs typeface="Calibri"/>
              </a:rPr>
              <a:t>Race, ethnicity, gender, religion, sexual orientation, socioeconomic, educational, etc. </a:t>
            </a:r>
          </a:p>
          <a:p>
            <a:r>
              <a:rPr lang="en-US">
                <a:ea typeface="Calibri"/>
                <a:cs typeface="Calibri"/>
              </a:rPr>
              <a:t>Anchoring bias </a:t>
            </a:r>
          </a:p>
          <a:p>
            <a:r>
              <a:rPr lang="en-US">
                <a:ea typeface="Calibri"/>
                <a:cs typeface="Calibri"/>
              </a:rPr>
              <a:t>Beauty Bias </a:t>
            </a:r>
          </a:p>
          <a:p>
            <a:endParaRPr lang="en-US">
              <a:ea typeface="Calibri"/>
              <a:cs typeface="Calibri"/>
            </a:endParaRPr>
          </a:p>
        </p:txBody>
      </p:sp>
    </p:spTree>
    <p:extLst>
      <p:ext uri="{BB962C8B-B14F-4D97-AF65-F5344CB8AC3E}">
        <p14:creationId xmlns:p14="http://schemas.microsoft.com/office/powerpoint/2010/main" val="3167564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DB5B07B-02D5-3309-3617-8879F483D92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Sexual Violence Case Specific Biases</a:t>
            </a:r>
          </a:p>
        </p:txBody>
      </p:sp>
      <p:sp>
        <p:nvSpPr>
          <p:cNvPr id="3" name="Content Placeholder 2"/>
          <p:cNvSpPr>
            <a:spLocks noGrp="1"/>
          </p:cNvSpPr>
          <p:nvPr>
            <p:ph idx="1"/>
          </p:nvPr>
        </p:nvSpPr>
        <p:spPr/>
        <p:txBody>
          <a:bodyPr>
            <a:normAutofit/>
          </a:bodyPr>
          <a:lstStyle/>
          <a:p>
            <a:pPr marL="457200"/>
            <a:r>
              <a:rPr lang="en-US"/>
              <a:t>The subject matter of these cases is often personal and very intimate</a:t>
            </a:r>
          </a:p>
          <a:p>
            <a:pPr marL="457200"/>
            <a:r>
              <a:rPr lang="en-US"/>
              <a:t>Most of us hold our own conscious beliefs and practices when it comes to this content area so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772043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nSpc>
                <a:spcPct val="100000"/>
              </a:lnSpc>
              <a:spcBef>
                <a:spcPct val="20000"/>
              </a:spcBef>
              <a:buClr>
                <a:srgbClr val="009F4D"/>
              </a:buClr>
              <a:defRPr/>
            </a:pPr>
            <a:r>
              <a:rPr lang="en-US" sz="4000">
                <a:solidFill>
                  <a:srgbClr val="0C2340"/>
                </a:solidFill>
                <a:latin typeface="+mn-lt"/>
                <a:ea typeface="+mn-ea"/>
                <a:cs typeface="+mn-cs"/>
              </a:rPr>
              <a:t>Brief Review of Policy and Procedure</a:t>
            </a:r>
          </a:p>
        </p:txBody>
      </p:sp>
      <p:sp>
        <p:nvSpPr>
          <p:cNvPr id="2" name="Text Placeholder 1">
            <a:extLst>
              <a:ext uri="{FF2B5EF4-FFF2-40B4-BE49-F238E27FC236}">
                <a16:creationId xmlns:a16="http://schemas.microsoft.com/office/drawing/2014/main" id="{0049A280-8118-FBAE-FDB5-3FC877BD26E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20921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FC93EDC-573E-D729-53B7-FBB2C020CDA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8484174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62A3EF4-A7B1-4ECA-67AD-71FBE3DC1C8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Investigator-Specific Biases</a:t>
            </a:r>
          </a:p>
        </p:txBody>
      </p:sp>
      <p:sp>
        <p:nvSpPr>
          <p:cNvPr id="2" name="Content Placeholder 1"/>
          <p:cNvSpPr>
            <a:spLocks noGrp="1"/>
          </p:cNvSpPr>
          <p:nvPr>
            <p:ph idx="1"/>
          </p:nvPr>
        </p:nvSpPr>
        <p:spPr/>
        <p:txBody>
          <a:bodyPr/>
          <a:lstStyle/>
          <a:p>
            <a:r>
              <a:rPr lang="en-US"/>
              <a:t>Complainant/Respondent is likeable/sympathetic</a:t>
            </a:r>
          </a:p>
          <a:p>
            <a:r>
              <a:rPr lang="en-US"/>
              <a:t>Complainant/Respondent is not likeable/sympathetic</a:t>
            </a:r>
          </a:p>
          <a:p>
            <a:r>
              <a:rPr lang="en-US"/>
              <a:t>Repeat Complainant/Respondent</a:t>
            </a:r>
          </a:p>
          <a:p>
            <a:r>
              <a:rPr lang="en-US"/>
              <a:t>Fact pattern similar to a prior, unrelated investigation</a:t>
            </a:r>
          </a:p>
          <a:p>
            <a:r>
              <a:rPr lang="en-US"/>
              <a:t>Complainant/Respondent behavior patterns</a:t>
            </a:r>
          </a:p>
        </p:txBody>
      </p:sp>
    </p:spTree>
    <p:extLst>
      <p:ext uri="{BB962C8B-B14F-4D97-AF65-F5344CB8AC3E}">
        <p14:creationId xmlns:p14="http://schemas.microsoft.com/office/powerpoint/2010/main" val="16325891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CE87E22-B470-9A3A-452C-2E0FB709D0D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Bias Impact on Investigation</a:t>
            </a:r>
          </a:p>
        </p:txBody>
      </p:sp>
      <p:sp>
        <p:nvSpPr>
          <p:cNvPr id="3" name="Content Placeholder 2"/>
          <p:cNvSpPr>
            <a:spLocks noGrp="1"/>
          </p:cNvSpPr>
          <p:nvPr>
            <p:ph idx="1"/>
          </p:nvPr>
        </p:nvSpPr>
        <p:spPr/>
        <p:txBody>
          <a:bodyPr>
            <a:normAutofit/>
          </a:bodyPr>
          <a:lstStyle/>
          <a:p>
            <a:pPr marL="457200"/>
            <a:r>
              <a:rPr lang="en-US" dirty="0"/>
              <a:t>Priming – Your pre-investigation or mid-investigation thoughts about the case</a:t>
            </a:r>
          </a:p>
          <a:p>
            <a:pPr marL="457200"/>
            <a:r>
              <a:rPr lang="en-US" dirty="0"/>
              <a:t>Phrasing – The way you ask a question can influence the answer – The misinformation effect</a:t>
            </a:r>
          </a:p>
        </p:txBody>
      </p:sp>
    </p:spTree>
    <p:extLst>
      <p:ext uri="{BB962C8B-B14F-4D97-AF65-F5344CB8AC3E}">
        <p14:creationId xmlns:p14="http://schemas.microsoft.com/office/powerpoint/2010/main" val="20912560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FAF7D44-271E-3448-4FF3-AAFBE1F816E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rgbClr val="002060"/>
                </a:solidFill>
                <a:effectLst/>
                <a:uLnTx/>
                <a:uFillTx/>
                <a:latin typeface="+mn-lt"/>
                <a:ea typeface="+mn-ea"/>
                <a:cs typeface="Arial"/>
              </a:rPr>
              <a:t>Rape Myth vs </a:t>
            </a:r>
            <a:r>
              <a:rPr kumimoji="0" lang="en-US" sz="3600" b="1" i="0" u="none" strike="noStrike" kern="1200" cap="none" spc="0" normalizeH="0" baseline="0" noProof="0" dirty="0">
                <a:ln>
                  <a:noFill/>
                </a:ln>
                <a:solidFill>
                  <a:schemeClr val="tx2"/>
                </a:solidFill>
                <a:effectLst/>
                <a:uLnTx/>
                <a:uFillTx/>
                <a:latin typeface="+mn-lt"/>
                <a:ea typeface="Calibri"/>
                <a:cs typeface="Calibri"/>
              </a:rPr>
              <a:t>Common Behavior for Victims of Rape</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sz="2700" b="1">
                <a:ea typeface="Calibri"/>
                <a:cs typeface="Calibri"/>
              </a:rPr>
              <a:t>Common Behavior for Victims of Rape</a:t>
            </a:r>
          </a:p>
          <a:p>
            <a:pPr>
              <a:buFont typeface="Arial"/>
              <a:buChar char="•"/>
            </a:pPr>
            <a:r>
              <a:rPr lang="en-US" sz="1900">
                <a:solidFill>
                  <a:srgbClr val="0D0D0D"/>
                </a:solidFill>
                <a:ea typeface="Calibri"/>
                <a:cs typeface="Calibri"/>
              </a:rPr>
              <a:t>Delay in reporting</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Change in account of what happened</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demeanor/disposition</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behavior</a:t>
            </a:r>
            <a:endParaRPr lang="en-US" sz="19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Contact with person who caused the harm</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Desire to resume “normal” routine</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Subsequent sexual activity (sometimes with the person who caused the harm)</a:t>
            </a:r>
            <a:endParaRPr lang="en-US"/>
          </a:p>
        </p:txBody>
      </p:sp>
    </p:spTree>
    <p:extLst>
      <p:ext uri="{BB962C8B-B14F-4D97-AF65-F5344CB8AC3E}">
        <p14:creationId xmlns:p14="http://schemas.microsoft.com/office/powerpoint/2010/main" val="25848056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E866274-E008-1E64-4B18-DE45F3DE819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Neuroscience – The Limbic System</a:t>
            </a:r>
          </a:p>
        </p:txBody>
      </p:sp>
      <p:pic>
        <p:nvPicPr>
          <p:cNvPr id="4104" name="Picture 8" descr="https://3a0b3311-a-62cb3a1a-s-sites.googlegroups.com/site/hookappsychology2a/brain-structure-by-peter-yeung/limbic-system/emotion-limbic-system.jpg?attachauth=ANoY7cqykZkpCtKfwxjyNJ7KGQa-s9o504kaZ-vobOqGwfCj9yWIWxiZsp-DCbSITh0aG80H6_tDIjg_XX8KZs944w7oCcr0VoK_hOlhg828Kx1NUH-oOnqMpD27C8TaieHH2EbBU_ENFwcGhlf9ciI9oU9CITBx24nqOjR6KudazhJx_JRt37_N4siEmzdzU39SnnSeHHIhz0BwD2UZ1qHOHus253EHcvCHbbM4T3R09GKbTvTjzJQe6YO1hCAqQQdJwzTCWxQuZZRypPqE2usy5BjJ6_OmDj_fmWwO26pSvm5exMrnJLA%3D&amp;attredirects=0"/>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051300" y="2184400"/>
            <a:ext cx="4089400" cy="408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0849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30989-5B28-5D8B-AC7A-83B69BF8DE4C}"/>
              </a:ext>
            </a:extLst>
          </p:cNvPr>
          <p:cNvSpPr>
            <a:spLocks noGrp="1"/>
          </p:cNvSpPr>
          <p:nvPr>
            <p:ph type="title"/>
          </p:nvPr>
        </p:nvSpPr>
        <p:spPr>
          <a:xfrm>
            <a:off x="2013667" y="1320692"/>
            <a:ext cx="2611531" cy="2991439"/>
          </a:xfrm>
        </p:spPr>
        <p:txBody>
          <a:bodyPr vert="horz" lIns="68580" tIns="34290" rIns="68580" bIns="34290" rtlCol="0" anchor="ctr">
            <a:normAutofit fontScale="90000"/>
          </a:bodyPr>
          <a:lstStyle/>
          <a:p>
            <a:r>
              <a:rPr lang="en-US" altLang="en-US">
                <a:solidFill>
                  <a:schemeClr val="tx1"/>
                </a:solidFill>
              </a:rPr>
              <a:t>Responses of the Brain &amp; Body During Trauma</a:t>
            </a:r>
            <a:endParaRPr lang="en-US" kern="1200">
              <a:solidFill>
                <a:schemeClr val="tx1"/>
              </a:solidFill>
              <a:latin typeface="+mj-lt"/>
              <a:ea typeface="+mj-ea"/>
              <a:cs typeface="+mj-cs"/>
            </a:endParaRPr>
          </a:p>
        </p:txBody>
      </p:sp>
      <p:pic>
        <p:nvPicPr>
          <p:cNvPr id="4" name="Picture 2" descr="Image preview">
            <a:extLst>
              <a:ext uri="{FF2B5EF4-FFF2-40B4-BE49-F238E27FC236}">
                <a16:creationId xmlns:a16="http://schemas.microsoft.com/office/drawing/2014/main" id="{86536398-111A-E320-9589-48F1DD26BD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2013" y="1054283"/>
            <a:ext cx="5018788" cy="4749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0614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17E3D7-7FD5-53B7-E22A-49EADAA1D48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dirty="0">
                <a:ln>
                  <a:noFill/>
                </a:ln>
                <a:solidFill>
                  <a:schemeClr val="tx2"/>
                </a:solidFill>
                <a:effectLst/>
                <a:uLnTx/>
                <a:uFillTx/>
                <a:latin typeface="+mn-lt"/>
                <a:ea typeface="ＭＳ Ｐゴシック" panose="020B0600070205080204" pitchFamily="34" charset="-128"/>
                <a:cs typeface="+mn-cs"/>
              </a:rPr>
              <a:t>Dissociation</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sz="half" idx="1"/>
          </p:nvPr>
        </p:nvSpPr>
        <p:spPr>
          <a:xfrm>
            <a:off x="609599" y="1600203"/>
            <a:ext cx="10871199" cy="4525963"/>
          </a:xfrm>
        </p:spPr>
        <p:txBody>
          <a:bodyPr>
            <a:normAutofit/>
          </a:bodyPr>
          <a:lstStyle/>
          <a:p>
            <a:pPr marL="342900" indent="-342900">
              <a:defRPr/>
            </a:pPr>
            <a:r>
              <a:rPr lang="en-US" dirty="0">
                <a:solidFill>
                  <a:schemeClr val="tx1"/>
                </a:solidFill>
              </a:rPr>
              <a:t>Defense mechanism (of the brain) to protect against overwhelming sensations &amp; emotions</a:t>
            </a:r>
          </a:p>
          <a:p>
            <a:pPr lvl="1">
              <a:defRPr/>
            </a:pPr>
            <a:r>
              <a:rPr lang="en-US" dirty="0">
                <a:solidFill>
                  <a:schemeClr val="tx1"/>
                </a:solidFill>
              </a:rPr>
              <a:t>Occurs automatically, without trying</a:t>
            </a:r>
          </a:p>
          <a:p>
            <a:pPr marL="342900" indent="-342900">
              <a:defRPr/>
            </a:pPr>
            <a:r>
              <a:rPr lang="en-US" dirty="0">
                <a:solidFill>
                  <a:schemeClr val="tx1"/>
                </a:solidFill>
              </a:rPr>
              <a:t>Portions (i.e., memories) of an experience that are normally linked together become “dis-associated”</a:t>
            </a:r>
          </a:p>
          <a:p>
            <a:pPr marL="342900" indent="-342900">
              <a:defRPr/>
            </a:pPr>
            <a:r>
              <a:rPr lang="en-US" dirty="0">
                <a:solidFill>
                  <a:schemeClr val="tx1"/>
                </a:solidFill>
              </a:rPr>
              <a:t>Examples (during &amp; immediately following a trauma):</a:t>
            </a:r>
          </a:p>
          <a:p>
            <a:pPr lvl="1">
              <a:defRPr/>
            </a:pPr>
            <a:r>
              <a:rPr lang="en-US" dirty="0">
                <a:solidFill>
                  <a:schemeClr val="tx1"/>
                </a:solidFill>
              </a:rPr>
              <a:t>“Blanked out” or “spaced out” – in some way felt that I was not part of what was going on</a:t>
            </a:r>
          </a:p>
          <a:p>
            <a:pPr lvl="1">
              <a:defRPr/>
            </a:pPr>
            <a:r>
              <a:rPr lang="en-US" dirty="0">
                <a:solidFill>
                  <a:schemeClr val="tx1"/>
                </a:solidFill>
              </a:rPr>
              <a:t>What was happening seemed unreal to me – like I was in a dream or watching a movie or a play</a:t>
            </a:r>
          </a:p>
          <a:p>
            <a:pPr lvl="1">
              <a:defRPr/>
            </a:pPr>
            <a:r>
              <a:rPr lang="en-US" dirty="0">
                <a:solidFill>
                  <a:schemeClr val="tx1"/>
                </a:solidFill>
              </a:rPr>
              <a:t>Felt “disconnected” from my body</a:t>
            </a:r>
          </a:p>
          <a:p>
            <a:pPr>
              <a:defRPr/>
            </a:pPr>
            <a:endParaRPr lang="en-US" dirty="0">
              <a:solidFill>
                <a:schemeClr val="tx1"/>
              </a:solidFill>
            </a:endParaRPr>
          </a:p>
          <a:p>
            <a:endParaRPr lang="en-US" dirty="0"/>
          </a:p>
        </p:txBody>
      </p:sp>
    </p:spTree>
    <p:extLst>
      <p:ext uri="{BB962C8B-B14F-4D97-AF65-F5344CB8AC3E}">
        <p14:creationId xmlns:p14="http://schemas.microsoft.com/office/powerpoint/2010/main" val="34204516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BF08FEC-2975-9037-2836-0FE5698F62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dirty="0">
                <a:ln>
                  <a:noFill/>
                </a:ln>
                <a:solidFill>
                  <a:schemeClr val="tx2"/>
                </a:solidFill>
                <a:effectLst/>
                <a:uLnTx/>
                <a:uFillTx/>
                <a:latin typeface="+mn-lt"/>
                <a:ea typeface="ＭＳ Ｐゴシック" panose="020B0600070205080204" pitchFamily="34" charset="-128"/>
                <a:cs typeface="+mn-cs"/>
              </a:rPr>
              <a:t>Tonic Immobility</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a:buFont typeface="Wingdings 2" charset="2"/>
              <a:buChar char=""/>
              <a:defRPr/>
            </a:pPr>
            <a:r>
              <a:rPr lang="en-US"/>
              <a:t>Uncontrollable response</a:t>
            </a:r>
          </a:p>
          <a:p>
            <a:pPr>
              <a:buFont typeface="Wingdings 2" charset="2"/>
              <a:buChar char=""/>
              <a:defRPr/>
            </a:pPr>
            <a:r>
              <a:rPr lang="en-US"/>
              <a:t>Mentally know what’s happening but physically unable to move (like being awake during surgery)</a:t>
            </a:r>
          </a:p>
          <a:p>
            <a:pPr>
              <a:buFont typeface="Wingdings 2" charset="2"/>
              <a:buChar char=""/>
              <a:defRPr/>
            </a:pPr>
            <a:r>
              <a:rPr lang="en-US"/>
              <a:t>Rate of occurrence</a:t>
            </a:r>
          </a:p>
          <a:p>
            <a:pPr lvl="1">
              <a:buFont typeface="Wingdings 2" charset="2"/>
              <a:buChar char=""/>
              <a:defRPr/>
            </a:pPr>
            <a:r>
              <a:rPr lang="en-US"/>
              <a:t>12 – 50% victim/survivors of rape experience tonic immobility during assault (most studies are closer to 50%)</a:t>
            </a:r>
          </a:p>
          <a:p>
            <a:r>
              <a:rPr lang="en-US" altLang="en-US">
                <a:ea typeface="ＭＳ Ｐゴシック" panose="020B0600070205080204" pitchFamily="34" charset="-128"/>
              </a:rPr>
              <a:t>Caused by:</a:t>
            </a:r>
          </a:p>
          <a:p>
            <a:pPr lvl="1"/>
            <a:r>
              <a:rPr lang="en-US" altLang="en-US">
                <a:ea typeface="ＭＳ Ｐゴシック" panose="020B0600070205080204" pitchFamily="34" charset="-128"/>
              </a:rPr>
              <a:t>Fear</a:t>
            </a:r>
          </a:p>
          <a:p>
            <a:pPr lvl="1"/>
            <a:r>
              <a:rPr lang="en-US" altLang="en-US">
                <a:ea typeface="ＭＳ Ｐゴシック" panose="020B0600070205080204" pitchFamily="34" charset="-128"/>
              </a:rPr>
              <a:t>Physical restriction</a:t>
            </a:r>
          </a:p>
          <a:p>
            <a:pPr lvl="1"/>
            <a:r>
              <a:rPr lang="en-US" altLang="en-US">
                <a:ea typeface="ＭＳ Ｐゴシック" panose="020B0600070205080204" pitchFamily="34" charset="-128"/>
              </a:rPr>
              <a:t>“Perceived” inability to escape</a:t>
            </a:r>
          </a:p>
          <a:p>
            <a:endParaRPr lang="en-US"/>
          </a:p>
        </p:txBody>
      </p:sp>
    </p:spTree>
    <p:extLst>
      <p:ext uri="{BB962C8B-B14F-4D97-AF65-F5344CB8AC3E}">
        <p14:creationId xmlns:p14="http://schemas.microsoft.com/office/powerpoint/2010/main" val="263448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420842-E5E5-4E8E-0589-9F953032CBD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dirty="0">
                <a:ln>
                  <a:noFill/>
                </a:ln>
                <a:solidFill>
                  <a:schemeClr val="tx2"/>
                </a:solidFill>
                <a:effectLst/>
                <a:uLnTx/>
                <a:uFillTx/>
                <a:latin typeface="+mn-lt"/>
                <a:ea typeface="ＭＳ Ｐゴシック" panose="020B0600070205080204" pitchFamily="34" charset="-128"/>
                <a:cs typeface="+mn-cs"/>
              </a:rPr>
              <a:t>Traumatic Responses and the Body</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Physiology</a:t>
            </a:r>
          </a:p>
          <a:p>
            <a:pPr lvl="1"/>
            <a:r>
              <a:rPr lang="en-US" altLang="en-US">
                <a:ea typeface="ＭＳ Ｐゴシック" panose="020B0600070205080204" pitchFamily="34" charset="-128"/>
              </a:rPr>
              <a:t>Heart rate, respirations, dilated pupils, dry mouth, knot in the stomach </a:t>
            </a:r>
          </a:p>
          <a:p>
            <a:r>
              <a:rPr lang="en-US" altLang="en-US">
                <a:ea typeface="ＭＳ Ｐゴシック" panose="020B0600070205080204" pitchFamily="34" charset="-128"/>
              </a:rPr>
              <a:t>Affective (mood and emotion) responses</a:t>
            </a:r>
          </a:p>
          <a:p>
            <a:pPr lvl="1"/>
            <a:r>
              <a:rPr lang="en-US" altLang="en-US">
                <a:ea typeface="ＭＳ Ｐゴシック" panose="020B0600070205080204" pitchFamily="34" charset="-128"/>
              </a:rPr>
              <a:t>Fear, helplessness, horror</a:t>
            </a:r>
          </a:p>
          <a:p>
            <a:r>
              <a:rPr lang="en-US" altLang="en-US">
                <a:ea typeface="ＭＳ Ｐゴシック" panose="020B0600070205080204" pitchFamily="34" charset="-128"/>
              </a:rPr>
              <a:t>Cognitive (thought) processing</a:t>
            </a:r>
          </a:p>
          <a:p>
            <a:pPr lvl="1"/>
            <a:r>
              <a:rPr lang="en-US" altLang="en-US">
                <a:ea typeface="ＭＳ Ｐゴシック" panose="020B0600070205080204" pitchFamily="34" charset="-128"/>
              </a:rPr>
              <a:t>Memory – fragmented, out of sequence</a:t>
            </a:r>
          </a:p>
          <a:p>
            <a:pPr lvl="1"/>
            <a:r>
              <a:rPr lang="en-US" altLang="en-US">
                <a:ea typeface="ＭＳ Ｐゴシック" panose="020B0600070205080204" pitchFamily="34" charset="-128"/>
              </a:rPr>
              <a:t>Time distortion</a:t>
            </a:r>
          </a:p>
          <a:p>
            <a:pPr lvl="1"/>
            <a:r>
              <a:rPr lang="en-US" altLang="en-US">
                <a:ea typeface="ＭＳ Ｐゴシック" panose="020B0600070205080204" pitchFamily="34" charset="-128"/>
              </a:rPr>
              <a:t>Increased confabulation</a:t>
            </a:r>
          </a:p>
          <a:p>
            <a:pPr lvl="1"/>
            <a:r>
              <a:rPr lang="en-US" altLang="en-US">
                <a:ea typeface="ＭＳ Ｐゴシック" panose="020B0600070205080204" pitchFamily="34" charset="-128"/>
              </a:rPr>
              <a:t>Trauma memory and recall</a:t>
            </a:r>
          </a:p>
          <a:p>
            <a:endParaRPr lang="en-US"/>
          </a:p>
        </p:txBody>
      </p:sp>
    </p:spTree>
    <p:extLst>
      <p:ext uri="{BB962C8B-B14F-4D97-AF65-F5344CB8AC3E}">
        <p14:creationId xmlns:p14="http://schemas.microsoft.com/office/powerpoint/2010/main" val="2372573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2B99DC9-B167-87FE-B2FC-781DC7BC393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ＭＳ Ｐゴシック" charset="0"/>
                <a:cs typeface="ＭＳ Ｐゴシック" charset="0"/>
              </a:rPr>
              <a:t>Trauma and Memory</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20000"/>
          </a:bodyPr>
          <a:lstStyle/>
          <a:p>
            <a:pPr marL="457200"/>
            <a:r>
              <a:rPr lang="en-US"/>
              <a:t>The body and brain react to and record trauma in a different way than we believed traditionally</a:t>
            </a:r>
          </a:p>
          <a:p>
            <a:pPr marL="457200"/>
            <a:r>
              <a:rPr lang="en-US"/>
              <a:t>Many professionals were trained to believe that even when a person experiences a traumatic event, the pre-frontal cortex records the vast majority of the event including: Who, What, When, Where, Why, and How</a:t>
            </a:r>
          </a:p>
          <a:p>
            <a:pPr>
              <a:buFont typeface="Wingdings 2" charset="2"/>
              <a:buChar char=""/>
              <a:defRPr/>
            </a:pPr>
            <a:r>
              <a:rPr lang="en-US"/>
              <a:t>Memory recall can be very slow and difficult (or not possible)</a:t>
            </a:r>
          </a:p>
          <a:p>
            <a:pPr lvl="1">
              <a:buFont typeface="Wingdings 2" charset="2"/>
              <a:buChar char=""/>
              <a:defRPr/>
            </a:pPr>
            <a:r>
              <a:rPr lang="en-US"/>
              <a:t>Memories are “fragmented” – they come only in bits and pieces (often do not follow a timeline)</a:t>
            </a:r>
          </a:p>
          <a:p>
            <a:pPr lvl="1">
              <a:buFont typeface="Wingdings 2" charset="2"/>
              <a:buChar char=""/>
              <a:defRPr/>
            </a:pPr>
            <a:r>
              <a:rPr lang="en-US"/>
              <a:t>Process can be very frazzling and frustrating for victims </a:t>
            </a:r>
          </a:p>
          <a:p>
            <a:pPr marL="0" indent="0">
              <a:buNone/>
            </a:pPr>
            <a:endParaRPr lang="en-US"/>
          </a:p>
          <a:p>
            <a:endParaRPr lang="en-US"/>
          </a:p>
          <a:p>
            <a:pPr marL="0" indent="0">
              <a:buNone/>
            </a:pPr>
            <a:r>
              <a:rPr lang="en-US" sz="900" u="sng"/>
              <a:t>The Forensic Experiential Trauma Interview</a:t>
            </a:r>
            <a:r>
              <a:rPr lang="en-US" sz="900"/>
              <a:t>, Strand &amp; Heitman</a:t>
            </a:r>
          </a:p>
        </p:txBody>
      </p:sp>
    </p:spTree>
    <p:extLst>
      <p:ext uri="{BB962C8B-B14F-4D97-AF65-F5344CB8AC3E}">
        <p14:creationId xmlns:p14="http://schemas.microsoft.com/office/powerpoint/2010/main" val="3254265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87CF2F5-F59A-43F2-9FD0-18F5514985D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a:ea typeface="ＭＳ Ｐゴシック" charset="0"/>
                <a:cs typeface="ＭＳ Ｐゴシック" charset="0"/>
              </a:rPr>
              <a:t>Memory phenomenon in traumatic situations</a:t>
            </a:r>
          </a:p>
        </p:txBody>
      </p:sp>
      <p:graphicFrame>
        <p:nvGraphicFramePr>
          <p:cNvPr id="7" name="Diagram 6" descr="Arching arrow, starting from the bottom left, rising to the middle, and then pointing to the right. In the bottom right, during trauma incident: sensory overload, fixation on particular aspect, miss other things. Next is Immediately after: &quot;post incident amnesia&quot;--failure to remember most of what was observed. Further up and to the right: after a healthy night's sleep: &quot;memory recovery&quot;--result in remembering majority of what occurred; probably most 'pure' recollection. To the top right: Within 72 hours: final and most complete memory-- but at least partially reconstructed after normal process of integrating other sources of information. The source of this image is Grossman and Siddle, August 2001"/>
          <p:cNvGraphicFramePr/>
          <p:nvPr/>
        </p:nvGraphicFramePr>
        <p:xfrm>
          <a:off x="3067050" y="1143000"/>
          <a:ext cx="6229350" cy="4000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6802" name="Content Placeholder 2"/>
          <p:cNvSpPr>
            <a:spLocks noGrp="1"/>
          </p:cNvSpPr>
          <p:nvPr>
            <p:ph sz="quarter" idx="1"/>
          </p:nvPr>
        </p:nvSpPr>
        <p:spPr>
          <a:xfrm>
            <a:off x="5067300" y="4914900"/>
            <a:ext cx="4171950" cy="857250"/>
          </a:xfrm>
        </p:spPr>
        <p:txBody>
          <a:bodyPr>
            <a:normAutofit lnSpcReduction="10000"/>
          </a:bodyPr>
          <a:lstStyle/>
          <a:p>
            <a:pPr lvl="1" algn="r" eaLnBrk="1" hangingPunct="1">
              <a:buFont typeface="Wingdings 2" panose="05020102010507070707" pitchFamily="18" charset="2"/>
              <a:buNone/>
            </a:pPr>
            <a:endParaRPr lang="en-US" altLang="en-US" sz="750">
              <a:ea typeface="ＭＳ Ｐゴシック" panose="020B0600070205080204" pitchFamily="34" charset="-128"/>
            </a:endParaRPr>
          </a:p>
          <a:p>
            <a:pPr algn="r" eaLnBrk="1" hangingPunct="1">
              <a:buFont typeface="Wingdings 2" panose="05020102010507070707" pitchFamily="18" charset="2"/>
              <a:buNone/>
            </a:pPr>
            <a:r>
              <a:rPr lang="en-US" altLang="en-US" sz="750">
                <a:ea typeface="ＭＳ Ｐゴシック" panose="020B0600070205080204" pitchFamily="34" charset="-128"/>
              </a:rPr>
              <a:t>By Lt. Col. Dave Grossman &amp; Bruce K. </a:t>
            </a:r>
            <a:r>
              <a:rPr lang="en-US" altLang="en-US" sz="750" err="1">
                <a:ea typeface="ＭＳ Ｐゴシック" panose="020B0600070205080204" pitchFamily="34" charset="-128"/>
              </a:rPr>
              <a:t>Siddle</a:t>
            </a:r>
            <a:br>
              <a:rPr lang="en-US" altLang="en-US" sz="750">
                <a:ea typeface="ＭＳ Ｐゴシック" panose="020B0600070205080204" pitchFamily="34" charset="-128"/>
              </a:rPr>
            </a:br>
            <a:r>
              <a:rPr lang="en-US" altLang="en-US" sz="750" i="1">
                <a:ea typeface="ＭＳ Ｐゴシック" panose="020B0600070205080204" pitchFamily="34" charset="-128"/>
              </a:rPr>
              <a:t>The Firearms Instructor: The Official Journal of the International Association of Law Enforcement Firearms Instructors</a:t>
            </a:r>
            <a:br>
              <a:rPr lang="en-US" altLang="en-US" sz="750">
                <a:ea typeface="ＭＳ Ｐゴシック" panose="020B0600070205080204" pitchFamily="34" charset="-128"/>
              </a:rPr>
            </a:br>
            <a:r>
              <a:rPr lang="en-US" altLang="en-US" sz="750">
                <a:ea typeface="ＭＳ Ｐゴシック" panose="020B0600070205080204" pitchFamily="34" charset="-128"/>
              </a:rPr>
              <a:t>Issue 31 / Aug 2001</a:t>
            </a:r>
          </a:p>
          <a:p>
            <a:pPr eaLnBrk="1" hangingPunct="1">
              <a:buFont typeface="Wingdings 2" panose="05020102010507070707" pitchFamily="18" charset="2"/>
              <a:buNone/>
            </a:pPr>
            <a:endParaRPr lang="en-US" altLang="en-US" sz="1050">
              <a:ea typeface="ＭＳ Ｐゴシック" panose="020B0600070205080204" pitchFamily="34" charset="-128"/>
            </a:endParaRPr>
          </a:p>
        </p:txBody>
      </p:sp>
    </p:spTree>
    <p:extLst>
      <p:ext uri="{BB962C8B-B14F-4D97-AF65-F5344CB8AC3E}">
        <p14:creationId xmlns:p14="http://schemas.microsoft.com/office/powerpoint/2010/main" val="37156777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21B30BD-8553-8A53-CE8D-E00F318C54B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Impact of Trauma on Victim/Survivor Behavior</a:t>
            </a:r>
          </a:p>
        </p:txBody>
      </p:sp>
      <p:sp>
        <p:nvSpPr>
          <p:cNvPr id="2" name="Content Placeholder 1"/>
          <p:cNvSpPr>
            <a:spLocks noGrp="1"/>
          </p:cNvSpPr>
          <p:nvPr>
            <p:ph idx="1"/>
          </p:nvPr>
        </p:nvSpPr>
        <p:spPr/>
        <p:txBody>
          <a:bodyPr/>
          <a:lstStyle/>
          <a:p>
            <a:r>
              <a:rPr lang="en-US"/>
              <a:t>The effects of trauma can influence behavior of a victim/survivor during an interview</a:t>
            </a:r>
          </a:p>
          <a:p>
            <a:r>
              <a:rPr lang="en-US"/>
              <a:t>People are often reluctant to recall experiences that evoke negative feelings and emotions such as anger, fear, humiliation, or sadness</a:t>
            </a:r>
          </a:p>
          <a:p>
            <a:endParaRPr lang="en-US"/>
          </a:p>
          <a:p>
            <a:pPr marL="0" indent="0">
              <a:buNone/>
            </a:pPr>
            <a:r>
              <a:rPr lang="en-US"/>
              <a:t>				</a:t>
            </a:r>
            <a:r>
              <a:rPr lang="en-US" sz="1350"/>
              <a:t>--Strand, 2013</a:t>
            </a:r>
          </a:p>
          <a:p>
            <a:pPr marL="0" indent="0">
              <a:buNone/>
            </a:pPr>
            <a:endParaRPr lang="en-US"/>
          </a:p>
        </p:txBody>
      </p:sp>
    </p:spTree>
    <p:extLst>
      <p:ext uri="{BB962C8B-B14F-4D97-AF65-F5344CB8AC3E}">
        <p14:creationId xmlns:p14="http://schemas.microsoft.com/office/powerpoint/2010/main" val="27755879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320FEFD-4E3E-315C-63EE-374DEE581C1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Parallel Proceedings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ea typeface="Calibri"/>
                <a:cs typeface="Calibri"/>
              </a:rPr>
              <a:t>Independent from any civil or criminal proceeding</a:t>
            </a:r>
          </a:p>
          <a:p>
            <a:pPr marL="457200"/>
            <a:r>
              <a:rPr lang="en-US">
                <a:ea typeface="Calibri"/>
                <a:cs typeface="Calibri"/>
              </a:rPr>
              <a:t>Not required to delay, and in most cases should not delay due to other proceedings</a:t>
            </a:r>
          </a:p>
          <a:p>
            <a:pPr marL="457200"/>
            <a:r>
              <a:rPr lang="en-US">
                <a:ea typeface="Calibri"/>
                <a:cs typeface="Calibri"/>
              </a:rPr>
              <a:t>May contact prosecutor/law enforcement to coordinator when feasible </a:t>
            </a:r>
          </a:p>
          <a:p>
            <a:pPr marL="457200"/>
            <a:r>
              <a:rPr lang="en-US">
                <a:ea typeface="Calibri"/>
                <a:cs typeface="Calibri"/>
              </a:rPr>
              <a:t>Gather available information:</a:t>
            </a:r>
          </a:p>
          <a:p>
            <a:pPr lvl="1">
              <a:buFont typeface="Courier New" panose="020B0604020202020204" pitchFamily="34" charset="0"/>
              <a:buChar char="o"/>
            </a:pPr>
            <a:r>
              <a:rPr lang="en-US">
                <a:ea typeface="Calibri"/>
                <a:cs typeface="Calibri"/>
              </a:rPr>
              <a:t>Police Report</a:t>
            </a:r>
          </a:p>
          <a:p>
            <a:pPr lvl="1">
              <a:buFont typeface="Courier New" panose="020B0604020202020204" pitchFamily="34" charset="0"/>
              <a:buChar char="o"/>
            </a:pPr>
            <a:r>
              <a:rPr lang="en-US">
                <a:ea typeface="Calibri"/>
                <a:cs typeface="Calibri"/>
              </a:rPr>
              <a:t>Court records </a:t>
            </a:r>
          </a:p>
        </p:txBody>
      </p:sp>
    </p:spTree>
    <p:extLst>
      <p:ext uri="{BB962C8B-B14F-4D97-AF65-F5344CB8AC3E}">
        <p14:creationId xmlns:p14="http://schemas.microsoft.com/office/powerpoint/2010/main" val="32879262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3DBE548-BAE8-CCBF-29FE-0469763373D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Notice of Investigation and Allegations for 1B.3.1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ea typeface="Calibri"/>
                <a:cs typeface="Calibri"/>
              </a:rPr>
              <a:t>Notice of Formal complaint</a:t>
            </a:r>
          </a:p>
          <a:p>
            <a:r>
              <a:rPr lang="en-US">
                <a:ea typeface="Calibri"/>
                <a:cs typeface="Calibri"/>
              </a:rPr>
              <a:t>List of allegations </a:t>
            </a:r>
          </a:p>
          <a:p>
            <a:r>
              <a:rPr lang="en-US">
                <a:ea typeface="Calibri"/>
                <a:cs typeface="Calibri"/>
              </a:rPr>
              <a:t>Presumed not responsible </a:t>
            </a:r>
          </a:p>
          <a:p>
            <a:r>
              <a:rPr lang="en-US">
                <a:ea typeface="Calibri"/>
                <a:cs typeface="Calibri"/>
              </a:rPr>
              <a:t>Right to advisor of choice </a:t>
            </a:r>
          </a:p>
          <a:p>
            <a:r>
              <a:rPr lang="en-US">
                <a:ea typeface="Calibri"/>
                <a:cs typeface="Calibri"/>
              </a:rPr>
              <a:t>Opportunity to provide information to be considered </a:t>
            </a:r>
          </a:p>
          <a:p>
            <a:r>
              <a:rPr lang="en-US">
                <a:ea typeface="Calibri"/>
                <a:cs typeface="Calibri"/>
              </a:rPr>
              <a:t>Right to review and inspect evidence before investigation report finalized </a:t>
            </a:r>
          </a:p>
          <a:p>
            <a:r>
              <a:rPr lang="en-US">
                <a:ea typeface="Calibri"/>
                <a:cs typeface="Calibri"/>
              </a:rPr>
              <a:t>10 calendar days to respond to investigation report</a:t>
            </a:r>
          </a:p>
          <a:p>
            <a:r>
              <a:rPr lang="en-US">
                <a:ea typeface="Calibri"/>
                <a:cs typeface="Calibri"/>
              </a:rPr>
              <a:t>Option for informal resolution process</a:t>
            </a:r>
          </a:p>
          <a:p>
            <a:r>
              <a:rPr lang="en-US">
                <a:ea typeface="Calibri"/>
                <a:cs typeface="Calibri"/>
              </a:rPr>
              <a:t>Retaliation</a:t>
            </a:r>
          </a:p>
          <a:p>
            <a:r>
              <a:rPr lang="en-US">
                <a:ea typeface="Calibri"/>
                <a:cs typeface="Calibri"/>
              </a:rPr>
              <a:t>Investigator contact information </a:t>
            </a:r>
          </a:p>
        </p:txBody>
      </p:sp>
    </p:spTree>
    <p:extLst>
      <p:ext uri="{BB962C8B-B14F-4D97-AF65-F5344CB8AC3E}">
        <p14:creationId xmlns:p14="http://schemas.microsoft.com/office/powerpoint/2010/main" val="10338671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3: Interviewing Approaches</a:t>
            </a:r>
          </a:p>
        </p:txBody>
      </p:sp>
      <p:sp>
        <p:nvSpPr>
          <p:cNvPr id="2" name="Content Placeholder 1">
            <a:extLst>
              <a:ext uri="{FF2B5EF4-FFF2-40B4-BE49-F238E27FC236}">
                <a16:creationId xmlns:a16="http://schemas.microsoft.com/office/drawing/2014/main" id="{2987B3F6-3403-9E1C-42D8-C1BAA2A4C95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534147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1657F29-7D49-64A9-15F5-B79F64CB40A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Trauma informed techniques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Forming questions in a way that does not assign responsibility, blame, or guilt</a:t>
            </a:r>
          </a:p>
          <a:p>
            <a:r>
              <a:rPr lang="en-US">
                <a:ea typeface="+mn-lt"/>
                <a:cs typeface="+mn-lt"/>
              </a:rPr>
              <a:t>Creating safe and comfortable interview environment/setting</a:t>
            </a:r>
            <a:endParaRPr lang="en-US"/>
          </a:p>
          <a:p>
            <a:r>
              <a:rPr lang="en-US">
                <a:ea typeface="+mn-lt"/>
                <a:cs typeface="+mn-lt"/>
              </a:rPr>
              <a:t>Understand the effects trauma can have</a:t>
            </a:r>
            <a:endParaRPr lang="en-US"/>
          </a:p>
          <a:p>
            <a:r>
              <a:rPr lang="en-US">
                <a:ea typeface="+mn-lt"/>
                <a:cs typeface="+mn-lt"/>
              </a:rPr>
              <a:t>Check your bias especially when assessing credibility</a:t>
            </a:r>
          </a:p>
          <a:p>
            <a:r>
              <a:rPr lang="en-US">
                <a:cs typeface="Calibri"/>
              </a:rPr>
              <a:t>Ask questions that speak to the senses </a:t>
            </a: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632839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3BB10D2-0E73-0F90-E239-6DA0E09812F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02060"/>
                </a:solidFill>
                <a:effectLst/>
                <a:uLnTx/>
                <a:uFillTx/>
                <a:latin typeface="+mn-lt"/>
                <a:ea typeface="Calibri"/>
                <a:cs typeface="Calibri"/>
              </a:rPr>
              <a:t>Trauma-informed Approach</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68580" tIns="34290" rIns="68580" bIns="34290" rtlCol="0" anchor="t">
            <a:normAutofit/>
          </a:bodyPr>
          <a:lstStyle/>
          <a:p>
            <a:r>
              <a:rPr lang="en-US" sz="2800">
                <a:ea typeface="+mn-lt"/>
                <a:cs typeface="+mn-lt"/>
              </a:rPr>
              <a:t>Create safe and comfortable interview environment/setting</a:t>
            </a:r>
          </a:p>
          <a:p>
            <a:r>
              <a:rPr lang="en-US" sz="2800"/>
              <a:t>Acknowledge sensitivity and difficulty of topics</a:t>
            </a:r>
            <a:endParaRPr lang="en-US" sz="2800">
              <a:ea typeface="Calibri"/>
              <a:cs typeface="Calibri"/>
            </a:endParaRPr>
          </a:p>
          <a:p>
            <a:r>
              <a:rPr lang="en-US" sz="2800">
                <a:ea typeface="+mn-lt"/>
                <a:cs typeface="+mn-lt"/>
              </a:rPr>
              <a:t>Understand the effects of trauma and triggers</a:t>
            </a:r>
          </a:p>
          <a:p>
            <a:pPr marL="556895" lvl="1" indent="-213995"/>
            <a:r>
              <a:rPr lang="en-US" sz="2400">
                <a:ea typeface="+mn-lt"/>
                <a:cs typeface="+mn-lt"/>
              </a:rPr>
              <a:t>Memory impacted, recall over time</a:t>
            </a:r>
          </a:p>
          <a:p>
            <a:pPr marL="556895" lvl="1" indent="-213995"/>
            <a:r>
              <a:rPr lang="en-US" sz="2400">
                <a:ea typeface="+mn-lt"/>
                <a:cs typeface="+mn-lt"/>
              </a:rPr>
              <a:t>Emotions and sensory details may be triggers</a:t>
            </a:r>
          </a:p>
          <a:p>
            <a:pPr marL="556895" lvl="1" indent="-213995"/>
            <a:r>
              <a:rPr lang="en-US" sz="2400">
                <a:ea typeface="+mn-lt"/>
                <a:cs typeface="+mn-lt"/>
              </a:rPr>
              <a:t>Varying emotions during interview</a:t>
            </a:r>
          </a:p>
          <a:p>
            <a:r>
              <a:rPr lang="en-US" sz="2800"/>
              <a:t>Attend to your own reactions or triggers</a:t>
            </a:r>
            <a:endParaRPr lang="en-US" sz="2800">
              <a:ea typeface="Calibri"/>
              <a:cs typeface="Calibri"/>
            </a:endParaRPr>
          </a:p>
          <a:p>
            <a:endParaRPr lang="en-US"/>
          </a:p>
          <a:p>
            <a:endParaRPr lang="en-US">
              <a:cs typeface="Calibri"/>
            </a:endParaRPr>
          </a:p>
          <a:p>
            <a:endParaRPr lang="en-US"/>
          </a:p>
          <a:p>
            <a:endParaRPr lang="en-US"/>
          </a:p>
        </p:txBody>
      </p:sp>
    </p:spTree>
    <p:extLst>
      <p:ext uri="{BB962C8B-B14F-4D97-AF65-F5344CB8AC3E}">
        <p14:creationId xmlns:p14="http://schemas.microsoft.com/office/powerpoint/2010/main" val="3473977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D23D62B-B7F3-302A-7502-A0CCB9710CD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Trauma-informed Approach, cont.</a:t>
            </a:r>
          </a:p>
        </p:txBody>
      </p:sp>
      <p:sp>
        <p:nvSpPr>
          <p:cNvPr id="2" name="Content Placeholder 1">
            <a:extLst>
              <a:ext uri="{FF2B5EF4-FFF2-40B4-BE49-F238E27FC236}">
                <a16:creationId xmlns:a16="http://schemas.microsoft.com/office/drawing/2014/main" id="{BE2F047F-2451-0EC7-816D-30F5550A5EC7}"/>
              </a:ext>
            </a:extLst>
          </p:cNvPr>
          <p:cNvSpPr>
            <a:spLocks noGrp="1"/>
          </p:cNvSpPr>
          <p:nvPr>
            <p:ph idx="1"/>
          </p:nvPr>
        </p:nvSpPr>
        <p:spPr/>
        <p:txBody>
          <a:bodyPr>
            <a:normAutofit/>
          </a:bodyPr>
          <a:lstStyle/>
          <a:p>
            <a:r>
              <a:rPr lang="en-US" dirty="0"/>
              <a:t>Framing and phrasing meeting invitations, email communications</a:t>
            </a:r>
          </a:p>
          <a:p>
            <a:r>
              <a:rPr lang="en-US" dirty="0"/>
              <a:t>Pre-interview framing: “it’s okay if you don’t remember something today,” “sometimes it takes time to remember, which is okay”</a:t>
            </a:r>
          </a:p>
          <a:p>
            <a:r>
              <a:rPr lang="en-US" dirty="0"/>
              <a:t>Let Complainant talk uninterrupted and ask clarifying questions afterwards</a:t>
            </a:r>
          </a:p>
          <a:p>
            <a:r>
              <a:rPr lang="en-US" dirty="0"/>
              <a:t>Consider asking questions about the other senses</a:t>
            </a:r>
          </a:p>
          <a:p>
            <a:r>
              <a:rPr lang="en-US" dirty="0"/>
              <a:t>Do not insist in chronological order retelling; gather the information and organize it</a:t>
            </a:r>
          </a:p>
        </p:txBody>
      </p:sp>
    </p:spTree>
    <p:extLst>
      <p:ext uri="{BB962C8B-B14F-4D97-AF65-F5344CB8AC3E}">
        <p14:creationId xmlns:p14="http://schemas.microsoft.com/office/powerpoint/2010/main" val="4654789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35C6AF5-0DEA-BCC5-0CE6-AD41565A3FB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none" spc="0" normalizeH="0" baseline="0" noProof="0" dirty="0">
                <a:ln>
                  <a:noFill/>
                </a:ln>
                <a:solidFill>
                  <a:schemeClr val="tx2"/>
                </a:solidFill>
                <a:effectLst/>
                <a:uLnTx/>
                <a:uFillTx/>
                <a:latin typeface="+mn-lt"/>
                <a:ea typeface="ＭＳ Ｐゴシック"/>
                <a:cs typeface="+mn-cs"/>
              </a:rPr>
              <a:t>Significant Time Between Incident And Report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The norm when the person causing the harm was not a stranger</a:t>
            </a:r>
          </a:p>
          <a:p>
            <a:r>
              <a:rPr lang="en-US" altLang="en-US">
                <a:ea typeface="ＭＳ Ｐゴシック" panose="020B0600070205080204" pitchFamily="34" charset="-128"/>
              </a:rPr>
              <a:t>Many victim/survivors are able to report only after they receive the necessary support to do so</a:t>
            </a:r>
          </a:p>
          <a:p>
            <a:r>
              <a:rPr lang="en-US" altLang="en-US">
                <a:ea typeface="ＭＳ Ｐゴシック" panose="020B0600070205080204" pitchFamily="34" charset="-128"/>
              </a:rPr>
              <a:t>Why do they wait? For many of the same reasons they later recant</a:t>
            </a:r>
          </a:p>
          <a:p>
            <a:pPr lvl="1"/>
            <a:r>
              <a:rPr lang="en-US" altLang="en-US" sz="2100">
                <a:ea typeface="ＭＳ Ｐゴシック" panose="020B0600070205080204" pitchFamily="34" charset="-128"/>
              </a:rPr>
              <a:t>They fear repercussions</a:t>
            </a:r>
          </a:p>
          <a:p>
            <a:pPr lvl="1"/>
            <a:r>
              <a:rPr lang="en-US" altLang="en-US" sz="2100">
                <a:ea typeface="ＭＳ Ｐゴシック" panose="020B0600070205080204" pitchFamily="34" charset="-128"/>
              </a:rPr>
              <a:t>They are pressured by others not to report</a:t>
            </a:r>
          </a:p>
          <a:p>
            <a:pPr lvl="1"/>
            <a:r>
              <a:rPr lang="en-US" altLang="en-US" sz="2100">
                <a:ea typeface="ＭＳ Ｐゴシック" panose="020B0600070205080204" pitchFamily="34" charset="-128"/>
              </a:rPr>
              <a:t>They feel shame, embarrassment</a:t>
            </a:r>
          </a:p>
          <a:p>
            <a:pPr lvl="1"/>
            <a:r>
              <a:rPr lang="en-US" altLang="en-US" sz="2100">
                <a:ea typeface="ＭＳ Ｐゴシック" panose="020B0600070205080204" pitchFamily="34" charset="-128"/>
              </a:rPr>
              <a:t>They are afraid of the person who caused the harm</a:t>
            </a:r>
          </a:p>
          <a:p>
            <a:pPr lvl="1"/>
            <a:r>
              <a:rPr lang="en-US" altLang="en-US" sz="2100">
                <a:ea typeface="ＭＳ Ｐゴシック" panose="020B0600070205080204" pitchFamily="34" charset="-128"/>
              </a:rPr>
              <a:t>They are afraid of not being believed</a:t>
            </a:r>
          </a:p>
          <a:p>
            <a:pPr lvl="1"/>
            <a:r>
              <a:rPr lang="en-US" altLang="en-US" sz="2100">
                <a:ea typeface="ＭＳ Ｐゴシック" panose="020B0600070205080204" pitchFamily="34" charset="-128"/>
              </a:rPr>
              <a:t>Fear that nothing will be done about it</a:t>
            </a:r>
          </a:p>
          <a:p>
            <a:endParaRPr lang="en-US"/>
          </a:p>
        </p:txBody>
      </p:sp>
    </p:spTree>
    <p:extLst>
      <p:ext uri="{BB962C8B-B14F-4D97-AF65-F5344CB8AC3E}">
        <p14:creationId xmlns:p14="http://schemas.microsoft.com/office/powerpoint/2010/main" val="29825868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23DAE2-4015-FF81-B2D6-488D0F055B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Cultural Considerations</a:t>
            </a:r>
          </a:p>
        </p:txBody>
      </p:sp>
      <p:sp>
        <p:nvSpPr>
          <p:cNvPr id="3" name="Content Placeholder 2"/>
          <p:cNvSpPr>
            <a:spLocks noGrp="1"/>
          </p:cNvSpPr>
          <p:nvPr>
            <p:ph idx="1"/>
          </p:nvPr>
        </p:nvSpPr>
        <p:spPr/>
        <p:txBody>
          <a:bodyPr>
            <a:normAutofit/>
          </a:bodyPr>
          <a:lstStyle/>
          <a:p>
            <a:r>
              <a:rPr lang="en-US"/>
              <a:t>Communication styles</a:t>
            </a:r>
          </a:p>
          <a:p>
            <a:r>
              <a:rPr lang="en-US"/>
              <a:t>Attitudes toward conflict</a:t>
            </a:r>
          </a:p>
          <a:p>
            <a:r>
              <a:rPr lang="en-US"/>
              <a:t>Approaches toward completing tasks</a:t>
            </a:r>
          </a:p>
          <a:p>
            <a:r>
              <a:rPr lang="en-US"/>
              <a:t>Decision-making styles</a:t>
            </a:r>
          </a:p>
          <a:p>
            <a:r>
              <a:rPr lang="en-US"/>
              <a:t>Approaches to knowing</a:t>
            </a:r>
          </a:p>
          <a:p>
            <a:r>
              <a:rPr lang="en-US"/>
              <a:t>Attitudes toward disclosure</a:t>
            </a:r>
          </a:p>
          <a:p>
            <a:pPr lvl="1"/>
            <a:r>
              <a:rPr lang="en-US"/>
              <a:t>Appropriate to share emotions, reasons for conflict</a:t>
            </a:r>
          </a:p>
          <a:p>
            <a:pPr marL="2743200" lvl="8" indent="0">
              <a:buNone/>
            </a:pPr>
            <a:r>
              <a:rPr lang="en-US" sz="975"/>
              <a:t>	--Sue Ann Van Dermyden, 2017</a:t>
            </a:r>
          </a:p>
          <a:p>
            <a:endParaRPr lang="en-US"/>
          </a:p>
        </p:txBody>
      </p:sp>
    </p:spTree>
    <p:extLst>
      <p:ext uri="{BB962C8B-B14F-4D97-AF65-F5344CB8AC3E}">
        <p14:creationId xmlns:p14="http://schemas.microsoft.com/office/powerpoint/2010/main" val="3839047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1FE6FB1-5DCB-6A1C-5BFB-BDA5AF6234A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marL="457200">
              <a:tabLst>
                <a:tab pos="635000" algn="l"/>
              </a:tabLst>
              <a:defRPr/>
            </a:pPr>
            <a:r>
              <a:rPr lang="en-US" sz="3000">
                <a:solidFill>
                  <a:srgbClr val="000000"/>
                </a:solidFill>
              </a:rPr>
              <a:t>Conducts a fact-finding inquiry or investigation of the complaint, including scheduling and holding interviews and requesting record information; may delegate this to another trained investigator</a:t>
            </a:r>
          </a:p>
          <a:p>
            <a:pPr marL="457200">
              <a:tabLst>
                <a:tab pos="635000" algn="l"/>
              </a:tabLst>
              <a:defRPr/>
            </a:pPr>
            <a:r>
              <a:rPr lang="en-US" sz="3000">
                <a:solidFill>
                  <a:srgbClr val="000000"/>
                </a:solidFill>
              </a:rPr>
              <a:t>Informs involved parties of right a union representative or support person to accompany them during investigative interviews, as appropriate</a:t>
            </a:r>
          </a:p>
          <a:p>
            <a:pPr marL="457200">
              <a:tabLst>
                <a:tab pos="635000" algn="l"/>
              </a:tabLst>
              <a:defRPr/>
            </a:pPr>
            <a:r>
              <a:rPr lang="en-US" sz="3000">
                <a:solidFill>
                  <a:srgbClr val="000000"/>
                </a:solidFill>
              </a:rPr>
              <a:t>Informs involved parties of the protection and prohibition of retaliation per policy</a:t>
            </a:r>
          </a:p>
          <a:p>
            <a:pPr marL="457200">
              <a:tabLst>
                <a:tab pos="635000" algn="l"/>
              </a:tabLst>
              <a:defRPr/>
            </a:pPr>
            <a:r>
              <a:rPr lang="en-US" sz="3000">
                <a:solidFill>
                  <a:srgbClr val="000000"/>
                </a:solidFill>
              </a:rPr>
              <a:t>Creates, gathers, and maintains investigative documents as appropriate </a:t>
            </a:r>
          </a:p>
        </p:txBody>
      </p:sp>
    </p:spTree>
    <p:extLst>
      <p:ext uri="{BB962C8B-B14F-4D97-AF65-F5344CB8AC3E}">
        <p14:creationId xmlns:p14="http://schemas.microsoft.com/office/powerpoint/2010/main" val="8094154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ECA9AC5-AAE4-7823-A2E1-2FD57C31B7D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Common practice considerations</a:t>
            </a:r>
          </a:p>
        </p:txBody>
      </p:sp>
      <p:sp>
        <p:nvSpPr>
          <p:cNvPr id="2" name="Content Placeholder 1"/>
          <p:cNvSpPr>
            <a:spLocks noGrp="1"/>
          </p:cNvSpPr>
          <p:nvPr>
            <p:ph idx="1"/>
          </p:nvPr>
        </p:nvSpPr>
        <p:spPr/>
        <p:txBody>
          <a:bodyPr vert="horz" lIns="68580" tIns="34290" rIns="68580" bIns="34290" rtlCol="0" anchor="t">
            <a:normAutofit/>
          </a:bodyPr>
          <a:lstStyle/>
          <a:p>
            <a:r>
              <a:rPr lang="en-US"/>
              <a:t>Be mindful of cultural differences</a:t>
            </a:r>
          </a:p>
          <a:p>
            <a:pPr lvl="1"/>
            <a:r>
              <a:rPr lang="en-US"/>
              <a:t>Continuum of honesty and face-saving</a:t>
            </a:r>
          </a:p>
          <a:p>
            <a:pPr lvl="1"/>
            <a:r>
              <a:rPr lang="en-US"/>
              <a:t>In-group vs. out-group</a:t>
            </a:r>
          </a:p>
          <a:p>
            <a:pPr lvl="1"/>
            <a:r>
              <a:rPr lang="en-US"/>
              <a:t>Linear vs. non-linear narrative</a:t>
            </a:r>
          </a:p>
          <a:p>
            <a:r>
              <a:rPr lang="en-US">
                <a:ea typeface="+mn-lt"/>
                <a:cs typeface="+mn-lt"/>
              </a:rPr>
              <a:t>Check biases, especially when assessing credibility</a:t>
            </a:r>
          </a:p>
          <a:p>
            <a:r>
              <a:rPr lang="en-US">
                <a:ea typeface="+mn-lt"/>
                <a:cs typeface="+mn-lt"/>
              </a:rPr>
              <a:t>Ask questions in a way that does not assign responsibility, blame, or guilt</a:t>
            </a:r>
          </a:p>
          <a:p>
            <a:endParaRPr lang="en-US">
              <a:ea typeface="+mn-lt"/>
              <a:cs typeface="+mn-lt"/>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14810266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A92687F-C731-D7B9-3ACA-E8EC362240D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Determine goals of questions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Who, what, where, when, why, how</a:t>
            </a:r>
          </a:p>
          <a:p>
            <a:r>
              <a:rPr lang="en-US">
                <a:cs typeface="Calibri"/>
              </a:rPr>
              <a:t>Intake meeting vs. Investigatory interview</a:t>
            </a:r>
            <a:endParaRPr lang="en-US">
              <a:ea typeface="Calibri"/>
              <a:cs typeface="Calibri"/>
            </a:endParaRPr>
          </a:p>
          <a:p>
            <a:r>
              <a:rPr lang="en-US">
                <a:cs typeface="Calibri"/>
              </a:rPr>
              <a:t>Refine scope</a:t>
            </a:r>
          </a:p>
          <a:p>
            <a:r>
              <a:rPr lang="en-US">
                <a:cs typeface="Calibri"/>
              </a:rPr>
              <a:t>What information are you missing or have questions</a:t>
            </a:r>
            <a:endParaRPr lang="en-US">
              <a:ea typeface="Calibri"/>
              <a:cs typeface="Calibri"/>
            </a:endParaRPr>
          </a:p>
          <a:p>
            <a:pPr lvl="1"/>
            <a:r>
              <a:rPr lang="en-US">
                <a:ea typeface="+mn-lt"/>
                <a:cs typeface="+mn-lt"/>
              </a:rPr>
              <a:t>Read through reports/complaints and note any questions</a:t>
            </a:r>
            <a:endParaRPr lang="en-US">
              <a:cs typeface="Calibri"/>
            </a:endParaRPr>
          </a:p>
          <a:p>
            <a:r>
              <a:rPr lang="en-US">
                <a:cs typeface="Calibri"/>
              </a:rPr>
              <a:t>Policy elements</a:t>
            </a:r>
            <a:endParaRPr lang="en-US">
              <a:ea typeface="Calibri"/>
              <a:cs typeface="Calibri"/>
            </a:endParaRPr>
          </a:p>
          <a:p>
            <a:pPr lvl="1"/>
            <a:r>
              <a:rPr lang="en-US">
                <a:cs typeface="Calibri"/>
              </a:rPr>
              <a:t>Policy element handout</a:t>
            </a:r>
          </a:p>
        </p:txBody>
      </p:sp>
    </p:spTree>
    <p:extLst>
      <p:ext uri="{BB962C8B-B14F-4D97-AF65-F5344CB8AC3E}">
        <p14:creationId xmlns:p14="http://schemas.microsoft.com/office/powerpoint/2010/main" val="24530434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10E4FA1-7E2A-4F5E-B744-062D1A6A3FA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How to structure questions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cs typeface="Calibri"/>
              </a:rPr>
              <a:t>Start with broad/open ended questions</a:t>
            </a:r>
          </a:p>
          <a:p>
            <a:r>
              <a:rPr lang="en-US">
                <a:cs typeface="Calibri"/>
              </a:rPr>
              <a:t>Allow to tell their story/experience however they choose</a:t>
            </a:r>
          </a:p>
          <a:p>
            <a:pPr lvl="1"/>
            <a:r>
              <a:rPr lang="en-US">
                <a:cs typeface="Calibri"/>
              </a:rPr>
              <a:t>Where they start/end their story and what they emphasize can be very telling and important for you to have.</a:t>
            </a:r>
          </a:p>
          <a:p>
            <a:r>
              <a:rPr lang="en-US">
                <a:cs typeface="Calibri"/>
              </a:rPr>
              <a:t>Clarifying questions</a:t>
            </a:r>
          </a:p>
          <a:p>
            <a:pPr lvl="1"/>
            <a:r>
              <a:rPr lang="en-US">
                <a:cs typeface="Calibri"/>
              </a:rPr>
              <a:t>Funnel approach</a:t>
            </a:r>
          </a:p>
          <a:p>
            <a:pPr lvl="1"/>
            <a:r>
              <a:rPr lang="en-US">
                <a:cs typeface="Calibri"/>
              </a:rPr>
              <a:t>Ask to clarify meaning of words/descriptors </a:t>
            </a:r>
          </a:p>
          <a:p>
            <a:r>
              <a:rPr lang="en-US">
                <a:cs typeface="Calibri"/>
              </a:rPr>
              <a:t>Allow for Silence </a:t>
            </a:r>
          </a:p>
          <a:p>
            <a:r>
              <a:rPr lang="en-US">
                <a:cs typeface="Calibri"/>
              </a:rPr>
              <a:t>Additional questions/things left unanswered</a:t>
            </a:r>
            <a:endParaRPr lang="en-US"/>
          </a:p>
          <a:p>
            <a:r>
              <a:rPr lang="en-US">
                <a:cs typeface="Calibri"/>
              </a:rPr>
              <a:t>Closing questions</a:t>
            </a:r>
          </a:p>
          <a:p>
            <a:pPr lvl="1"/>
            <a:r>
              <a:rPr lang="en-US">
                <a:cs typeface="Calibri"/>
              </a:rPr>
              <a:t>Is there anything else you think I should know?</a:t>
            </a:r>
          </a:p>
          <a:p>
            <a:pPr lvl="1"/>
            <a:r>
              <a:rPr lang="en-US">
                <a:cs typeface="Calibri"/>
              </a:rPr>
              <a:t>Anything I didn't ask that you thought I would ask about?</a:t>
            </a:r>
          </a:p>
          <a:p>
            <a:pPr lvl="1"/>
            <a:r>
              <a:rPr lang="en-US">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691D5CA-8976-A20A-2510-9D35DCEBF67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a:t>
            </a:r>
            <a:r>
              <a:rPr kumimoji="0" lang="en-US" sz="3600" b="1" i="0" u="none" strike="noStrike" kern="1200" cap="none" spc="0" normalizeH="0" baseline="0" noProof="0" dirty="0">
                <a:ln>
                  <a:noFill/>
                </a:ln>
                <a:solidFill>
                  <a:srgbClr val="0C2340"/>
                </a:solidFill>
                <a:effectLst/>
                <a:uLnTx/>
                <a:uFillTx/>
                <a:latin typeface="+mn-lt"/>
                <a:ea typeface="+mn-ea"/>
                <a:cs typeface="+mn-cs"/>
              </a:rPr>
              <a:t>for ALL</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 questions for all parties</a:t>
            </a:r>
          </a:p>
          <a:p>
            <a:pPr lvl="1"/>
            <a:r>
              <a:rPr lang="en-US" dirty="0">
                <a:ea typeface="+mn-lt"/>
                <a:cs typeface="+mn-lt"/>
              </a:rPr>
              <a:t>Allow them chance to share their story/experience</a:t>
            </a:r>
          </a:p>
          <a:p>
            <a:pPr lvl="1"/>
            <a:r>
              <a:rPr lang="en-US" dirty="0">
                <a:ea typeface="+mn-lt"/>
                <a:cs typeface="+mn-lt"/>
              </a:rPr>
              <a:t>Ask the who/what/where/when/how questions</a:t>
            </a:r>
            <a:endParaRPr lang="en-US" dirty="0">
              <a:cs typeface="Calibri"/>
            </a:endParaRPr>
          </a:p>
          <a:p>
            <a:pPr lvl="1"/>
            <a:r>
              <a:rPr lang="en-US" dirty="0">
                <a:ea typeface="+mn-lt"/>
                <a:cs typeface="+mn-lt"/>
              </a:rPr>
              <a:t>Summarizing Information back</a:t>
            </a:r>
          </a:p>
          <a:p>
            <a:pPr lvl="1"/>
            <a:r>
              <a:rPr lang="en-US" dirty="0">
                <a:ea typeface="+mn-lt"/>
                <a:cs typeface="+mn-lt"/>
              </a:rPr>
              <a:t>Policy elements </a:t>
            </a:r>
            <a:endParaRPr lang="en-US" dirty="0">
              <a:cs typeface="Calibri"/>
            </a:endParaRPr>
          </a:p>
          <a:p>
            <a:pPr lvl="1"/>
            <a:r>
              <a:rPr lang="en-US" dirty="0">
                <a:ea typeface="+mn-lt"/>
                <a:cs typeface="+mn-lt"/>
              </a:rPr>
              <a:t>Effect/impact</a:t>
            </a:r>
            <a:endParaRPr lang="en-US" dirty="0">
              <a:cs typeface="Calibri"/>
            </a:endParaRPr>
          </a:p>
        </p:txBody>
      </p:sp>
    </p:spTree>
    <p:extLst>
      <p:ext uri="{BB962C8B-B14F-4D97-AF65-F5344CB8AC3E}">
        <p14:creationId xmlns:p14="http://schemas.microsoft.com/office/powerpoint/2010/main" val="255241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B12174A-BC10-6B14-ACBA-1BF37CF58EC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continued...</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Interviewee specific questions</a:t>
            </a:r>
          </a:p>
          <a:p>
            <a:pPr lvl="1"/>
            <a:r>
              <a:rPr lang="en-US" dirty="0">
                <a:ea typeface="+mn-lt"/>
                <a:cs typeface="+mn-lt"/>
              </a:rPr>
              <a:t>Respondent – make sure to review allegations before questions</a:t>
            </a:r>
            <a:endParaRPr lang="en-US" dirty="0">
              <a:ea typeface="Calibri"/>
              <a:cs typeface="Calibri"/>
            </a:endParaRPr>
          </a:p>
          <a:p>
            <a:pPr lvl="1"/>
            <a:r>
              <a:rPr lang="en-US" dirty="0">
                <a:ea typeface="+mn-lt"/>
                <a:cs typeface="+mn-lt"/>
              </a:rPr>
              <a:t>Complainant – clarify protected class and identity </a:t>
            </a:r>
            <a:endParaRPr lang="en-US" dirty="0">
              <a:cs typeface="Calibri"/>
            </a:endParaRPr>
          </a:p>
          <a:p>
            <a:pPr lvl="1"/>
            <a:r>
              <a:rPr lang="en-US" dirty="0">
                <a:ea typeface="+mn-lt"/>
                <a:cs typeface="+mn-lt"/>
              </a:rPr>
              <a:t>What they observed/their perspective of incident(s)</a:t>
            </a:r>
            <a:endParaRPr lang="en-US" dirty="0">
              <a:cs typeface="Calibri"/>
            </a:endParaRPr>
          </a:p>
          <a:p>
            <a:pPr lvl="1"/>
            <a:r>
              <a:rPr lang="en-US" dirty="0">
                <a:ea typeface="+mn-lt"/>
                <a:cs typeface="+mn-lt"/>
              </a:rPr>
              <a:t>Inconsistencies with other parties/witnesses</a:t>
            </a:r>
            <a:endParaRPr lang="en-US" dirty="0">
              <a:cs typeface="Calibri"/>
            </a:endParaRPr>
          </a:p>
          <a:p>
            <a:pPr lvl="1"/>
            <a:r>
              <a:rPr lang="en-US" dirty="0">
                <a:ea typeface="+mn-lt"/>
                <a:cs typeface="+mn-lt"/>
              </a:rPr>
              <a:t>Evidence specific questions – what they have, might have seen/been part of, etc.</a:t>
            </a:r>
          </a:p>
          <a:p>
            <a:pPr lvl="1"/>
            <a:r>
              <a:rPr lang="en-US" dirty="0">
                <a:cs typeface="Calibri"/>
              </a:rPr>
              <a:t>Desired outcome/resolution</a:t>
            </a:r>
          </a:p>
        </p:txBody>
      </p:sp>
    </p:spTree>
    <p:extLst>
      <p:ext uri="{BB962C8B-B14F-4D97-AF65-F5344CB8AC3E}">
        <p14:creationId xmlns:p14="http://schemas.microsoft.com/office/powerpoint/2010/main" val="29121607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C6C807E-C7B5-C9F5-E0E3-A62E6C2820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a:t>
            </a:r>
            <a:r>
              <a:rPr kumimoji="0" lang="en-US" sz="3600" b="1" i="0" u="none" strike="noStrike" kern="1200" cap="all" spc="0" normalizeH="0" baseline="0" noProof="0" dirty="0">
                <a:ln>
                  <a:noFill/>
                </a:ln>
                <a:solidFill>
                  <a:schemeClr val="tx2"/>
                </a:solidFill>
                <a:effectLst/>
                <a:uLnTx/>
                <a:uFillTx/>
                <a:latin typeface="+mn-lt"/>
                <a:ea typeface="+mn-ea"/>
                <a:cs typeface="+mn-cs"/>
              </a:rPr>
              <a:t>Considerations</a:t>
            </a:r>
            <a:r>
              <a:rPr kumimoji="0" lang="en-US" sz="3600" b="1" i="0" u="none" strike="noStrike" kern="1200" cap="all" spc="0" normalizeH="0" baseline="0" noProof="0" dirty="0">
                <a:ln>
                  <a:noFill/>
                </a:ln>
                <a:solidFill>
                  <a:srgbClr val="0C2340"/>
                </a:solidFill>
                <a:effectLst/>
                <a:uLnTx/>
                <a:uFillTx/>
                <a:latin typeface="+mn-lt"/>
                <a:ea typeface="+mn-ea"/>
                <a:cs typeface="+mn-cs"/>
              </a:rPr>
              <a:t> </a:t>
            </a:r>
            <a:r>
              <a:rPr kumimoji="0" lang="en-US" sz="3600" b="1" i="0" u="none" strike="noStrike" kern="1200" cap="all" spc="0" normalizeH="0" baseline="0" noProof="0" dirty="0">
                <a:ln>
                  <a:noFill/>
                </a:ln>
                <a:solidFill>
                  <a:schemeClr val="tx2"/>
                </a:solidFill>
                <a:effectLst/>
                <a:uLnTx/>
                <a:uFillTx/>
                <a:latin typeface="+mn-lt"/>
                <a:ea typeface="+mn-ea"/>
                <a:cs typeface="+mn-cs"/>
              </a:rPr>
              <a:t>For credibility</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10000"/>
          </a:bodyPr>
          <a:lstStyle/>
          <a:p>
            <a:r>
              <a:rPr lang="en-US">
                <a:cs typeface="Calibri"/>
              </a:rPr>
              <a:t>Look for consistency with out-cry witnesses or contemporaneous reports </a:t>
            </a:r>
          </a:p>
          <a:p>
            <a:r>
              <a:rPr lang="en-US">
                <a:cs typeface="Calibri"/>
              </a:rPr>
              <a:t>Assess demeanor </a:t>
            </a:r>
          </a:p>
          <a:p>
            <a:r>
              <a:rPr lang="en-US">
                <a:cs typeface="Calibri"/>
              </a:rPr>
              <a:t>Ask yourself if the story is plausible?</a:t>
            </a:r>
          </a:p>
          <a:p>
            <a:pPr lvl="1"/>
            <a:r>
              <a:rPr lang="en-US">
                <a:cs typeface="Calibri"/>
              </a:rPr>
              <a:t>Consider relevant past acts; are there alternative versions that are more plausible </a:t>
            </a:r>
          </a:p>
          <a:p>
            <a:r>
              <a:rPr lang="en-US">
                <a:cs typeface="Calibri"/>
              </a:rPr>
              <a:t>Compare overlap/consistency with other statements</a:t>
            </a:r>
          </a:p>
          <a:p>
            <a:r>
              <a:rPr lang="en-US">
                <a:cs typeface="Calibri"/>
              </a:rPr>
              <a:t>Respondent who derails questions and/or focuses on irrelevant information</a:t>
            </a:r>
          </a:p>
          <a:p>
            <a:r>
              <a:rPr lang="en-US">
                <a:cs typeface="Calibri"/>
              </a:rPr>
              <a:t>Providing inconsistent statements </a:t>
            </a:r>
          </a:p>
          <a:p>
            <a:r>
              <a:rPr lang="en-US">
                <a:cs typeface="Calibri"/>
              </a:rPr>
              <a:t>Motives/Relationships</a:t>
            </a:r>
          </a:p>
          <a:p>
            <a:r>
              <a:rPr lang="en-US">
                <a:cs typeface="Calibri"/>
              </a:rPr>
              <a:t>Positionality </a:t>
            </a:r>
          </a:p>
          <a:p>
            <a:r>
              <a:rPr lang="en-US">
                <a:cs typeface="Calibri"/>
              </a:rPr>
              <a:t>Mind/memory altering substances</a:t>
            </a:r>
          </a:p>
          <a:p>
            <a:endParaRPr lang="en-US">
              <a:cs typeface="Calibri"/>
            </a:endParaRPr>
          </a:p>
        </p:txBody>
      </p:sp>
    </p:spTree>
    <p:extLst>
      <p:ext uri="{BB962C8B-B14F-4D97-AF65-F5344CB8AC3E}">
        <p14:creationId xmlns:p14="http://schemas.microsoft.com/office/powerpoint/2010/main" val="42536700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AC4D5-6632-9D8E-D77F-69CF7865BA2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2A9C9E6-CA7C-A4B8-DCCE-8D18C862F7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none" spc="0" normalizeH="0" baseline="0" noProof="0" dirty="0">
                <a:ln>
                  <a:noFill/>
                </a:ln>
                <a:solidFill>
                  <a:schemeClr val="tx2"/>
                </a:solidFill>
                <a:effectLst/>
                <a:uLnTx/>
                <a:uFillTx/>
                <a:latin typeface="+mn-lt"/>
                <a:ea typeface="+mn-ea"/>
                <a:cs typeface="+mn-cs"/>
              </a:rPr>
              <a:t>Analyzing certain qualities and factors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17411" name="Rectangle 3">
            <a:extLst>
              <a:ext uri="{FF2B5EF4-FFF2-40B4-BE49-F238E27FC236}">
                <a16:creationId xmlns:a16="http://schemas.microsoft.com/office/drawing/2014/main" id="{273F4F0A-130F-A576-3F9F-652939E75B90}"/>
              </a:ext>
            </a:extLst>
          </p:cNvPr>
          <p:cNvSpPr>
            <a:spLocks noGrp="1" noChangeArrowheads="1"/>
          </p:cNvSpPr>
          <p:nvPr>
            <p:ph idx="1"/>
          </p:nvPr>
        </p:nvSpPr>
        <p:spPr/>
        <p:txBody>
          <a:bodyPr rtlCol="0">
            <a:normAutofit/>
          </a:bodyPr>
          <a:lstStyle/>
          <a:p>
            <a:pPr marL="342900" indent="-342900">
              <a:defRPr/>
            </a:pPr>
            <a:r>
              <a:rPr lang="en-US" altLang="en-US" sz="2400"/>
              <a:t>Demeanor: noted reactions to allegations or information shared; behaviors or feelings shared with others</a:t>
            </a:r>
          </a:p>
          <a:p>
            <a:pPr marL="342900" indent="-342900">
              <a:defRPr/>
            </a:pPr>
            <a:r>
              <a:rPr lang="en-US" altLang="en-US" sz="2400"/>
              <a:t>Logic and consistency: consistency with what others shared (including possible witnesses); plausible explanations</a:t>
            </a:r>
          </a:p>
          <a:p>
            <a:pPr marL="342900" indent="-342900">
              <a:defRPr/>
            </a:pPr>
            <a:r>
              <a:rPr lang="en-US" altLang="en-US" sz="2400"/>
              <a:t>Corroborating evidence: any admission or rationalizing of conduct; specific denial; witnesses with the opportunity to observe, recognize, or understand the situation</a:t>
            </a:r>
          </a:p>
          <a:p>
            <a:pPr marL="342900" indent="-342900">
              <a:defRPr/>
            </a:pPr>
            <a:r>
              <a:rPr lang="en-US" altLang="en-US" sz="2400"/>
              <a:t>Circumstantial evidence: statements or behavior in other situations that support or refute alleged conduct</a:t>
            </a:r>
          </a:p>
          <a:p>
            <a:pPr marL="342900" indent="-342900">
              <a:defRPr/>
            </a:pPr>
            <a:r>
              <a:rPr lang="en-US" altLang="en-US" sz="2400"/>
              <a:t>Note: trauma-inform</a:t>
            </a:r>
            <a:r>
              <a:rPr lang="en-US" altLang="en-US" sz="1950"/>
              <a:t>ed approach</a:t>
            </a:r>
          </a:p>
        </p:txBody>
      </p:sp>
    </p:spTree>
    <p:extLst>
      <p:ext uri="{BB962C8B-B14F-4D97-AF65-F5344CB8AC3E}">
        <p14:creationId xmlns:p14="http://schemas.microsoft.com/office/powerpoint/2010/main" val="1038921106"/>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CD648BA-C45C-8F4D-9C7B-78711EE93B2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Each interview might look different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Emotion – crying, anger, indifference, being conflicted, shock, trauma, etc.</a:t>
            </a:r>
            <a:endParaRPr lang="en-US">
              <a:cs typeface="Calibri"/>
            </a:endParaRPr>
          </a:p>
          <a:p>
            <a:r>
              <a:rPr lang="en-US">
                <a:ea typeface="+mn-lt"/>
                <a:cs typeface="+mn-lt"/>
              </a:rPr>
              <a:t>Timing – short answers, decisions to make, communication styles, etc.</a:t>
            </a:r>
            <a:endParaRPr lang="en-US">
              <a:cs typeface="Calibri"/>
            </a:endParaRPr>
          </a:p>
          <a:p>
            <a:r>
              <a:rPr lang="en-US">
                <a:ea typeface="+mn-lt"/>
                <a:cs typeface="+mn-lt"/>
              </a:rPr>
              <a:t>How you ask questions </a:t>
            </a:r>
            <a:endParaRPr lang="en-US">
              <a:cs typeface="Calibri"/>
            </a:endParaRPr>
          </a:p>
          <a:p>
            <a:r>
              <a:rPr lang="en-US">
                <a:ea typeface="+mn-lt"/>
                <a:cs typeface="+mn-lt"/>
              </a:rPr>
              <a:t>Credibility concerns </a:t>
            </a:r>
            <a:endParaRPr lang="en-US">
              <a:cs typeface="Calibri"/>
            </a:endParaRPr>
          </a:p>
          <a:p>
            <a:r>
              <a:rPr lang="en-US">
                <a:ea typeface="+mn-lt"/>
                <a:cs typeface="+mn-lt"/>
              </a:rPr>
              <a:t>Effort needed to structure interview – redirect, diffuse conversation, etc.</a:t>
            </a:r>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8300559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EAC795-6D2E-3B7E-4BA4-C4FFB62D4F9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Maintaining control of interview</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Provide roadmap of interview </a:t>
            </a:r>
          </a:p>
          <a:p>
            <a:r>
              <a:rPr lang="en-US" dirty="0">
                <a:ea typeface="+mn-lt"/>
                <a:cs typeface="+mn-lt"/>
              </a:rPr>
              <a:t>Safety – Think about how you have arranged the room, security, etc.</a:t>
            </a:r>
            <a:endParaRPr lang="en-US" dirty="0"/>
          </a:p>
          <a:p>
            <a:r>
              <a:rPr lang="en-US" dirty="0">
                <a:ea typeface="+mn-lt"/>
                <a:cs typeface="+mn-lt"/>
              </a:rPr>
              <a:t>Union reps/ support persons/parents/lawyers</a:t>
            </a:r>
            <a:endParaRPr lang="en-US" dirty="0">
              <a:cs typeface="Calibri"/>
            </a:endParaRPr>
          </a:p>
          <a:p>
            <a:pPr lvl="1"/>
            <a:r>
              <a:rPr lang="en-US" dirty="0">
                <a:ea typeface="+mn-lt"/>
                <a:cs typeface="+mn-lt"/>
              </a:rPr>
              <a:t>Be clear about what their role is from the very beginning</a:t>
            </a:r>
            <a:endParaRPr lang="en-US" dirty="0">
              <a:cs typeface="Calibri"/>
            </a:endParaRPr>
          </a:p>
          <a:p>
            <a:pPr lvl="1"/>
            <a:r>
              <a:rPr lang="en-US" dirty="0">
                <a:ea typeface="+mn-lt"/>
                <a:cs typeface="+mn-lt"/>
              </a:rPr>
              <a:t>Allow for time and space for them to meet away from investigator</a:t>
            </a:r>
            <a:endParaRPr lang="en-US" dirty="0">
              <a:cs typeface="Calibri"/>
            </a:endParaRPr>
          </a:p>
          <a:p>
            <a:pPr lvl="1"/>
            <a:r>
              <a:rPr lang="en-US" dirty="0">
                <a:ea typeface="+mn-lt"/>
                <a:cs typeface="+mn-lt"/>
              </a:rPr>
              <a:t>Give reminders/warnings if necessary</a:t>
            </a:r>
            <a:endParaRPr lang="en-US" dirty="0">
              <a:cs typeface="Calibri"/>
            </a:endParaRPr>
          </a:p>
          <a:p>
            <a:r>
              <a:rPr lang="en-US" dirty="0">
                <a:ea typeface="+mn-lt"/>
                <a:cs typeface="+mn-lt"/>
              </a:rPr>
              <a:t>Don’t be afraid to end a meeting</a:t>
            </a:r>
            <a:endParaRPr lang="en-US" dirty="0"/>
          </a:p>
          <a:p>
            <a:r>
              <a:rPr lang="en-US" dirty="0">
                <a:ea typeface="+mn-lt"/>
                <a:cs typeface="+mn-lt"/>
              </a:rPr>
              <a:t>Difference between control and parties not cooperating</a:t>
            </a:r>
            <a:endParaRPr lang="en-US" dirty="0"/>
          </a:p>
          <a:p>
            <a:endParaRPr lang="en-US" dirty="0">
              <a:cs typeface="Calibri"/>
            </a:endParaRPr>
          </a:p>
          <a:p>
            <a:endParaRPr lang="en-US" dirty="0">
              <a:cs typeface="Calibri"/>
            </a:endParaRPr>
          </a:p>
          <a:p>
            <a:endParaRPr lang="en-US" dirty="0"/>
          </a:p>
        </p:txBody>
      </p:sp>
    </p:spTree>
    <p:extLst>
      <p:ext uri="{BB962C8B-B14F-4D97-AF65-F5344CB8AC3E}">
        <p14:creationId xmlns:p14="http://schemas.microsoft.com/office/powerpoint/2010/main" val="8361686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94BBF9D-3A33-E8A3-0986-3F60CAA8E20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Providing empathy and validation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Focus on treating the individual as a whole person. </a:t>
            </a:r>
          </a:p>
          <a:p>
            <a:r>
              <a:rPr lang="en-US">
                <a:cs typeface="Calibri"/>
              </a:rPr>
              <a:t>As an investigator, remain neutral</a:t>
            </a:r>
          </a:p>
          <a:p>
            <a:r>
              <a:rPr lang="en-US">
                <a:cs typeface="Calibri"/>
              </a:rPr>
              <a:t>Practice using sample language that validates a person's experience but remains impartial</a:t>
            </a:r>
          </a:p>
          <a:p>
            <a:r>
              <a:rPr lang="en-US">
                <a:cs typeface="Calibri"/>
              </a:rPr>
              <a:t>Remember allow space for decisions</a:t>
            </a:r>
          </a:p>
          <a:p>
            <a:endParaRPr lang="en-US">
              <a:cs typeface="Calibri"/>
            </a:endParaRPr>
          </a:p>
          <a:p>
            <a:endParaRPr lang="en-US">
              <a:cs typeface="Calibri"/>
            </a:endParaRPr>
          </a:p>
          <a:p>
            <a:endParaRPr lang="en-US">
              <a:cs typeface="Calibri"/>
            </a:endParaRPr>
          </a:p>
          <a:p>
            <a:endParaRPr lang="en-US"/>
          </a:p>
        </p:txBody>
      </p:sp>
    </p:spTree>
    <p:extLst>
      <p:ext uri="{BB962C8B-B14F-4D97-AF65-F5344CB8AC3E}">
        <p14:creationId xmlns:p14="http://schemas.microsoft.com/office/powerpoint/2010/main" val="613757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35714D6-53D6-A818-EB3E-EC7FC7CDBB1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Continued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solidFill>
                  <a:srgbClr val="000000"/>
                </a:solidFill>
              </a:rPr>
              <a:t>Writes investigation report with organized attachments</a:t>
            </a:r>
          </a:p>
          <a:p>
            <a:pPr marL="457200"/>
            <a:r>
              <a:rPr lang="en-US" altLang="en-US">
                <a:solidFill>
                  <a:srgbClr val="000000"/>
                </a:solidFill>
              </a:rPr>
              <a:t>Outlines facts in the investigative report based on information collected through the interview process and review of gathered documents</a:t>
            </a:r>
          </a:p>
          <a:p>
            <a:pPr marL="457200"/>
            <a:r>
              <a:rPr lang="en-US" altLang="en-US">
                <a:solidFill>
                  <a:srgbClr val="000000"/>
                </a:solidFill>
              </a:rPr>
              <a:t>Primary person to ensure process moves forward through the investigative steps</a:t>
            </a:r>
          </a:p>
          <a:p>
            <a:pPr marL="457200"/>
            <a:r>
              <a:rPr lang="en-US" altLang="en-US">
                <a:solidFill>
                  <a:srgbClr val="000000"/>
                </a:solidFill>
              </a:rPr>
              <a:t>Handles all data in accordance with applicable federal and state privacy laws, </a:t>
            </a:r>
            <a:r>
              <a:rPr lang="en-US">
                <a:solidFill>
                  <a:srgbClr val="000000"/>
                </a:solidFill>
              </a:rPr>
              <a:t>consulting with the campus Data Practices Officer when necessary</a:t>
            </a:r>
            <a:endParaRPr lang="en-US" altLang="en-US">
              <a:solidFill>
                <a:srgbClr val="000000"/>
              </a:solidFill>
            </a:endParaRPr>
          </a:p>
          <a:p>
            <a:pPr marL="457200"/>
            <a:r>
              <a:rPr lang="en-US" altLang="en-US">
                <a:solidFill>
                  <a:srgbClr val="000000"/>
                </a:solidFill>
              </a:rPr>
              <a:t>Provides all investigative materials to the Designated Officer for recordkeeping</a:t>
            </a:r>
          </a:p>
        </p:txBody>
      </p:sp>
    </p:spTree>
    <p:extLst>
      <p:ext uri="{BB962C8B-B14F-4D97-AF65-F5344CB8AC3E}">
        <p14:creationId xmlns:p14="http://schemas.microsoft.com/office/powerpoint/2010/main" val="7846248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4C9013B-8664-A902-2C0B-1EF9252085D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Calibri"/>
              </a:rPr>
              <a:t>Challenging interviewee tropes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The Clueless one</a:t>
            </a:r>
          </a:p>
          <a:p>
            <a:r>
              <a:rPr lang="en-US">
                <a:cs typeface="Calibri"/>
              </a:rPr>
              <a:t>The Denier </a:t>
            </a:r>
          </a:p>
          <a:p>
            <a:r>
              <a:rPr lang="en-US">
                <a:cs typeface="Calibri"/>
              </a:rPr>
              <a:t>The Distractor </a:t>
            </a:r>
          </a:p>
          <a:p>
            <a:r>
              <a:rPr lang="en-US">
                <a:cs typeface="Calibri"/>
              </a:rPr>
              <a:t>The Confessor </a:t>
            </a:r>
          </a:p>
          <a:p>
            <a:r>
              <a:rPr lang="en-US">
                <a:cs typeface="Calibri"/>
              </a:rPr>
              <a:t>The Explainer</a:t>
            </a:r>
          </a:p>
          <a:p>
            <a:r>
              <a:rPr lang="en-US">
                <a:cs typeface="Calibri"/>
              </a:rPr>
              <a:t>The Apologetic one</a:t>
            </a:r>
          </a:p>
          <a:p>
            <a:r>
              <a:rPr lang="en-US">
                <a:cs typeface="Calibri"/>
              </a:rPr>
              <a:t>The TV lawyer</a:t>
            </a:r>
          </a:p>
          <a:p>
            <a:r>
              <a:rPr lang="en-US">
                <a:cs typeface="Calibri"/>
              </a:rPr>
              <a:t>The Avoidant one</a:t>
            </a:r>
          </a:p>
          <a:p>
            <a:r>
              <a:rPr lang="en-US">
                <a:cs typeface="Calibri"/>
              </a:rPr>
              <a:t>The Questioning one</a:t>
            </a:r>
          </a:p>
          <a:p>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10795386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5E2DD8B-11FB-03CB-C805-7A97EAC2421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Note taking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Handwritten, typed, Teams transcript</a:t>
            </a:r>
          </a:p>
          <a:p>
            <a:r>
              <a:rPr lang="en-US" dirty="0">
                <a:ea typeface="+mn-lt"/>
                <a:cs typeface="+mn-lt"/>
              </a:rPr>
              <a:t>Some of this is a personal preference – be consistent </a:t>
            </a:r>
            <a:endParaRPr lang="en-US" dirty="0"/>
          </a:p>
          <a:p>
            <a:r>
              <a:rPr lang="en-US" dirty="0">
                <a:ea typeface="+mn-lt"/>
                <a:cs typeface="+mn-lt"/>
              </a:rPr>
              <a:t>Have outline of meeting/interview</a:t>
            </a:r>
            <a:endParaRPr lang="en-US" dirty="0"/>
          </a:p>
          <a:p>
            <a:r>
              <a:rPr lang="en-US" dirty="0">
                <a:ea typeface="+mn-lt"/>
                <a:cs typeface="+mn-lt"/>
              </a:rPr>
              <a:t>Consider a notetaker for support</a:t>
            </a:r>
            <a:endParaRPr lang="en-US" dirty="0"/>
          </a:p>
          <a:p>
            <a:r>
              <a:rPr lang="en-US" dirty="0">
                <a:ea typeface="+mn-lt"/>
                <a:cs typeface="+mn-lt"/>
              </a:rPr>
              <a:t>Model notes after investigation report</a:t>
            </a:r>
            <a:endParaRPr lang="en-US" dirty="0"/>
          </a:p>
          <a:p>
            <a:r>
              <a:rPr lang="en-US" dirty="0">
                <a:ea typeface="+mn-lt"/>
                <a:cs typeface="+mn-lt"/>
              </a:rPr>
              <a:t>Make notations where you still have questions for follow up or for other parties</a:t>
            </a:r>
            <a:endParaRPr lang="en-US" dirty="0"/>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9498102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5BE8A2D-6092-239F-D432-FD45BD2DD00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Common challenges &amp; tips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Common challenges </a:t>
            </a:r>
          </a:p>
          <a:p>
            <a:pPr lvl="1"/>
            <a:r>
              <a:rPr lang="en-US">
                <a:ea typeface="+mn-lt"/>
                <a:cs typeface="+mn-lt"/>
              </a:rPr>
              <a:t>parties talk fast or talk in circles/share repetitive information </a:t>
            </a:r>
            <a:endParaRPr lang="en-US">
              <a:cs typeface="Calibri"/>
            </a:endParaRPr>
          </a:p>
          <a:p>
            <a:pPr lvl="1"/>
            <a:r>
              <a:rPr lang="en-US">
                <a:ea typeface="+mn-lt"/>
                <a:cs typeface="+mn-lt"/>
              </a:rPr>
              <a:t>interviews are long </a:t>
            </a:r>
            <a:endParaRPr lang="en-US">
              <a:cs typeface="Calibri"/>
            </a:endParaRPr>
          </a:p>
          <a:p>
            <a:pPr lvl="1"/>
            <a:r>
              <a:rPr lang="en-US">
                <a:ea typeface="+mn-lt"/>
                <a:cs typeface="+mn-lt"/>
              </a:rPr>
              <a:t>prioritizing typing notes after interview </a:t>
            </a:r>
            <a:endParaRPr lang="en-US">
              <a:cs typeface="Calibri"/>
            </a:endParaRPr>
          </a:p>
          <a:p>
            <a:pPr lvl="1"/>
            <a:r>
              <a:rPr lang="en-US">
                <a:ea typeface="+mn-lt"/>
                <a:cs typeface="+mn-lt"/>
              </a:rPr>
              <a:t>Self-care</a:t>
            </a:r>
            <a:endParaRPr lang="en-US">
              <a:cs typeface="Calibri"/>
            </a:endParaRPr>
          </a:p>
          <a:p>
            <a:r>
              <a:rPr lang="en-US">
                <a:ea typeface="+mn-lt"/>
                <a:cs typeface="+mn-lt"/>
              </a:rPr>
              <a:t>Tips </a:t>
            </a:r>
            <a:endParaRPr lang="en-US"/>
          </a:p>
          <a:p>
            <a:pPr lvl="1"/>
            <a:r>
              <a:rPr lang="en-US">
                <a:ea typeface="+mn-lt"/>
                <a:cs typeface="+mn-lt"/>
              </a:rPr>
              <a:t>type notes/update as soon as possible after interview </a:t>
            </a:r>
            <a:endParaRPr lang="en-US">
              <a:cs typeface="Calibri"/>
            </a:endParaRPr>
          </a:p>
          <a:p>
            <a:pPr lvl="1"/>
            <a:r>
              <a:rPr lang="en-US">
                <a:ea typeface="+mn-lt"/>
                <a:cs typeface="+mn-lt"/>
              </a:rPr>
              <a:t>document thoughts for follow up </a:t>
            </a:r>
            <a:endParaRPr lang="en-US">
              <a:cs typeface="Calibri"/>
            </a:endParaRPr>
          </a:p>
          <a:p>
            <a:pPr lvl="1"/>
            <a:r>
              <a:rPr lang="en-US">
                <a:ea typeface="+mn-lt"/>
                <a:cs typeface="+mn-lt"/>
              </a:rPr>
              <a:t>have a notetaker</a:t>
            </a:r>
            <a:endParaRPr lang="en-US">
              <a:cs typeface="Calibri"/>
            </a:endParaRPr>
          </a:p>
          <a:p>
            <a:pPr lvl="1"/>
            <a:r>
              <a:rPr lang="en-US">
                <a:ea typeface="+mn-lt"/>
                <a:cs typeface="+mn-lt"/>
              </a:rPr>
              <a:t>encourage all to submit a written statement </a:t>
            </a:r>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412000358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E07A552-41F0-7370-8F98-5923C32B33E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Recording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ea typeface="+mn-lt"/>
                <a:cs typeface="+mn-lt"/>
              </a:rPr>
              <a:t>Allows the investigator to focus on content/information and being present during the interview</a:t>
            </a:r>
            <a:endParaRPr lang="en-US">
              <a:cs typeface="Calibri"/>
            </a:endParaRPr>
          </a:p>
          <a:p>
            <a:r>
              <a:rPr lang="en-US">
                <a:ea typeface="+mn-lt"/>
                <a:cs typeface="+mn-lt"/>
              </a:rPr>
              <a:t>Recordings can ensure that all data and information is accurate.</a:t>
            </a:r>
            <a:endParaRPr lang="en-US"/>
          </a:p>
          <a:p>
            <a:pPr lvl="1"/>
            <a:r>
              <a:rPr lang="en-US">
                <a:ea typeface="+mn-lt"/>
                <a:cs typeface="+mn-lt"/>
              </a:rPr>
              <a:t>Provides for use of direct quotes</a:t>
            </a:r>
            <a:endParaRPr lang="en-US">
              <a:cs typeface="Calibri"/>
            </a:endParaRPr>
          </a:p>
          <a:p>
            <a:pPr lvl="1"/>
            <a:r>
              <a:rPr lang="en-US">
                <a:ea typeface="+mn-lt"/>
                <a:cs typeface="+mn-lt"/>
              </a:rPr>
              <a:t>Allows for investigator to review/reflect to determine what gaps still exist</a:t>
            </a:r>
            <a:endParaRPr lang="en-US">
              <a:cs typeface="Calibri"/>
            </a:endParaRPr>
          </a:p>
          <a:p>
            <a:pPr lvl="1"/>
            <a:r>
              <a:rPr lang="en-US">
                <a:ea typeface="+mn-lt"/>
                <a:cs typeface="+mn-lt"/>
              </a:rPr>
              <a:t>Provides investigator an opportunity to refine investigation skills</a:t>
            </a:r>
            <a:endParaRPr lang="en-US">
              <a:cs typeface="Calibri"/>
            </a:endParaRPr>
          </a:p>
          <a:p>
            <a:r>
              <a:rPr lang="en-US">
                <a:ea typeface="+mn-lt"/>
                <a:cs typeface="+mn-lt"/>
              </a:rPr>
              <a:t>Recordings can be taken in multiple ways</a:t>
            </a:r>
            <a:endParaRPr lang="en-US"/>
          </a:p>
          <a:p>
            <a:pPr lvl="1"/>
            <a:r>
              <a:rPr lang="en-US">
                <a:ea typeface="+mn-lt"/>
                <a:cs typeface="+mn-lt"/>
              </a:rPr>
              <a:t>Teams, handheld, etc.</a:t>
            </a:r>
            <a:endParaRPr lang="en-US">
              <a:cs typeface="Calibri"/>
            </a:endParaRPr>
          </a:p>
          <a:p>
            <a:r>
              <a:rPr lang="en-US">
                <a:ea typeface="+mn-lt"/>
                <a:cs typeface="+mn-lt"/>
              </a:rPr>
              <a:t>Record ALL the interview - including opening information, data privacy review (ask for verbal acceptance), all "housekeeping" information</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7804691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EC208D3-FE37-07BE-4E8F-D58C94CEA84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interviews, cont.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dirty="0">
                <a:ea typeface="+mn-lt"/>
                <a:cs typeface="+mn-lt"/>
              </a:rPr>
              <a:t>There are additional nuances of recording that are different from standard interviewing.</a:t>
            </a:r>
          </a:p>
          <a:p>
            <a:pPr lvl="1"/>
            <a:r>
              <a:rPr lang="en-US" dirty="0">
                <a:ea typeface="+mn-lt"/>
                <a:cs typeface="+mn-lt"/>
              </a:rPr>
              <a:t>Open recording stating date, time, and introduction of parties (including spelling of names). End recording with time. </a:t>
            </a:r>
            <a:endParaRPr lang="en-US" dirty="0">
              <a:cs typeface="Calibri"/>
            </a:endParaRPr>
          </a:p>
          <a:p>
            <a:pPr lvl="1"/>
            <a:r>
              <a:rPr lang="en-US" dirty="0">
                <a:ea typeface="+mn-lt"/>
                <a:cs typeface="+mn-lt"/>
              </a:rPr>
              <a:t>Audio recordings do not pick up on non-verbal (head nods, etc.) – prepare parties at beginning of interview and clarify during interview if needed.</a:t>
            </a:r>
            <a:endParaRPr lang="en-US" dirty="0">
              <a:cs typeface="Calibri"/>
            </a:endParaRPr>
          </a:p>
          <a:p>
            <a:r>
              <a:rPr lang="en-US" dirty="0">
                <a:ea typeface="+mn-lt"/>
                <a:cs typeface="+mn-lt"/>
              </a:rPr>
              <a:t>Develop a plan for your recording - send for transcription, etc.</a:t>
            </a:r>
            <a:endParaRPr lang="en-US" dirty="0"/>
          </a:p>
          <a:p>
            <a:pPr lvl="1"/>
            <a:r>
              <a:rPr lang="en-US" dirty="0">
                <a:ea typeface="+mn-lt"/>
                <a:cs typeface="+mn-lt"/>
              </a:rPr>
              <a:t>This provides a typed/hard copy of the interview.</a:t>
            </a:r>
            <a:endParaRPr lang="en-US" dirty="0">
              <a:cs typeface="Calibri"/>
            </a:endParaRPr>
          </a:p>
          <a:p>
            <a:r>
              <a:rPr lang="en-US" dirty="0">
                <a:ea typeface="+mn-lt"/>
                <a:cs typeface="+mn-lt"/>
              </a:rPr>
              <a:t>Transcription review</a:t>
            </a:r>
            <a:endParaRPr lang="en-US" dirty="0"/>
          </a:p>
          <a:p>
            <a:pPr lvl="1"/>
            <a:r>
              <a:rPr lang="en-US" dirty="0">
                <a:ea typeface="+mn-lt"/>
                <a:cs typeface="+mn-lt"/>
              </a:rPr>
              <a:t>Determine if you want to add this as a part of your process</a:t>
            </a:r>
            <a:endParaRPr lang="en-US" dirty="0">
              <a:cs typeface="Calibri"/>
            </a:endParaRPr>
          </a:p>
          <a:p>
            <a:pPr lvl="1"/>
            <a:r>
              <a:rPr lang="en-US" dirty="0">
                <a:cs typeface="Calibri"/>
              </a:rPr>
              <a:t>Who can attend to complete the review</a:t>
            </a:r>
          </a:p>
          <a:p>
            <a:endParaRPr lang="en-US" dirty="0">
              <a:cs typeface="Calibri"/>
            </a:endParaRPr>
          </a:p>
          <a:p>
            <a:endParaRPr lang="en-US" dirty="0">
              <a:cs typeface="Calibri"/>
            </a:endParaRPr>
          </a:p>
          <a:p>
            <a:endParaRPr lang="en-US" dirty="0"/>
          </a:p>
          <a:p>
            <a:endParaRPr lang="en-US" dirty="0">
              <a:cs typeface="Calibri"/>
            </a:endParaRPr>
          </a:p>
        </p:txBody>
      </p:sp>
    </p:spTree>
    <p:extLst>
      <p:ext uri="{BB962C8B-B14F-4D97-AF65-F5344CB8AC3E}">
        <p14:creationId xmlns:p14="http://schemas.microsoft.com/office/powerpoint/2010/main" val="10778393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603977C-79BC-9001-062A-B365FA109F7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considerations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Contracts for transcription</a:t>
            </a:r>
            <a:endParaRPr lang="en-US" dirty="0"/>
          </a:p>
          <a:p>
            <a:pPr lvl="1"/>
            <a:r>
              <a:rPr lang="en-US" dirty="0">
                <a:ea typeface="+mn-lt"/>
                <a:cs typeface="+mn-lt"/>
              </a:rPr>
              <a:t>transcription services</a:t>
            </a:r>
          </a:p>
          <a:p>
            <a:r>
              <a:rPr lang="en-US" dirty="0">
                <a:ea typeface="+mn-lt"/>
                <a:cs typeface="+mn-lt"/>
              </a:rPr>
              <a:t>Access to transcripts</a:t>
            </a:r>
            <a:endParaRPr lang="en-US" dirty="0">
              <a:cs typeface="Calibri"/>
            </a:endParaRPr>
          </a:p>
          <a:p>
            <a:pPr lvl="1"/>
            <a:r>
              <a:rPr lang="en-US" dirty="0">
                <a:ea typeface="+mn-lt"/>
                <a:cs typeface="+mn-lt"/>
              </a:rPr>
              <a:t>Who, when, why</a:t>
            </a:r>
            <a:endParaRPr lang="en-US" dirty="0">
              <a:cs typeface="Calibri"/>
            </a:endParaRPr>
          </a:p>
          <a:p>
            <a:r>
              <a:rPr lang="en-US" dirty="0">
                <a:ea typeface="+mn-lt"/>
                <a:cs typeface="+mn-lt"/>
              </a:rPr>
              <a:t>Storage of recordings and transcripts</a:t>
            </a:r>
            <a:endParaRPr lang="en-US" dirty="0"/>
          </a:p>
          <a:p>
            <a:r>
              <a:rPr lang="en-US" dirty="0">
                <a:ea typeface="+mn-lt"/>
                <a:cs typeface="+mn-lt"/>
              </a:rPr>
              <a:t>Data retention policies</a:t>
            </a:r>
            <a:endParaRPr lang="en-US" dirty="0"/>
          </a:p>
          <a:p>
            <a:endParaRPr lang="en-US" dirty="0">
              <a:cs typeface="Calibri"/>
            </a:endParaRPr>
          </a:p>
          <a:p>
            <a:endParaRPr lang="en-US" dirty="0">
              <a:cs typeface="Calibri"/>
            </a:endParaRPr>
          </a:p>
          <a:p>
            <a:endParaRPr lang="en-US" dirty="0">
              <a:cs typeface="Calibri"/>
            </a:endParaRPr>
          </a:p>
          <a:p>
            <a:endParaRPr lang="en-US" dirty="0"/>
          </a:p>
          <a:p>
            <a:endParaRPr lang="en-US" dirty="0">
              <a:cs typeface="Calibri"/>
            </a:endParaRPr>
          </a:p>
        </p:txBody>
      </p:sp>
    </p:spTree>
    <p:extLst>
      <p:ext uri="{BB962C8B-B14F-4D97-AF65-F5344CB8AC3E}">
        <p14:creationId xmlns:p14="http://schemas.microsoft.com/office/powerpoint/2010/main" val="245938515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4: Components of Investigation Report </a:t>
            </a:r>
          </a:p>
        </p:txBody>
      </p:sp>
      <p:sp>
        <p:nvSpPr>
          <p:cNvPr id="2" name="Content Placeholder 1">
            <a:extLst>
              <a:ext uri="{FF2B5EF4-FFF2-40B4-BE49-F238E27FC236}">
                <a16:creationId xmlns:a16="http://schemas.microsoft.com/office/drawing/2014/main" id="{28C9E447-CE2B-0A99-D76F-D56D616BC6D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734314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C80999C-5C6E-CFF5-B779-2D0A5C5F665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Goals of Investigatory report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Present findings in a well-written and well-organized format</a:t>
            </a:r>
          </a:p>
          <a:p>
            <a:pPr>
              <a:spcBef>
                <a:spcPts val="20"/>
              </a:spcBef>
            </a:pPr>
            <a:r>
              <a:rPr lang="en-US">
                <a:ea typeface="Calibri"/>
                <a:cs typeface="Calibri"/>
              </a:rPr>
              <a:t>Document the steps taken during the investigation</a:t>
            </a:r>
          </a:p>
          <a:p>
            <a:pPr>
              <a:spcBef>
                <a:spcPts val="20"/>
              </a:spcBef>
            </a:pPr>
            <a:r>
              <a:rPr lang="en-US">
                <a:ea typeface="Calibri"/>
                <a:cs typeface="Calibri"/>
              </a:rPr>
              <a:t>Document the evidence collected and reviewed</a:t>
            </a:r>
          </a:p>
          <a:p>
            <a:pPr>
              <a:spcBef>
                <a:spcPts val="20"/>
              </a:spcBef>
            </a:pPr>
            <a:r>
              <a:rPr lang="en-US">
                <a:ea typeface="Calibri"/>
                <a:cs typeface="Calibri"/>
              </a:rPr>
              <a:t>Provide a clear, objective picture of investigation to the DM</a:t>
            </a:r>
          </a:p>
          <a:p>
            <a:r>
              <a:rPr lang="en-US">
                <a:ea typeface="Calibri"/>
                <a:cs typeface="Calibri"/>
              </a:rPr>
              <a:t>Should contain all information a DM needs to make their decision</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36594924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1A5D77A-471F-C2E2-A4CF-83FE6C616B0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Investigatory report components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pPr>
              <a:spcBef>
                <a:spcPts val="0"/>
              </a:spcBef>
              <a:buAutoNum type="arabicPeriod"/>
            </a:pPr>
            <a:r>
              <a:rPr lang="en-US" sz="3200" dirty="0">
                <a:solidFill>
                  <a:srgbClr val="000000"/>
                </a:solidFill>
                <a:ea typeface="Calibri"/>
                <a:cs typeface="Calibri"/>
              </a:rPr>
              <a:t>Transmittal letter &amp; Cover Sheet/Disclosure Notice</a:t>
            </a:r>
          </a:p>
          <a:p>
            <a:pPr>
              <a:spcBef>
                <a:spcPts val="0"/>
              </a:spcBef>
              <a:buAutoNum type="arabicPeriod"/>
            </a:pPr>
            <a:r>
              <a:rPr lang="en-US" sz="3200" dirty="0">
                <a:solidFill>
                  <a:srgbClr val="000000"/>
                </a:solidFill>
                <a:ea typeface="Calibri"/>
                <a:cs typeface="Calibri"/>
              </a:rPr>
              <a:t>Investigation report cover page</a:t>
            </a:r>
          </a:p>
          <a:p>
            <a:pPr lvl="1">
              <a:buFont typeface="Courier New" panose="020B0604020202020204" pitchFamily="34" charset="0"/>
              <a:buChar char="o"/>
            </a:pPr>
            <a:r>
              <a:rPr lang="en-US" sz="2800" dirty="0">
                <a:solidFill>
                  <a:srgbClr val="000000"/>
                </a:solidFill>
                <a:ea typeface="Calibri"/>
                <a:cs typeface="Calibri"/>
              </a:rPr>
              <a:t>Date, report prepared for, report prepared by, nature of investigation, and complainant(s) and respondent(s)</a:t>
            </a:r>
          </a:p>
          <a:p>
            <a:pPr>
              <a:spcBef>
                <a:spcPts val="0"/>
              </a:spcBef>
              <a:buAutoNum type="arabicPeriod"/>
            </a:pPr>
            <a:r>
              <a:rPr lang="en-US" sz="3200" dirty="0">
                <a:solidFill>
                  <a:srgbClr val="000000"/>
                </a:solidFill>
                <a:ea typeface="Calibri"/>
                <a:cs typeface="Calibri"/>
              </a:rPr>
              <a:t>Table of contents </a:t>
            </a:r>
          </a:p>
          <a:p>
            <a:pPr>
              <a:spcBef>
                <a:spcPts val="0"/>
              </a:spcBef>
              <a:buAutoNum type="arabicPeriod"/>
            </a:pPr>
            <a:r>
              <a:rPr lang="en-US" sz="3200" dirty="0">
                <a:solidFill>
                  <a:srgbClr val="000000"/>
                </a:solidFill>
                <a:ea typeface="Calibri"/>
                <a:cs typeface="Calibri"/>
              </a:rPr>
              <a:t>Synopsis</a:t>
            </a:r>
          </a:p>
          <a:p>
            <a:pPr>
              <a:spcBef>
                <a:spcPts val="0"/>
              </a:spcBef>
              <a:buAutoNum type="arabicPeriod"/>
            </a:pPr>
            <a:r>
              <a:rPr lang="en-US" sz="3200" dirty="0">
                <a:solidFill>
                  <a:srgbClr val="000000"/>
                </a:solidFill>
                <a:ea typeface="Calibri"/>
                <a:cs typeface="Calibri"/>
              </a:rPr>
              <a:t>Methodology </a:t>
            </a:r>
          </a:p>
          <a:p>
            <a:pPr>
              <a:spcBef>
                <a:spcPts val="0"/>
              </a:spcBef>
              <a:buAutoNum type="arabicPeriod"/>
            </a:pPr>
            <a:r>
              <a:rPr lang="en-US" sz="3200" dirty="0">
                <a:solidFill>
                  <a:srgbClr val="000000"/>
                </a:solidFill>
                <a:ea typeface="Calibri"/>
                <a:cs typeface="Calibri"/>
              </a:rPr>
              <a:t>Evidence</a:t>
            </a:r>
          </a:p>
          <a:p>
            <a:pPr>
              <a:spcBef>
                <a:spcPts val="0"/>
              </a:spcBef>
              <a:buAutoNum type="arabicPeriod"/>
            </a:pPr>
            <a:r>
              <a:rPr lang="en-US" sz="3200" dirty="0">
                <a:solidFill>
                  <a:srgbClr val="000000"/>
                </a:solidFill>
                <a:ea typeface="Calibri"/>
                <a:cs typeface="Calibri"/>
              </a:rPr>
              <a:t>Synthesis </a:t>
            </a:r>
          </a:p>
          <a:p>
            <a:pPr>
              <a:spcBef>
                <a:spcPts val="0"/>
              </a:spcBef>
              <a:buAutoNum type="arabicPeriod"/>
            </a:pPr>
            <a:r>
              <a:rPr lang="en-US" sz="3200" dirty="0">
                <a:solidFill>
                  <a:srgbClr val="000000"/>
                </a:solidFill>
                <a:ea typeface="Calibri"/>
                <a:cs typeface="Calibri"/>
              </a:rPr>
              <a:t>Exhibit Index</a:t>
            </a:r>
          </a:p>
          <a:p>
            <a:endParaRPr lang="en-US" dirty="0">
              <a:cs typeface="Calibri"/>
            </a:endParaRPr>
          </a:p>
          <a:p>
            <a:endParaRPr lang="en-US" dirty="0">
              <a:cs typeface="Calibri"/>
            </a:endParaRPr>
          </a:p>
          <a:p>
            <a:endParaRPr lang="en-US" dirty="0"/>
          </a:p>
          <a:p>
            <a:endParaRPr lang="en-US" dirty="0">
              <a:cs typeface="Calibri"/>
            </a:endParaRPr>
          </a:p>
          <a:p>
            <a:endParaRPr lang="en-US" dirty="0">
              <a:ea typeface="Calibri"/>
              <a:cs typeface="Calibri"/>
            </a:endParaRPr>
          </a:p>
        </p:txBody>
      </p:sp>
    </p:spTree>
    <p:extLst>
      <p:ext uri="{BB962C8B-B14F-4D97-AF65-F5344CB8AC3E}">
        <p14:creationId xmlns:p14="http://schemas.microsoft.com/office/powerpoint/2010/main" val="409125894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60F5F2-A089-1101-112B-AD4889C2F4B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Technical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Technical Writing</a:t>
            </a:r>
          </a:p>
          <a:p>
            <a:pPr>
              <a:buFontTx/>
              <a:buChar char="-"/>
            </a:pPr>
            <a:r>
              <a:rPr lang="en-US">
                <a:ea typeface="Calibri"/>
                <a:cs typeface="Calibri"/>
              </a:rPr>
              <a:t>Focuses on explaining complex concepts clearly</a:t>
            </a:r>
          </a:p>
          <a:p>
            <a:pPr>
              <a:buFontTx/>
              <a:buChar char="-"/>
            </a:pPr>
            <a:r>
              <a:rPr lang="en-US">
                <a:ea typeface="Calibri"/>
                <a:cs typeface="Calibri"/>
              </a:rPr>
              <a:t>Instructional, procedural, and often involves guidelines/manuals</a:t>
            </a:r>
          </a:p>
          <a:p>
            <a:pPr>
              <a:buFontTx/>
              <a:buChar char="-"/>
            </a:pPr>
            <a:r>
              <a:rPr lang="en-US">
                <a:ea typeface="Calibri"/>
                <a:cs typeface="Calibri"/>
              </a:rPr>
              <a:t>Primary goal is to make technical information easy to understand and use</a:t>
            </a:r>
          </a:p>
          <a:p>
            <a:pPr>
              <a:buFontTx/>
              <a:buChar char="-"/>
            </a:pPr>
            <a:r>
              <a:rPr lang="en-US">
                <a:ea typeface="Calibri"/>
                <a:cs typeface="Calibri"/>
              </a:rPr>
              <a:t>Written for a specific audience</a:t>
            </a:r>
          </a:p>
        </p:txBody>
      </p:sp>
    </p:spTree>
    <p:extLst>
      <p:ext uri="{BB962C8B-B14F-4D97-AF65-F5344CB8AC3E}">
        <p14:creationId xmlns:p14="http://schemas.microsoft.com/office/powerpoint/2010/main" val="155601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3E6AFD4-33E6-AF29-C91A-C014013EE79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spcAft>
                <a:spcPts val="0"/>
              </a:spcAft>
              <a:defRPr/>
            </a:pPr>
            <a:r>
              <a:rPr lang="en-US" sz="3000">
                <a:solidFill>
                  <a:srgbClr val="000000"/>
                </a:solidFill>
              </a:rPr>
              <a:t>Provides enough information for the decisionmaker to make a reasoned decision about whether policy has been violated</a:t>
            </a:r>
          </a:p>
          <a:p>
            <a:pPr marL="457200">
              <a:spcAft>
                <a:spcPts val="0"/>
              </a:spcAft>
              <a:defRPr/>
            </a:pPr>
            <a:r>
              <a:rPr lang="en-US" sz="3000">
                <a:solidFill>
                  <a:srgbClr val="000000"/>
                </a:solidFill>
              </a:rPr>
              <a:t>Maintains integrity of process</a:t>
            </a:r>
          </a:p>
          <a:p>
            <a:pPr lvl="1">
              <a:spcAft>
                <a:spcPts val="0"/>
              </a:spcAft>
              <a:defRPr/>
            </a:pPr>
            <a:r>
              <a:rPr lang="en-US" sz="2200">
                <a:solidFill>
                  <a:srgbClr val="000000"/>
                </a:solidFill>
              </a:rPr>
              <a:t>Timely </a:t>
            </a:r>
          </a:p>
          <a:p>
            <a:pPr lvl="1">
              <a:spcAft>
                <a:spcPts val="0"/>
              </a:spcAft>
              <a:defRPr/>
            </a:pPr>
            <a:r>
              <a:rPr lang="en-US" sz="2200">
                <a:solidFill>
                  <a:srgbClr val="000000"/>
                </a:solidFill>
              </a:rPr>
              <a:t>Fair to both parties</a:t>
            </a:r>
          </a:p>
          <a:p>
            <a:pPr lvl="1">
              <a:spcAft>
                <a:spcPts val="0"/>
              </a:spcAft>
              <a:defRPr/>
            </a:pPr>
            <a:r>
              <a:rPr lang="en-US" sz="2200">
                <a:solidFill>
                  <a:srgbClr val="000000"/>
                </a:solidFill>
              </a:rPr>
              <a:t>Provide confidentiality as required by law</a:t>
            </a:r>
          </a:p>
          <a:p>
            <a:pPr lvl="1">
              <a:spcAft>
                <a:spcPts val="0"/>
              </a:spcAft>
              <a:defRPr/>
            </a:pPr>
            <a:r>
              <a:rPr lang="en-US" sz="2200">
                <a:solidFill>
                  <a:srgbClr val="000000"/>
                </a:solidFill>
              </a:rPr>
              <a:t>Thorough</a:t>
            </a:r>
          </a:p>
          <a:p>
            <a:pPr lvl="1">
              <a:spcAft>
                <a:spcPts val="0"/>
              </a:spcAft>
              <a:defRPr/>
            </a:pPr>
            <a:r>
              <a:rPr lang="en-US" sz="2200">
                <a:solidFill>
                  <a:srgbClr val="000000"/>
                </a:solidFill>
              </a:rPr>
              <a:t>Tailored to individual circumstances</a:t>
            </a:r>
          </a:p>
          <a:p>
            <a:pPr marL="457200"/>
            <a:r>
              <a:rPr lang="en-US">
                <a:solidFill>
                  <a:srgbClr val="000000"/>
                </a:solidFill>
              </a:rPr>
              <a:t>Provides findings of facts, </a:t>
            </a:r>
            <a:r>
              <a:rPr lang="en-US" b="1">
                <a:solidFill>
                  <a:srgbClr val="000000"/>
                </a:solidFill>
              </a:rPr>
              <a:t>not</a:t>
            </a:r>
            <a:r>
              <a:rPr lang="en-US">
                <a:solidFill>
                  <a:srgbClr val="000000"/>
                </a:solidFill>
              </a:rPr>
              <a:t> findings of policies</a:t>
            </a:r>
          </a:p>
        </p:txBody>
      </p:sp>
    </p:spTree>
    <p:extLst>
      <p:ext uri="{BB962C8B-B14F-4D97-AF65-F5344CB8AC3E}">
        <p14:creationId xmlns:p14="http://schemas.microsoft.com/office/powerpoint/2010/main" val="103200110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0414721-B754-65C5-4C57-488AF77B00A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objective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Objective Writing</a:t>
            </a:r>
          </a:p>
          <a:p>
            <a:pPr>
              <a:buFontTx/>
              <a:buChar char="-"/>
            </a:pPr>
            <a:r>
              <a:rPr lang="en-US">
                <a:ea typeface="Calibri"/>
                <a:cs typeface="Calibri"/>
              </a:rPr>
              <a:t>Impersonal and factual</a:t>
            </a:r>
          </a:p>
          <a:p>
            <a:pPr>
              <a:buFontTx/>
              <a:buChar char="-"/>
            </a:pPr>
            <a:r>
              <a:rPr lang="en-US">
                <a:ea typeface="Calibri"/>
                <a:cs typeface="Calibri"/>
              </a:rPr>
              <a:t>Focuses on being neutral and informative, ensuring the reader can make their own judgments</a:t>
            </a:r>
          </a:p>
          <a:p>
            <a:pPr>
              <a:buFontTx/>
              <a:buChar char="-"/>
            </a:pPr>
            <a:r>
              <a:rPr lang="en-US">
                <a:ea typeface="Calibri"/>
                <a:cs typeface="Calibri"/>
              </a:rPr>
              <a:t>Focuses on credibility but avoids overt persuasions</a:t>
            </a:r>
          </a:p>
          <a:p>
            <a:pPr>
              <a:buFontTx/>
              <a:buChar char="-"/>
            </a:pPr>
            <a:r>
              <a:rPr lang="en-US">
                <a:ea typeface="Calibri"/>
                <a:cs typeface="Calibri"/>
              </a:rPr>
              <a:t>Presenting facts without bias</a:t>
            </a:r>
          </a:p>
          <a:p>
            <a:pPr>
              <a:buFontTx/>
              <a:buChar char="-"/>
            </a:pPr>
            <a:r>
              <a:rPr lang="en-US">
                <a:ea typeface="Calibri"/>
                <a:cs typeface="Calibri"/>
              </a:rPr>
              <a:t>Written for a general audience</a:t>
            </a:r>
          </a:p>
        </p:txBody>
      </p:sp>
    </p:spTree>
    <p:extLst>
      <p:ext uri="{BB962C8B-B14F-4D97-AF65-F5344CB8AC3E}">
        <p14:creationId xmlns:p14="http://schemas.microsoft.com/office/powerpoint/2010/main" val="10958076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51BAB8C-197B-EDB2-0FF0-9F06E004810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Technical vs objective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lnSpcReduction="10000"/>
          </a:bodyPr>
          <a:lstStyle/>
          <a:p>
            <a:pPr marL="0" indent="0">
              <a:buNone/>
            </a:pPr>
            <a:r>
              <a:rPr lang="en-US">
                <a:ea typeface="Calibri"/>
                <a:cs typeface="Calibri"/>
              </a:rPr>
              <a:t>Comparing technical and objective writing:</a:t>
            </a:r>
          </a:p>
          <a:p>
            <a:pPr>
              <a:buFontTx/>
              <a:buChar char="-"/>
            </a:pPr>
            <a:r>
              <a:rPr lang="en-US">
                <a:ea typeface="Calibri"/>
                <a:cs typeface="Calibri"/>
              </a:rPr>
              <a:t>Both require clarity, structure and accuracy</a:t>
            </a:r>
          </a:p>
          <a:p>
            <a:pPr>
              <a:buFontTx/>
              <a:buChar char="-"/>
            </a:pPr>
            <a:r>
              <a:rPr lang="en-US">
                <a:ea typeface="Calibri"/>
                <a:cs typeface="Calibri"/>
              </a:rPr>
              <a:t>Both are focused on fact-based and credible information</a:t>
            </a:r>
          </a:p>
          <a:p>
            <a:pPr>
              <a:buFontTx/>
              <a:buChar char="-"/>
            </a:pPr>
            <a:r>
              <a:rPr lang="en-US">
                <a:ea typeface="Calibri"/>
                <a:cs typeface="Calibri"/>
              </a:rPr>
              <a:t>Share a purpose to explain or instruct without bias</a:t>
            </a:r>
          </a:p>
          <a:p>
            <a:pPr marL="0" indent="0">
              <a:buNone/>
            </a:pPr>
            <a:r>
              <a:rPr lang="en-US">
                <a:ea typeface="Calibri"/>
                <a:cs typeface="Calibri"/>
              </a:rPr>
              <a:t>Best practices:</a:t>
            </a:r>
          </a:p>
          <a:p>
            <a:pPr>
              <a:buFontTx/>
              <a:buChar char="-"/>
            </a:pPr>
            <a:r>
              <a:rPr lang="en-US">
                <a:ea typeface="Calibri"/>
                <a:cs typeface="Calibri"/>
              </a:rPr>
              <a:t>Be concise and avoid unnecessary complexity. </a:t>
            </a:r>
          </a:p>
          <a:p>
            <a:pPr>
              <a:buFontTx/>
              <a:buChar char="-"/>
            </a:pPr>
            <a:r>
              <a:rPr lang="en-US">
                <a:ea typeface="Calibri"/>
                <a:cs typeface="Calibri"/>
              </a:rPr>
              <a:t>Stick to facts and connect to relevant exhibits attached to investigatory report</a:t>
            </a:r>
          </a:p>
          <a:p>
            <a:pPr>
              <a:buFontTx/>
              <a:buChar char="-"/>
            </a:pPr>
            <a:r>
              <a:rPr lang="en-US">
                <a:ea typeface="Calibri"/>
                <a:cs typeface="Calibri"/>
              </a:rPr>
              <a:t>Avoid language that can be </a:t>
            </a:r>
          </a:p>
          <a:p>
            <a:pPr marL="0" indent="0">
              <a:buNone/>
            </a:pPr>
            <a:endParaRPr lang="en-US">
              <a:ea typeface="Calibri"/>
              <a:cs typeface="Calibri"/>
            </a:endParaRPr>
          </a:p>
          <a:p>
            <a:pPr>
              <a:buFontTx/>
              <a:buChar char="-"/>
            </a:pPr>
            <a:endParaRPr lang="en-US">
              <a:ea typeface="Calibri"/>
              <a:cs typeface="Calibri"/>
            </a:endParaRPr>
          </a:p>
        </p:txBody>
      </p:sp>
    </p:spTree>
    <p:extLst>
      <p:ext uri="{BB962C8B-B14F-4D97-AF65-F5344CB8AC3E}">
        <p14:creationId xmlns:p14="http://schemas.microsoft.com/office/powerpoint/2010/main" val="300912679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81285B5-B26B-6683-B73D-198E06543DF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Assignment to Decisionmaker</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DM Assignment Memo - Introduction of the investigation to DM</a:t>
            </a:r>
          </a:p>
          <a:p>
            <a:pPr lvl="1">
              <a:spcBef>
                <a:spcPts val="20"/>
              </a:spcBef>
              <a:buFont typeface="Courier New" panose="020B0604020202020204" pitchFamily="34" charset="0"/>
              <a:buChar char="o"/>
            </a:pPr>
            <a:r>
              <a:rPr lang="en-US">
                <a:ea typeface="Calibri"/>
                <a:cs typeface="Calibri"/>
              </a:rPr>
              <a:t>Investigators contact information</a:t>
            </a:r>
          </a:p>
          <a:p>
            <a:pPr lvl="1">
              <a:spcBef>
                <a:spcPts val="20"/>
              </a:spcBef>
              <a:buFont typeface="Courier New" panose="020B0604020202020204" pitchFamily="34" charset="0"/>
              <a:buChar char="o"/>
            </a:pPr>
            <a:r>
              <a:rPr lang="en-US">
                <a:ea typeface="Calibri"/>
                <a:cs typeface="Calibri"/>
              </a:rPr>
              <a:t>Parties' contact information</a:t>
            </a:r>
          </a:p>
          <a:p>
            <a:pPr>
              <a:spcBef>
                <a:spcPts val="20"/>
              </a:spcBef>
            </a:pPr>
            <a:r>
              <a:rPr lang="en-US">
                <a:ea typeface="Calibri"/>
                <a:cs typeface="Calibri"/>
              </a:rPr>
              <a:t>DM Checklist </a:t>
            </a:r>
          </a:p>
          <a:p>
            <a:pPr>
              <a:spcBef>
                <a:spcPts val="20"/>
              </a:spcBef>
            </a:pPr>
            <a:r>
              <a:rPr lang="en-US" err="1">
                <a:ea typeface="Calibri"/>
                <a:cs typeface="Calibri"/>
              </a:rPr>
              <a:t>MoveIT</a:t>
            </a:r>
            <a:r>
              <a:rPr lang="en-US">
                <a:ea typeface="Calibri"/>
                <a:cs typeface="Calibri"/>
              </a:rPr>
              <a:t> Securely Instructions </a:t>
            </a:r>
          </a:p>
          <a:p>
            <a:pPr>
              <a:spcBef>
                <a:spcPts val="20"/>
              </a:spcBef>
            </a:pPr>
            <a:r>
              <a:rPr lang="en-US">
                <a:ea typeface="Calibri"/>
                <a:cs typeface="Calibri"/>
              </a:rPr>
              <a:t>Investigation report and exhibits</a:t>
            </a:r>
          </a:p>
          <a:p>
            <a:pPr>
              <a:spcBef>
                <a:spcPts val="20"/>
              </a:spcBef>
            </a:pPr>
            <a:r>
              <a:rPr lang="en-US">
                <a:ea typeface="Calibri"/>
                <a:cs typeface="Calibri"/>
              </a:rPr>
              <a:t>Notice of DM Assignment sent to Complainant(s) and Respondent(s)</a:t>
            </a:r>
          </a:p>
          <a:p>
            <a:pPr>
              <a:spcBef>
                <a:spcPts val="20"/>
              </a:spcBef>
            </a:pPr>
            <a:r>
              <a:rPr lang="en-US">
                <a:ea typeface="Calibri"/>
                <a:cs typeface="Calibri"/>
              </a:rPr>
              <a:t>Update internal tracking</a:t>
            </a:r>
            <a:endParaRPr lang="en-US"/>
          </a:p>
          <a:p>
            <a:pPr>
              <a:spcBef>
                <a:spcPts val="20"/>
              </a:spcBef>
            </a:pPr>
            <a:r>
              <a:rPr lang="en-US">
                <a:ea typeface="Calibri"/>
                <a:cs typeface="Calibri"/>
              </a:rPr>
              <a:t>Copies to system office </a:t>
            </a:r>
          </a:p>
          <a:p>
            <a:pPr>
              <a:spcBef>
                <a:spcPts val="20"/>
              </a:spcBef>
            </a:pPr>
            <a:endParaRPr lang="en-US">
              <a:ea typeface="Calibri"/>
              <a:cs typeface="Calibri"/>
            </a:endParaRPr>
          </a:p>
          <a:p>
            <a:endParaRPr lang="en-US">
              <a:cs typeface="Calibri"/>
            </a:endParaRPr>
          </a:p>
          <a:p>
            <a:endParaRPr lang="en-US"/>
          </a:p>
          <a:p>
            <a:endParaRPr lang="en-US">
              <a:cs typeface="Calibri"/>
            </a:endParaRPr>
          </a:p>
          <a:p>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6147136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877E3AC-B364-478A-BB0F-5A4D5F9B758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Determines whether there is any real or perceived conflict of interest</a:t>
            </a:r>
          </a:p>
          <a:p>
            <a:pPr marL="457200"/>
            <a:r>
              <a:rPr lang="en-US"/>
              <a:t>Receives and reviews the investigation report</a:t>
            </a:r>
          </a:p>
          <a:p>
            <a:pPr marL="457200"/>
            <a:r>
              <a:rPr lang="en-US"/>
              <a:t>Provides notice to the Complainant and Respondent regarding receipt of report, their role as Decisionmaker, and anticipated timeline for decision</a:t>
            </a:r>
          </a:p>
          <a:p>
            <a:pPr marL="457200"/>
            <a:r>
              <a:rPr lang="en-US"/>
              <a:t>Makes sure the investigator has complied with Minnesota State procedures</a:t>
            </a:r>
          </a:p>
          <a:p>
            <a:pPr marL="457200"/>
            <a:r>
              <a:rPr lang="en-US"/>
              <a:t>May meet with parties or request additional information from the investigator</a:t>
            </a:r>
          </a:p>
        </p:txBody>
      </p:sp>
    </p:spTree>
    <p:extLst>
      <p:ext uri="{BB962C8B-B14F-4D97-AF65-F5344CB8AC3E}">
        <p14:creationId xmlns:p14="http://schemas.microsoft.com/office/powerpoint/2010/main" val="3033152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A5FAB9F-D982-DE07-A472-06497291454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 concludes process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Decides whether policy has been violated based on information provided in report</a:t>
            </a:r>
          </a:p>
          <a:p>
            <a:pPr marL="457200"/>
            <a:r>
              <a:rPr lang="en-US"/>
              <a:t>Writes reasoned decision based on facts, available information, and policies</a:t>
            </a:r>
          </a:p>
          <a:p>
            <a:pPr marL="457200"/>
            <a:r>
              <a:rPr lang="en-US"/>
              <a:t>Provides decision letters to complainant and respondent of their findings regarding a policy violation; copy to the Designated Officer</a:t>
            </a:r>
          </a:p>
          <a:p>
            <a:pPr marL="457200"/>
            <a:r>
              <a:rPr lang="en-US" altLang="en-US"/>
              <a:t>Provides all related report materials to the Designated Officer for recordkeeping</a:t>
            </a:r>
          </a:p>
        </p:txBody>
      </p:sp>
    </p:spTree>
    <p:extLst>
      <p:ext uri="{BB962C8B-B14F-4D97-AF65-F5344CB8AC3E}">
        <p14:creationId xmlns:p14="http://schemas.microsoft.com/office/powerpoint/2010/main" val="2638881080"/>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35EAF959-A45C-43C8-8178-1B861D40ED84}"/>
</file>

<file path=customXml/itemProps2.xml><?xml version="1.0" encoding="utf-8"?>
<ds:datastoreItem xmlns:ds="http://schemas.openxmlformats.org/officeDocument/2006/customXml" ds:itemID="{EC002E39-53F3-41DC-9E85-7EC4C8BBFD15}"/>
</file>

<file path=customXml/itemProps3.xml><?xml version="1.0" encoding="utf-8"?>
<ds:datastoreItem xmlns:ds="http://schemas.openxmlformats.org/officeDocument/2006/customXml" ds:itemID="{AE9F80E1-9434-426C-8808-A4212DAE292D}"/>
</file>

<file path=docProps/app.xml><?xml version="1.0" encoding="utf-8"?>
<Properties xmlns="http://schemas.openxmlformats.org/officeDocument/2006/extended-properties" xmlns:vt="http://schemas.openxmlformats.org/officeDocument/2006/docPropsVTypes">
  <Template>PowerPoint (widescreen)</Template>
  <TotalTime>935</TotalTime>
  <Words>3831</Words>
  <Application>Microsoft Office PowerPoint</Application>
  <PresentationFormat>Widescreen</PresentationFormat>
  <Paragraphs>612</Paragraphs>
  <Slides>73</Slides>
  <Notes>64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73</vt:i4>
      </vt:variant>
    </vt:vector>
  </HeadingPairs>
  <TitlesOfParts>
    <vt:vector size="84" baseType="lpstr">
      <vt:lpstr>ＭＳ Ｐゴシック</vt:lpstr>
      <vt:lpstr>-apple-system</vt:lpstr>
      <vt:lpstr>Aptos</vt:lpstr>
      <vt:lpstr>Arial</vt:lpstr>
      <vt:lpstr>Calibri</vt:lpstr>
      <vt:lpstr>Courier New</vt:lpstr>
      <vt:lpstr>Segoe UI</vt:lpstr>
      <vt:lpstr>Times New Roman</vt:lpstr>
      <vt:lpstr>Wingdings</vt:lpstr>
      <vt:lpstr>Wingdings 2</vt:lpstr>
      <vt:lpstr>Minnesota State Theme</vt:lpstr>
      <vt:lpstr>Equal Opportunity &amp; Nondiscrimination</vt:lpstr>
      <vt:lpstr>Outline of Today’s Presentation</vt:lpstr>
      <vt:lpstr>Brief Review of Policy and Procedure</vt:lpstr>
      <vt:lpstr>Designated Officer Tasks</vt:lpstr>
      <vt:lpstr>Investigator Tasks</vt:lpstr>
      <vt:lpstr>Investigator, Continued </vt:lpstr>
      <vt:lpstr>The Investigation</vt:lpstr>
      <vt:lpstr>Decision-maker Tasks</vt:lpstr>
      <vt:lpstr>Decision-maker, concludes process</vt:lpstr>
      <vt:lpstr>Deciding if Misconduct Occurred</vt:lpstr>
      <vt:lpstr>Decision Factors</vt:lpstr>
      <vt:lpstr>Investigation Skill-building</vt:lpstr>
      <vt:lpstr>Part 1: Investigation Strategy</vt:lpstr>
      <vt:lpstr>Investigation Scope</vt:lpstr>
      <vt:lpstr>Creating investigation plan</vt:lpstr>
      <vt:lpstr>Collecting Evidence</vt:lpstr>
      <vt:lpstr>Types of Evidence</vt:lpstr>
      <vt:lpstr>Types of Evidence, cont. </vt:lpstr>
      <vt:lpstr>Examples of evidence</vt:lpstr>
      <vt:lpstr>Partnerships to obtain evidence</vt:lpstr>
      <vt:lpstr>Who to interview</vt:lpstr>
      <vt:lpstr>Scheduling Interviews</vt:lpstr>
      <vt:lpstr>Types of meetings and interviews</vt:lpstr>
      <vt:lpstr>Notice of Meetings</vt:lpstr>
      <vt:lpstr>Meeting structure </vt:lpstr>
      <vt:lpstr>Part 2: Strategies for managing investigation-based challenges </vt:lpstr>
      <vt:lpstr>Bias</vt:lpstr>
      <vt:lpstr>Types of Bias</vt:lpstr>
      <vt:lpstr>Sexual Violence Case Specific Biases</vt:lpstr>
      <vt:lpstr>Alcohol and Drug Use Biases</vt:lpstr>
      <vt:lpstr>Investigator-Specific Biases</vt:lpstr>
      <vt:lpstr>Bias Impact on Investigation</vt:lpstr>
      <vt:lpstr>Rape Myth vs Common Behavior for Victims of Rape</vt:lpstr>
      <vt:lpstr>Neuroscience – The Limbic System</vt:lpstr>
      <vt:lpstr>Responses of the Brain &amp; Body During Trauma</vt:lpstr>
      <vt:lpstr>Dissociation</vt:lpstr>
      <vt:lpstr>Tonic Immobility</vt:lpstr>
      <vt:lpstr>Traumatic Responses and the Body</vt:lpstr>
      <vt:lpstr>Trauma and Memory</vt:lpstr>
      <vt:lpstr>Memory phenomenon in traumatic situations</vt:lpstr>
      <vt:lpstr>Impact of Trauma on Victim/Survivor Behavior</vt:lpstr>
      <vt:lpstr>Parallel Proceedings</vt:lpstr>
      <vt:lpstr>Notice of Investigation and Allegations for 1B.3.1 </vt:lpstr>
      <vt:lpstr>Part 3: Interviewing Approaches</vt:lpstr>
      <vt:lpstr>Trauma informed techniques</vt:lpstr>
      <vt:lpstr>Trauma-informed Approach</vt:lpstr>
      <vt:lpstr>Trauma-informed Approach, cont.</vt:lpstr>
      <vt:lpstr>Significant Time Between Incident And Report</vt:lpstr>
      <vt:lpstr>Cultural Considerations</vt:lpstr>
      <vt:lpstr>Common practice considerations</vt:lpstr>
      <vt:lpstr>Determine goals of questions</vt:lpstr>
      <vt:lpstr>How to structure questions</vt:lpstr>
      <vt:lpstr>Interview questions for ALL</vt:lpstr>
      <vt:lpstr>Interview questions continued...</vt:lpstr>
      <vt:lpstr>Interview Considerations For credibility</vt:lpstr>
      <vt:lpstr>Analyzing certain qualities and factors</vt:lpstr>
      <vt:lpstr>Each interview might look different</vt:lpstr>
      <vt:lpstr>Maintaining control of interview</vt:lpstr>
      <vt:lpstr>Providing empathy and validation</vt:lpstr>
      <vt:lpstr>Challenging interviewee tropes </vt:lpstr>
      <vt:lpstr>Note taking</vt:lpstr>
      <vt:lpstr>Common challenges &amp; tips</vt:lpstr>
      <vt:lpstr>Recording interviews</vt:lpstr>
      <vt:lpstr>Recording interviews, cont.</vt:lpstr>
      <vt:lpstr>Recording considerations</vt:lpstr>
      <vt:lpstr>Part 4: Components of Investigation Report </vt:lpstr>
      <vt:lpstr>Goals of Investigatory report</vt:lpstr>
      <vt:lpstr>Investigatory report components</vt:lpstr>
      <vt:lpstr>Technical writing</vt:lpstr>
      <vt:lpstr>objective writing</vt:lpstr>
      <vt:lpstr>Technical vs objective writing</vt:lpstr>
      <vt:lpstr>Assignment to Decisionmaker</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investigator training November 2024</dc:title>
  <dc:creator>Atteberry, Ashley J</dc:creator>
  <cp:keywords>Resolution personnel</cp:keywords>
  <cp:lastModifiedBy>Atteberry, Ashley J</cp:lastModifiedBy>
  <cp:revision>7</cp:revision>
  <dcterms:created xsi:type="dcterms:W3CDTF">2024-11-06T21:17:43Z</dcterms:created>
  <dcterms:modified xsi:type="dcterms:W3CDTF">2026-02-27T15:47:13Z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5719800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