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presentation.xml" ContentType="application/vnd.openxmlformats-officedocument.presentationml.presentation.main+xml"/>
  <Override PartName="/ppt/diagrams/data1.xml" ContentType="application/vnd.openxmlformats-officedocument.drawingml.diagramData+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21.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ppt/notesSlides/notesSlide68.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notesSlides/notesSlide62.xml" ContentType="application/vnd.openxmlformats-officedocument.presentationml.notesSlide+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theme/theme1.xml" ContentType="application/vnd.openxmlformats-officedocument.them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authors.xml" ContentType="application/vnd.ms-powerpoint.authors+xml"/>
  <Override PartName="/ppt/diagrams/drawing1.xml" ContentType="application/vnd.ms-office.drawingml.diagramDrawing+xml"/>
  <Override PartName="/ppt/diagrams/colors1.xml" ContentType="application/vnd.openxmlformats-officedocument.drawingml.diagramColors+xml"/>
  <Override PartName="/ppt/diagrams/quickStyle1.xml" ContentType="application/vnd.openxmlformats-officedocument.drawingml.diagramStyle+xml"/>
  <Override PartName="/ppt/diagrams/layout1.xml" ContentType="application/vnd.openxmlformats-officedocument.drawingml.diagramLayout+xml"/>
  <Override PartName="/ppt/theme/theme3.xml" ContentType="application/vnd.openxmlformats-officedocument.theme+xml"/>
  <Override PartName="/ppt/theme/theme2.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2" r:id="rId1"/>
  </p:sldMasterIdLst>
  <p:notesMasterIdLst>
    <p:notesMasterId r:id="rId79"/>
  </p:notesMasterIdLst>
  <p:handoutMasterIdLst>
    <p:handoutMasterId r:id="rId80"/>
  </p:handoutMasterIdLst>
  <p:sldIdLst>
    <p:sldId id="277" r:id="rId2"/>
    <p:sldId id="346" r:id="rId3"/>
    <p:sldId id="568" r:id="rId4"/>
    <p:sldId id="486" r:id="rId5"/>
    <p:sldId id="314" r:id="rId6"/>
    <p:sldId id="315" r:id="rId7"/>
    <p:sldId id="316" r:id="rId8"/>
    <p:sldId id="325" r:id="rId9"/>
    <p:sldId id="318" r:id="rId10"/>
    <p:sldId id="2141411323" r:id="rId11"/>
    <p:sldId id="2141411341" r:id="rId12"/>
    <p:sldId id="2141411324" r:id="rId13"/>
    <p:sldId id="2141411342" r:id="rId14"/>
    <p:sldId id="300" r:id="rId15"/>
    <p:sldId id="507" r:id="rId16"/>
    <p:sldId id="774" r:id="rId17"/>
    <p:sldId id="487" r:id="rId18"/>
    <p:sldId id="764" r:id="rId19"/>
    <p:sldId id="749" r:id="rId20"/>
    <p:sldId id="762" r:id="rId21"/>
    <p:sldId id="813" r:id="rId22"/>
    <p:sldId id="814" r:id="rId23"/>
    <p:sldId id="763" r:id="rId24"/>
    <p:sldId id="491" r:id="rId25"/>
    <p:sldId id="496" r:id="rId26"/>
    <p:sldId id="765" r:id="rId27"/>
    <p:sldId id="767" r:id="rId28"/>
    <p:sldId id="766" r:id="rId29"/>
    <p:sldId id="768" r:id="rId30"/>
    <p:sldId id="492" r:id="rId31"/>
    <p:sldId id="815" r:id="rId32"/>
    <p:sldId id="770" r:id="rId33"/>
    <p:sldId id="771" r:id="rId34"/>
    <p:sldId id="476" r:id="rId35"/>
    <p:sldId id="481" r:id="rId36"/>
    <p:sldId id="385" r:id="rId37"/>
    <p:sldId id="575" r:id="rId38"/>
    <p:sldId id="773" r:id="rId39"/>
    <p:sldId id="557" r:id="rId40"/>
    <p:sldId id="558" r:id="rId41"/>
    <p:sldId id="428" r:id="rId42"/>
    <p:sldId id="429" r:id="rId43"/>
    <p:sldId id="430" r:id="rId44"/>
    <p:sldId id="409" r:id="rId45"/>
    <p:sldId id="769" r:id="rId46"/>
    <p:sldId id="2141411322" r:id="rId47"/>
    <p:sldId id="777" r:id="rId48"/>
    <p:sldId id="830" r:id="rId49"/>
    <p:sldId id="503" r:id="rId50"/>
    <p:sldId id="778" r:id="rId51"/>
    <p:sldId id="434" r:id="rId52"/>
    <p:sldId id="780" r:id="rId53"/>
    <p:sldId id="653" r:id="rId54"/>
    <p:sldId id="827" r:id="rId55"/>
    <p:sldId id="493" r:id="rId56"/>
    <p:sldId id="489" r:id="rId57"/>
    <p:sldId id="488" r:id="rId58"/>
    <p:sldId id="497" r:id="rId59"/>
    <p:sldId id="751" r:id="rId60"/>
    <p:sldId id="415" r:id="rId61"/>
    <p:sldId id="494" r:id="rId62"/>
    <p:sldId id="504" r:id="rId63"/>
    <p:sldId id="566" r:id="rId64"/>
    <p:sldId id="821" r:id="rId65"/>
    <p:sldId id="502" r:id="rId66"/>
    <p:sldId id="501" r:id="rId67"/>
    <p:sldId id="500" r:id="rId68"/>
    <p:sldId id="499" r:id="rId69"/>
    <p:sldId id="505" r:id="rId70"/>
    <p:sldId id="783" r:id="rId71"/>
    <p:sldId id="802" r:id="rId72"/>
    <p:sldId id="803" r:id="rId73"/>
    <p:sldId id="786" r:id="rId74"/>
    <p:sldId id="800" r:id="rId75"/>
    <p:sldId id="801" r:id="rId76"/>
    <p:sldId id="804" r:id="rId77"/>
    <p:sldId id="273" r:id="rId7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36D00F2-D055-003A-CBA0-D4E59BCE5D3F}" name="Sincleair Usher, Maegen A" initials="SA" userId="S::xn7137ve@minnstate.edu::568ef506-e085-4cac-952a-587f84d4a046"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C4C02"/>
    <a:srgbClr val="000000"/>
    <a:srgbClr val="990000"/>
    <a:srgbClr val="008042"/>
    <a:srgbClr val="006CB7"/>
    <a:srgbClr val="62BB46"/>
    <a:srgbClr val="BB16A3"/>
    <a:srgbClr val="FDDA25"/>
    <a:srgbClr val="0095DA"/>
    <a:srgbClr val="9E978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68585" autoAdjust="0"/>
  </p:normalViewPr>
  <p:slideViewPr>
    <p:cSldViewPr snapToGrid="0">
      <p:cViewPr varScale="1">
        <p:scale>
          <a:sx n="64" d="100"/>
          <a:sy n="64" d="100"/>
        </p:scale>
        <p:origin x="630" y="72"/>
      </p:cViewPr>
      <p:guideLst/>
    </p:cSldViewPr>
  </p:slideViewPr>
  <p:notesTextViewPr>
    <p:cViewPr>
      <p:scale>
        <a:sx n="1" d="1"/>
        <a:sy n="1" d="1"/>
      </p:scale>
      <p:origin x="0" y="0"/>
    </p:cViewPr>
  </p:notesTextViewPr>
  <p:sorterViewPr>
    <p:cViewPr>
      <p:scale>
        <a:sx n="100" d="100"/>
        <a:sy n="100" d="100"/>
      </p:scale>
      <p:origin x="0" y="-1755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tableStyles" Target="tableStyle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handoutMaster" Target="handoutMasters/handoutMaster1.xml"/><Relationship Id="rId85" Type="http://schemas.microsoft.com/office/2018/10/relationships/authors" Target="author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heme" Target="theme/theme1.xml"/><Relationship Id="rId88"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presProps" Target="presProps.xml"/><Relationship Id="rId86"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customXml" Target="../customXml/item2.xml"/><Relationship Id="rId61" Type="http://schemas.openxmlformats.org/officeDocument/2006/relationships/slide" Target="slides/slide60.xml"/><Relationship Id="rId8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1BAE5DB-ADE5-429E-9CA0-D8CFCEE60104}" type="doc">
      <dgm:prSet loTypeId="urn:microsoft.com/office/officeart/2005/8/layout/arrow2" loCatId="process" qsTypeId="urn:microsoft.com/office/officeart/2005/8/quickstyle/simple5" qsCatId="simple" csTypeId="urn:microsoft.com/office/officeart/2005/8/colors/accent3_4" csCatId="accent3" phldr="1"/>
      <dgm:spPr/>
    </dgm:pt>
    <dgm:pt modelId="{21506FDE-C395-41C1-B668-DCB994DF8003}">
      <dgm:prSet phldrT="[Text]"/>
      <dgm:spPr/>
      <dgm:t>
        <a:bodyPr/>
        <a:lstStyle/>
        <a:p>
          <a:r>
            <a:rPr lang="en-US" b="1">
              <a:latin typeface="Calibri" pitchFamily="34" charset="0"/>
            </a:rPr>
            <a:t>During trauma incident:</a:t>
          </a:r>
          <a:r>
            <a:rPr lang="en-US">
              <a:latin typeface="Calibri" pitchFamily="34" charset="0"/>
            </a:rPr>
            <a:t> Sensory overload, fixation on a particular aspect, miss other things</a:t>
          </a:r>
        </a:p>
      </dgm:t>
    </dgm:pt>
    <dgm:pt modelId="{7FCB24BA-AA6E-443C-B6FC-E26D27C9B33E}" type="parTrans" cxnId="{25CDEBCB-35DD-48E8-9E84-1DAB8540170A}">
      <dgm:prSet/>
      <dgm:spPr/>
      <dgm:t>
        <a:bodyPr/>
        <a:lstStyle/>
        <a:p>
          <a:endParaRPr lang="en-US"/>
        </a:p>
      </dgm:t>
    </dgm:pt>
    <dgm:pt modelId="{40541D1B-72D6-412D-86F0-2D5F90792D49}" type="sibTrans" cxnId="{25CDEBCB-35DD-48E8-9E84-1DAB8540170A}">
      <dgm:prSet/>
      <dgm:spPr/>
      <dgm:t>
        <a:bodyPr/>
        <a:lstStyle/>
        <a:p>
          <a:endParaRPr lang="en-US"/>
        </a:p>
      </dgm:t>
    </dgm:pt>
    <dgm:pt modelId="{76685ACF-529A-4224-A73D-D11172BC9009}">
      <dgm:prSet phldrT="[Text]"/>
      <dgm:spPr/>
      <dgm:t>
        <a:bodyPr/>
        <a:lstStyle/>
        <a:p>
          <a:r>
            <a:rPr lang="en-US" b="1">
              <a:latin typeface="Calibri" pitchFamily="34" charset="0"/>
            </a:rPr>
            <a:t>Immediately after: </a:t>
          </a:r>
          <a:r>
            <a:rPr lang="en-US">
              <a:latin typeface="Calibri" pitchFamily="34" charset="0"/>
            </a:rPr>
            <a:t>“post incident amnesia”—failure to remember most of what was observed</a:t>
          </a:r>
        </a:p>
      </dgm:t>
    </dgm:pt>
    <dgm:pt modelId="{C359E11D-52F3-411E-9D7A-F02C9F4526E9}" type="parTrans" cxnId="{7A7820C5-CEA9-4E35-AC2D-C6B78DF6E1DD}">
      <dgm:prSet/>
      <dgm:spPr/>
      <dgm:t>
        <a:bodyPr/>
        <a:lstStyle/>
        <a:p>
          <a:endParaRPr lang="en-US"/>
        </a:p>
      </dgm:t>
    </dgm:pt>
    <dgm:pt modelId="{381D1119-E77C-4A75-B95F-30BDE448EA10}" type="sibTrans" cxnId="{7A7820C5-CEA9-4E35-AC2D-C6B78DF6E1DD}">
      <dgm:prSet/>
      <dgm:spPr/>
      <dgm:t>
        <a:bodyPr/>
        <a:lstStyle/>
        <a:p>
          <a:endParaRPr lang="en-US"/>
        </a:p>
      </dgm:t>
    </dgm:pt>
    <dgm:pt modelId="{8EA23334-8C58-419A-9373-F44185968A3F}">
      <dgm:prSet phldrT="[Text]"/>
      <dgm:spPr/>
      <dgm:t>
        <a:bodyPr/>
        <a:lstStyle/>
        <a:p>
          <a:r>
            <a:rPr lang="en-US" b="1">
              <a:latin typeface="Calibri" pitchFamily="34" charset="0"/>
            </a:rPr>
            <a:t>After a healthy night’s sleep: </a:t>
          </a:r>
          <a:r>
            <a:rPr lang="en-US">
              <a:latin typeface="Calibri" pitchFamily="34" charset="0"/>
            </a:rPr>
            <a:t>“memory recovery”—result  in remembering  majority of what occurred; probably most ‘pure’ recollection</a:t>
          </a:r>
        </a:p>
      </dgm:t>
    </dgm:pt>
    <dgm:pt modelId="{19CB91F6-F0DE-402D-A63C-0AC687E080FB}" type="parTrans" cxnId="{7AFCCA00-279B-4BEE-9E76-DB60268D7C64}">
      <dgm:prSet/>
      <dgm:spPr/>
      <dgm:t>
        <a:bodyPr/>
        <a:lstStyle/>
        <a:p>
          <a:endParaRPr lang="en-US"/>
        </a:p>
      </dgm:t>
    </dgm:pt>
    <dgm:pt modelId="{47BC692C-E1BB-4672-B853-21342E49B0AF}" type="sibTrans" cxnId="{7AFCCA00-279B-4BEE-9E76-DB60268D7C64}">
      <dgm:prSet/>
      <dgm:spPr/>
      <dgm:t>
        <a:bodyPr/>
        <a:lstStyle/>
        <a:p>
          <a:endParaRPr lang="en-US"/>
        </a:p>
      </dgm:t>
    </dgm:pt>
    <dgm:pt modelId="{B0CAC876-5B13-4F98-9E3B-555A8ACBE0F3}">
      <dgm:prSet phldrT="[Text]"/>
      <dgm:spPr/>
      <dgm:t>
        <a:bodyPr/>
        <a:lstStyle/>
        <a:p>
          <a:r>
            <a:rPr lang="en-US" b="1">
              <a:latin typeface="Calibri" pitchFamily="34" charset="0"/>
            </a:rPr>
            <a:t>Within 72 hours: </a:t>
          </a:r>
          <a:r>
            <a:rPr lang="en-US">
              <a:latin typeface="Calibri" pitchFamily="34" charset="0"/>
            </a:rPr>
            <a:t>final &amp; most complete memory—but at least partially reconstructed after normal process of integrating other sources of information</a:t>
          </a:r>
        </a:p>
      </dgm:t>
    </dgm:pt>
    <dgm:pt modelId="{4807BAED-8A1E-41C0-967C-BF04F5EF346E}" type="sibTrans" cxnId="{BCC160E9-34F9-406D-8CDE-73B91ED91C44}">
      <dgm:prSet/>
      <dgm:spPr/>
      <dgm:t>
        <a:bodyPr/>
        <a:lstStyle/>
        <a:p>
          <a:endParaRPr lang="en-US"/>
        </a:p>
      </dgm:t>
    </dgm:pt>
    <dgm:pt modelId="{7D4545F1-C356-46CF-A588-9926CC29E2B4}" type="parTrans" cxnId="{BCC160E9-34F9-406D-8CDE-73B91ED91C44}">
      <dgm:prSet/>
      <dgm:spPr/>
      <dgm:t>
        <a:bodyPr/>
        <a:lstStyle/>
        <a:p>
          <a:endParaRPr lang="en-US"/>
        </a:p>
      </dgm:t>
    </dgm:pt>
    <dgm:pt modelId="{7A71E9D7-257B-4FBB-96D7-BD4C2AE5B26C}" type="pres">
      <dgm:prSet presAssocID="{01BAE5DB-ADE5-429E-9CA0-D8CFCEE60104}" presName="arrowDiagram" presStyleCnt="0">
        <dgm:presLayoutVars>
          <dgm:chMax val="5"/>
          <dgm:dir/>
          <dgm:resizeHandles val="exact"/>
        </dgm:presLayoutVars>
      </dgm:prSet>
      <dgm:spPr/>
    </dgm:pt>
    <dgm:pt modelId="{CBB9E9ED-29CD-4594-A287-EBBCC137FA42}" type="pres">
      <dgm:prSet presAssocID="{01BAE5DB-ADE5-429E-9CA0-D8CFCEE60104}" presName="arrow" presStyleLbl="bgShp" presStyleIdx="0" presStyleCnt="1" custLinFactNeighborX="-584" custLinFactNeighborY="8251"/>
      <dgm:spPr/>
    </dgm:pt>
    <dgm:pt modelId="{9B16E606-6804-44EE-ABEA-A829F9DA5E8A}" type="pres">
      <dgm:prSet presAssocID="{01BAE5DB-ADE5-429E-9CA0-D8CFCEE60104}" presName="arrowDiagram4" presStyleCnt="0"/>
      <dgm:spPr/>
    </dgm:pt>
    <dgm:pt modelId="{7D7FBBE1-63E0-433F-9C79-22A583BB44BE}" type="pres">
      <dgm:prSet presAssocID="{21506FDE-C395-41C1-B668-DCB994DF8003}" presName="bullet4a" presStyleLbl="node1" presStyleIdx="0" presStyleCnt="4"/>
      <dgm:spPr/>
    </dgm:pt>
    <dgm:pt modelId="{FDBDF448-B540-4F9B-A5D3-6B3060F51043}" type="pres">
      <dgm:prSet presAssocID="{21506FDE-C395-41C1-B668-DCB994DF8003}" presName="textBox4a" presStyleLbl="revTx" presStyleIdx="0" presStyleCnt="4">
        <dgm:presLayoutVars>
          <dgm:bulletEnabled val="1"/>
        </dgm:presLayoutVars>
      </dgm:prSet>
      <dgm:spPr/>
    </dgm:pt>
    <dgm:pt modelId="{47EE48F6-217D-4BB0-BFDE-6F33536C3208}" type="pres">
      <dgm:prSet presAssocID="{76685ACF-529A-4224-A73D-D11172BC9009}" presName="bullet4b" presStyleLbl="node1" presStyleIdx="1" presStyleCnt="4"/>
      <dgm:spPr/>
    </dgm:pt>
    <dgm:pt modelId="{90A5CC6A-6201-4455-8844-3C9E6267259B}" type="pres">
      <dgm:prSet presAssocID="{76685ACF-529A-4224-A73D-D11172BC9009}" presName="textBox4b" presStyleLbl="revTx" presStyleIdx="1" presStyleCnt="4">
        <dgm:presLayoutVars>
          <dgm:bulletEnabled val="1"/>
        </dgm:presLayoutVars>
      </dgm:prSet>
      <dgm:spPr/>
    </dgm:pt>
    <dgm:pt modelId="{1BF8D238-51F5-4889-8F0A-7699691A530B}" type="pres">
      <dgm:prSet presAssocID="{8EA23334-8C58-419A-9373-F44185968A3F}" presName="bullet4c" presStyleLbl="node1" presStyleIdx="2" presStyleCnt="4"/>
      <dgm:spPr/>
    </dgm:pt>
    <dgm:pt modelId="{36A013A1-B22C-4680-ACEE-AC471542B9A4}" type="pres">
      <dgm:prSet presAssocID="{8EA23334-8C58-419A-9373-F44185968A3F}" presName="textBox4c" presStyleLbl="revTx" presStyleIdx="2" presStyleCnt="4">
        <dgm:presLayoutVars>
          <dgm:bulletEnabled val="1"/>
        </dgm:presLayoutVars>
      </dgm:prSet>
      <dgm:spPr/>
    </dgm:pt>
    <dgm:pt modelId="{5DFF423B-F14E-40D4-898E-E1193439E303}" type="pres">
      <dgm:prSet presAssocID="{B0CAC876-5B13-4F98-9E3B-555A8ACBE0F3}" presName="bullet4d" presStyleLbl="node1" presStyleIdx="3" presStyleCnt="4"/>
      <dgm:spPr/>
    </dgm:pt>
    <dgm:pt modelId="{458C1679-3C3C-4BC4-8173-A794CF9DC7F5}" type="pres">
      <dgm:prSet presAssocID="{B0CAC876-5B13-4F98-9E3B-555A8ACBE0F3}" presName="textBox4d" presStyleLbl="revTx" presStyleIdx="3" presStyleCnt="4">
        <dgm:presLayoutVars>
          <dgm:bulletEnabled val="1"/>
        </dgm:presLayoutVars>
      </dgm:prSet>
      <dgm:spPr/>
    </dgm:pt>
  </dgm:ptLst>
  <dgm:cxnLst>
    <dgm:cxn modelId="{7AFCCA00-279B-4BEE-9E76-DB60268D7C64}" srcId="{01BAE5DB-ADE5-429E-9CA0-D8CFCEE60104}" destId="{8EA23334-8C58-419A-9373-F44185968A3F}" srcOrd="2" destOrd="0" parTransId="{19CB91F6-F0DE-402D-A63C-0AC687E080FB}" sibTransId="{47BC692C-E1BB-4672-B853-21342E49B0AF}"/>
    <dgm:cxn modelId="{3DD09E11-BCAA-6F47-A05A-DDC677DF4745}" type="presOf" srcId="{B0CAC876-5B13-4F98-9E3B-555A8ACBE0F3}" destId="{458C1679-3C3C-4BC4-8173-A794CF9DC7F5}" srcOrd="0" destOrd="0" presId="urn:microsoft.com/office/officeart/2005/8/layout/arrow2"/>
    <dgm:cxn modelId="{36BE3036-C376-1A49-838F-8A6B8443FE4D}" type="presOf" srcId="{01BAE5DB-ADE5-429E-9CA0-D8CFCEE60104}" destId="{7A71E9D7-257B-4FBB-96D7-BD4C2AE5B26C}" srcOrd="0" destOrd="0" presId="urn:microsoft.com/office/officeart/2005/8/layout/arrow2"/>
    <dgm:cxn modelId="{71D80B7F-472B-C341-B9BB-AE80E007A144}" type="presOf" srcId="{8EA23334-8C58-419A-9373-F44185968A3F}" destId="{36A013A1-B22C-4680-ACEE-AC471542B9A4}" srcOrd="0" destOrd="0" presId="urn:microsoft.com/office/officeart/2005/8/layout/arrow2"/>
    <dgm:cxn modelId="{5A77E8AC-D721-E743-B962-C7D48509F961}" type="presOf" srcId="{21506FDE-C395-41C1-B668-DCB994DF8003}" destId="{FDBDF448-B540-4F9B-A5D3-6B3060F51043}" srcOrd="0" destOrd="0" presId="urn:microsoft.com/office/officeart/2005/8/layout/arrow2"/>
    <dgm:cxn modelId="{D622DEB4-9CFF-F34C-960D-570BB42DEADC}" type="presOf" srcId="{76685ACF-529A-4224-A73D-D11172BC9009}" destId="{90A5CC6A-6201-4455-8844-3C9E6267259B}" srcOrd="0" destOrd="0" presId="urn:microsoft.com/office/officeart/2005/8/layout/arrow2"/>
    <dgm:cxn modelId="{7A7820C5-CEA9-4E35-AC2D-C6B78DF6E1DD}" srcId="{01BAE5DB-ADE5-429E-9CA0-D8CFCEE60104}" destId="{76685ACF-529A-4224-A73D-D11172BC9009}" srcOrd="1" destOrd="0" parTransId="{C359E11D-52F3-411E-9D7A-F02C9F4526E9}" sibTransId="{381D1119-E77C-4A75-B95F-30BDE448EA10}"/>
    <dgm:cxn modelId="{25CDEBCB-35DD-48E8-9E84-1DAB8540170A}" srcId="{01BAE5DB-ADE5-429E-9CA0-D8CFCEE60104}" destId="{21506FDE-C395-41C1-B668-DCB994DF8003}" srcOrd="0" destOrd="0" parTransId="{7FCB24BA-AA6E-443C-B6FC-E26D27C9B33E}" sibTransId="{40541D1B-72D6-412D-86F0-2D5F90792D49}"/>
    <dgm:cxn modelId="{BCC160E9-34F9-406D-8CDE-73B91ED91C44}" srcId="{01BAE5DB-ADE5-429E-9CA0-D8CFCEE60104}" destId="{B0CAC876-5B13-4F98-9E3B-555A8ACBE0F3}" srcOrd="3" destOrd="0" parTransId="{7D4545F1-C356-46CF-A588-9926CC29E2B4}" sibTransId="{4807BAED-8A1E-41C0-967C-BF04F5EF346E}"/>
    <dgm:cxn modelId="{DF083737-6100-7E41-8765-FAD57EFEEF9F}" type="presParOf" srcId="{7A71E9D7-257B-4FBB-96D7-BD4C2AE5B26C}" destId="{CBB9E9ED-29CD-4594-A287-EBBCC137FA42}" srcOrd="0" destOrd="0" presId="urn:microsoft.com/office/officeart/2005/8/layout/arrow2"/>
    <dgm:cxn modelId="{20ECF16B-0CA6-8245-AF3E-3A8AEB00EDFF}" type="presParOf" srcId="{7A71E9D7-257B-4FBB-96D7-BD4C2AE5B26C}" destId="{9B16E606-6804-44EE-ABEA-A829F9DA5E8A}" srcOrd="1" destOrd="0" presId="urn:microsoft.com/office/officeart/2005/8/layout/arrow2"/>
    <dgm:cxn modelId="{F1A7D000-0C67-0147-B9B8-81F1C54EDB5E}" type="presParOf" srcId="{9B16E606-6804-44EE-ABEA-A829F9DA5E8A}" destId="{7D7FBBE1-63E0-433F-9C79-22A583BB44BE}" srcOrd="0" destOrd="0" presId="urn:microsoft.com/office/officeart/2005/8/layout/arrow2"/>
    <dgm:cxn modelId="{82F0AF72-B4F9-804A-87F0-15BB977CD2BC}" type="presParOf" srcId="{9B16E606-6804-44EE-ABEA-A829F9DA5E8A}" destId="{FDBDF448-B540-4F9B-A5D3-6B3060F51043}" srcOrd="1" destOrd="0" presId="urn:microsoft.com/office/officeart/2005/8/layout/arrow2"/>
    <dgm:cxn modelId="{2DD15C37-BB94-7B41-A920-777BB87EE5AC}" type="presParOf" srcId="{9B16E606-6804-44EE-ABEA-A829F9DA5E8A}" destId="{47EE48F6-217D-4BB0-BFDE-6F33536C3208}" srcOrd="2" destOrd="0" presId="urn:microsoft.com/office/officeart/2005/8/layout/arrow2"/>
    <dgm:cxn modelId="{A4934245-C55B-814A-8168-E733CDEE45DA}" type="presParOf" srcId="{9B16E606-6804-44EE-ABEA-A829F9DA5E8A}" destId="{90A5CC6A-6201-4455-8844-3C9E6267259B}" srcOrd="3" destOrd="0" presId="urn:microsoft.com/office/officeart/2005/8/layout/arrow2"/>
    <dgm:cxn modelId="{96A45DEE-A04B-9044-A465-6CE48541515E}" type="presParOf" srcId="{9B16E606-6804-44EE-ABEA-A829F9DA5E8A}" destId="{1BF8D238-51F5-4889-8F0A-7699691A530B}" srcOrd="4" destOrd="0" presId="urn:microsoft.com/office/officeart/2005/8/layout/arrow2"/>
    <dgm:cxn modelId="{2627190B-E053-EE40-AEB9-C6202B0E1221}" type="presParOf" srcId="{9B16E606-6804-44EE-ABEA-A829F9DA5E8A}" destId="{36A013A1-B22C-4680-ACEE-AC471542B9A4}" srcOrd="5" destOrd="0" presId="urn:microsoft.com/office/officeart/2005/8/layout/arrow2"/>
    <dgm:cxn modelId="{AFE2A4B0-481B-3044-8910-7D624A89A9D6}" type="presParOf" srcId="{9B16E606-6804-44EE-ABEA-A829F9DA5E8A}" destId="{5DFF423B-F14E-40D4-898E-E1193439E303}" srcOrd="6" destOrd="0" presId="urn:microsoft.com/office/officeart/2005/8/layout/arrow2"/>
    <dgm:cxn modelId="{EBEC9BFA-971C-D346-B555-66DADF7D99D8}" type="presParOf" srcId="{9B16E606-6804-44EE-ABEA-A829F9DA5E8A}" destId="{458C1679-3C3C-4BC4-8173-A794CF9DC7F5}" srcOrd="7" destOrd="0" presId="urn:microsoft.com/office/officeart/2005/8/layout/arrow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B9E9ED-29CD-4594-A287-EBBCC137FA42}">
      <dsp:nvSpPr>
        <dsp:cNvPr id="0" name=""/>
        <dsp:cNvSpPr/>
      </dsp:nvSpPr>
      <dsp:spPr>
        <a:xfrm>
          <a:off x="0" y="0"/>
          <a:ext cx="7512907" cy="4695566"/>
        </a:xfrm>
        <a:prstGeom prst="swooshArrow">
          <a:avLst>
            <a:gd name="adj1" fmla="val 25000"/>
            <a:gd name="adj2" fmla="val 25000"/>
          </a:avLst>
        </a:prstGeom>
        <a:solidFill>
          <a:schemeClr val="accent3">
            <a:tint val="55000"/>
            <a:hueOff val="0"/>
            <a:satOff val="0"/>
            <a:lumOff val="0"/>
            <a:alphaOff val="0"/>
          </a:schemeClr>
        </a:solidFill>
        <a:ln>
          <a:noFill/>
        </a:ln>
        <a:effectLst>
          <a:outerShdw blurRad="38100" dist="17779" dir="5400000" rotWithShape="0">
            <a:srgbClr val="000000">
              <a:alpha val="40000"/>
            </a:srgbClr>
          </a:outerShdw>
        </a:effectLst>
      </dsp:spPr>
      <dsp:style>
        <a:lnRef idx="0">
          <a:scrgbClr r="0" g="0" b="0"/>
        </a:lnRef>
        <a:fillRef idx="1">
          <a:scrgbClr r="0" g="0" b="0"/>
        </a:fillRef>
        <a:effectRef idx="2">
          <a:scrgbClr r="0" g="0" b="0"/>
        </a:effectRef>
        <a:fontRef idx="minor"/>
      </dsp:style>
    </dsp:sp>
    <dsp:sp modelId="{7D7FBBE1-63E0-433F-9C79-22A583BB44BE}">
      <dsp:nvSpPr>
        <dsp:cNvPr id="0" name=""/>
        <dsp:cNvSpPr/>
      </dsp:nvSpPr>
      <dsp:spPr>
        <a:xfrm>
          <a:off x="754438" y="3491623"/>
          <a:ext cx="172796" cy="172796"/>
        </a:xfrm>
        <a:prstGeom prst="ellipse">
          <a:avLst/>
        </a:prstGeom>
        <a:gradFill rotWithShape="0">
          <a:gsLst>
            <a:gs pos="0">
              <a:schemeClr val="accent3">
                <a:shade val="50000"/>
                <a:hueOff val="0"/>
                <a:satOff val="0"/>
                <a:lumOff val="0"/>
                <a:alphaOff val="0"/>
              </a:schemeClr>
            </a:gs>
            <a:gs pos="90000">
              <a:schemeClr val="accent3">
                <a:shade val="50000"/>
                <a:hueOff val="0"/>
                <a:satOff val="0"/>
                <a:lumOff val="0"/>
                <a:alphaOff val="0"/>
                <a:shade val="100000"/>
              </a:schemeClr>
            </a:gs>
            <a:gs pos="100000">
              <a:schemeClr val="accent3">
                <a:shade val="50000"/>
                <a:hueOff val="0"/>
                <a:satOff val="0"/>
                <a:lumOff val="0"/>
                <a:alphaOff val="0"/>
                <a:shade val="85000"/>
              </a:schemeClr>
            </a:gs>
          </a:gsLst>
          <a:path path="circle">
            <a:fillToRect l="100000" t="100000" r="100000" b="100000"/>
          </a:path>
        </a:gradFill>
        <a:ln>
          <a:noFill/>
        </a:ln>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accent3">
              <a:shade val="50000"/>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sp>
    <dsp:sp modelId="{FDBDF448-B540-4F9B-A5D3-6B3060F51043}">
      <dsp:nvSpPr>
        <dsp:cNvPr id="0" name=""/>
        <dsp:cNvSpPr/>
      </dsp:nvSpPr>
      <dsp:spPr>
        <a:xfrm>
          <a:off x="840836" y="3578022"/>
          <a:ext cx="1284707" cy="11175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1561" tIns="0" rIns="0" bIns="0" numCol="1" spcCol="1270" anchor="t" anchorCtr="0">
          <a:noAutofit/>
        </a:bodyPr>
        <a:lstStyle/>
        <a:p>
          <a:pPr marL="0" lvl="0" indent="0" algn="l" defTabSz="577850">
            <a:lnSpc>
              <a:spcPct val="90000"/>
            </a:lnSpc>
            <a:spcBef>
              <a:spcPct val="0"/>
            </a:spcBef>
            <a:spcAft>
              <a:spcPct val="35000"/>
            </a:spcAft>
            <a:buNone/>
          </a:pPr>
          <a:r>
            <a:rPr lang="en-US" sz="1300" b="1" kern="1200">
              <a:latin typeface="Calibri" pitchFamily="34" charset="0"/>
            </a:rPr>
            <a:t>During trauma incident:</a:t>
          </a:r>
          <a:r>
            <a:rPr lang="en-US" sz="1300" kern="1200">
              <a:latin typeface="Calibri" pitchFamily="34" charset="0"/>
            </a:rPr>
            <a:t> Sensory overload, fixation on a particular aspect, miss other things</a:t>
          </a:r>
        </a:p>
      </dsp:txBody>
      <dsp:txXfrm>
        <a:off x="840836" y="3578022"/>
        <a:ext cx="1284707" cy="1117544"/>
      </dsp:txXfrm>
    </dsp:sp>
    <dsp:sp modelId="{47EE48F6-217D-4BB0-BFDE-6F33536C3208}">
      <dsp:nvSpPr>
        <dsp:cNvPr id="0" name=""/>
        <dsp:cNvSpPr/>
      </dsp:nvSpPr>
      <dsp:spPr>
        <a:xfrm>
          <a:off x="1975285" y="2399434"/>
          <a:ext cx="300516" cy="300516"/>
        </a:xfrm>
        <a:prstGeom prst="ellipse">
          <a:avLst/>
        </a:prstGeom>
        <a:gradFill rotWithShape="0">
          <a:gsLst>
            <a:gs pos="0">
              <a:schemeClr val="accent3">
                <a:shade val="50000"/>
                <a:hueOff val="401263"/>
                <a:satOff val="-36413"/>
                <a:lumOff val="26560"/>
                <a:alphaOff val="0"/>
              </a:schemeClr>
            </a:gs>
            <a:gs pos="90000">
              <a:schemeClr val="accent3">
                <a:shade val="50000"/>
                <a:hueOff val="401263"/>
                <a:satOff val="-36413"/>
                <a:lumOff val="26560"/>
                <a:alphaOff val="0"/>
                <a:shade val="100000"/>
              </a:schemeClr>
            </a:gs>
            <a:gs pos="100000">
              <a:schemeClr val="accent3">
                <a:shade val="50000"/>
                <a:hueOff val="401263"/>
                <a:satOff val="-36413"/>
                <a:lumOff val="26560"/>
                <a:alphaOff val="0"/>
                <a:shade val="85000"/>
              </a:schemeClr>
            </a:gs>
          </a:gsLst>
          <a:path path="circle">
            <a:fillToRect l="100000" t="100000" r="100000" b="100000"/>
          </a:path>
        </a:gradFill>
        <a:ln>
          <a:noFill/>
        </a:ln>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accent3">
              <a:shade val="50000"/>
              <a:hueOff val="401263"/>
              <a:satOff val="-36413"/>
              <a:lumOff val="26560"/>
              <a:alphaOff val="0"/>
              <a:shade val="30000"/>
            </a:schemeClr>
          </a:contourClr>
        </a:sp3d>
      </dsp:spPr>
      <dsp:style>
        <a:lnRef idx="0">
          <a:scrgbClr r="0" g="0" b="0"/>
        </a:lnRef>
        <a:fillRef idx="3">
          <a:scrgbClr r="0" g="0" b="0"/>
        </a:fillRef>
        <a:effectRef idx="3">
          <a:scrgbClr r="0" g="0" b="0"/>
        </a:effectRef>
        <a:fontRef idx="minor">
          <a:schemeClr val="lt1"/>
        </a:fontRef>
      </dsp:style>
    </dsp:sp>
    <dsp:sp modelId="{90A5CC6A-6201-4455-8844-3C9E6267259B}">
      <dsp:nvSpPr>
        <dsp:cNvPr id="0" name=""/>
        <dsp:cNvSpPr/>
      </dsp:nvSpPr>
      <dsp:spPr>
        <a:xfrm>
          <a:off x="2125543" y="2549692"/>
          <a:ext cx="1577710" cy="21458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9237" tIns="0" rIns="0" bIns="0" numCol="1" spcCol="1270" anchor="t" anchorCtr="0">
          <a:noAutofit/>
        </a:bodyPr>
        <a:lstStyle/>
        <a:p>
          <a:pPr marL="0" lvl="0" indent="0" algn="l" defTabSz="577850">
            <a:lnSpc>
              <a:spcPct val="90000"/>
            </a:lnSpc>
            <a:spcBef>
              <a:spcPct val="0"/>
            </a:spcBef>
            <a:spcAft>
              <a:spcPct val="35000"/>
            </a:spcAft>
            <a:buNone/>
          </a:pPr>
          <a:r>
            <a:rPr lang="en-US" sz="1300" b="1" kern="1200">
              <a:latin typeface="Calibri" pitchFamily="34" charset="0"/>
            </a:rPr>
            <a:t>Immediately after: </a:t>
          </a:r>
          <a:r>
            <a:rPr lang="en-US" sz="1300" kern="1200">
              <a:latin typeface="Calibri" pitchFamily="34" charset="0"/>
            </a:rPr>
            <a:t>“post incident amnesia”—failure to remember most of what was observed</a:t>
          </a:r>
        </a:p>
      </dsp:txBody>
      <dsp:txXfrm>
        <a:off x="2125543" y="2549692"/>
        <a:ext cx="1577710" cy="2145874"/>
      </dsp:txXfrm>
    </dsp:sp>
    <dsp:sp modelId="{1BF8D238-51F5-4889-8F0A-7699691A530B}">
      <dsp:nvSpPr>
        <dsp:cNvPr id="0" name=""/>
        <dsp:cNvSpPr/>
      </dsp:nvSpPr>
      <dsp:spPr>
        <a:xfrm>
          <a:off x="3534213" y="1594614"/>
          <a:ext cx="398184" cy="398184"/>
        </a:xfrm>
        <a:prstGeom prst="ellipse">
          <a:avLst/>
        </a:prstGeom>
        <a:gradFill rotWithShape="0">
          <a:gsLst>
            <a:gs pos="0">
              <a:schemeClr val="accent3">
                <a:shade val="50000"/>
                <a:hueOff val="802526"/>
                <a:satOff val="-72826"/>
                <a:lumOff val="53120"/>
                <a:alphaOff val="0"/>
              </a:schemeClr>
            </a:gs>
            <a:gs pos="90000">
              <a:schemeClr val="accent3">
                <a:shade val="50000"/>
                <a:hueOff val="802526"/>
                <a:satOff val="-72826"/>
                <a:lumOff val="53120"/>
                <a:alphaOff val="0"/>
                <a:shade val="100000"/>
              </a:schemeClr>
            </a:gs>
            <a:gs pos="100000">
              <a:schemeClr val="accent3">
                <a:shade val="50000"/>
                <a:hueOff val="802526"/>
                <a:satOff val="-72826"/>
                <a:lumOff val="53120"/>
                <a:alphaOff val="0"/>
                <a:shade val="85000"/>
              </a:schemeClr>
            </a:gs>
          </a:gsLst>
          <a:path path="circle">
            <a:fillToRect l="100000" t="100000" r="100000" b="100000"/>
          </a:path>
        </a:gradFill>
        <a:ln>
          <a:noFill/>
        </a:ln>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accent3">
              <a:shade val="50000"/>
              <a:hueOff val="802526"/>
              <a:satOff val="-72826"/>
              <a:lumOff val="53120"/>
              <a:alphaOff val="0"/>
              <a:shade val="30000"/>
            </a:schemeClr>
          </a:contourClr>
        </a:sp3d>
      </dsp:spPr>
      <dsp:style>
        <a:lnRef idx="0">
          <a:scrgbClr r="0" g="0" b="0"/>
        </a:lnRef>
        <a:fillRef idx="3">
          <a:scrgbClr r="0" g="0" b="0"/>
        </a:fillRef>
        <a:effectRef idx="3">
          <a:scrgbClr r="0" g="0" b="0"/>
        </a:effectRef>
        <a:fontRef idx="minor">
          <a:schemeClr val="lt1"/>
        </a:fontRef>
      </dsp:style>
    </dsp:sp>
    <dsp:sp modelId="{36A013A1-B22C-4680-ACEE-AC471542B9A4}">
      <dsp:nvSpPr>
        <dsp:cNvPr id="0" name=""/>
        <dsp:cNvSpPr/>
      </dsp:nvSpPr>
      <dsp:spPr>
        <a:xfrm>
          <a:off x="3733305" y="1793706"/>
          <a:ext cx="1577710" cy="29018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10989" tIns="0" rIns="0" bIns="0" numCol="1" spcCol="1270" anchor="t" anchorCtr="0">
          <a:noAutofit/>
        </a:bodyPr>
        <a:lstStyle/>
        <a:p>
          <a:pPr marL="0" lvl="0" indent="0" algn="l" defTabSz="577850">
            <a:lnSpc>
              <a:spcPct val="90000"/>
            </a:lnSpc>
            <a:spcBef>
              <a:spcPct val="0"/>
            </a:spcBef>
            <a:spcAft>
              <a:spcPct val="35000"/>
            </a:spcAft>
            <a:buNone/>
          </a:pPr>
          <a:r>
            <a:rPr lang="en-US" sz="1300" b="1" kern="1200">
              <a:latin typeface="Calibri" pitchFamily="34" charset="0"/>
            </a:rPr>
            <a:t>After a healthy night’s sleep: </a:t>
          </a:r>
          <a:r>
            <a:rPr lang="en-US" sz="1300" kern="1200">
              <a:latin typeface="Calibri" pitchFamily="34" charset="0"/>
            </a:rPr>
            <a:t>“memory recovery”—result  in remembering  majority of what occurred; probably most ‘pure’ recollection</a:t>
          </a:r>
        </a:p>
      </dsp:txBody>
      <dsp:txXfrm>
        <a:off x="3733305" y="1793706"/>
        <a:ext cx="1577710" cy="2901860"/>
      </dsp:txXfrm>
    </dsp:sp>
    <dsp:sp modelId="{5DFF423B-F14E-40D4-898E-E1193439E303}">
      <dsp:nvSpPr>
        <dsp:cNvPr id="0" name=""/>
        <dsp:cNvSpPr/>
      </dsp:nvSpPr>
      <dsp:spPr>
        <a:xfrm>
          <a:off x="5232130" y="1062137"/>
          <a:ext cx="533416" cy="533416"/>
        </a:xfrm>
        <a:prstGeom prst="ellipse">
          <a:avLst/>
        </a:prstGeom>
        <a:gradFill rotWithShape="0">
          <a:gsLst>
            <a:gs pos="0">
              <a:schemeClr val="accent3">
                <a:shade val="50000"/>
                <a:hueOff val="401263"/>
                <a:satOff val="-36413"/>
                <a:lumOff val="26560"/>
                <a:alphaOff val="0"/>
              </a:schemeClr>
            </a:gs>
            <a:gs pos="90000">
              <a:schemeClr val="accent3">
                <a:shade val="50000"/>
                <a:hueOff val="401263"/>
                <a:satOff val="-36413"/>
                <a:lumOff val="26560"/>
                <a:alphaOff val="0"/>
                <a:shade val="100000"/>
              </a:schemeClr>
            </a:gs>
            <a:gs pos="100000">
              <a:schemeClr val="accent3">
                <a:shade val="50000"/>
                <a:hueOff val="401263"/>
                <a:satOff val="-36413"/>
                <a:lumOff val="26560"/>
                <a:alphaOff val="0"/>
                <a:shade val="85000"/>
              </a:schemeClr>
            </a:gs>
          </a:gsLst>
          <a:path path="circle">
            <a:fillToRect l="100000" t="100000" r="100000" b="100000"/>
          </a:path>
        </a:gradFill>
        <a:ln>
          <a:noFill/>
        </a:ln>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accent3">
              <a:shade val="50000"/>
              <a:hueOff val="401263"/>
              <a:satOff val="-36413"/>
              <a:lumOff val="26560"/>
              <a:alphaOff val="0"/>
              <a:shade val="30000"/>
            </a:schemeClr>
          </a:contourClr>
        </a:sp3d>
      </dsp:spPr>
      <dsp:style>
        <a:lnRef idx="0">
          <a:scrgbClr r="0" g="0" b="0"/>
        </a:lnRef>
        <a:fillRef idx="3">
          <a:scrgbClr r="0" g="0" b="0"/>
        </a:fillRef>
        <a:effectRef idx="3">
          <a:scrgbClr r="0" g="0" b="0"/>
        </a:effectRef>
        <a:fontRef idx="minor">
          <a:schemeClr val="lt1"/>
        </a:fontRef>
      </dsp:style>
    </dsp:sp>
    <dsp:sp modelId="{458C1679-3C3C-4BC4-8173-A794CF9DC7F5}">
      <dsp:nvSpPr>
        <dsp:cNvPr id="0" name=""/>
        <dsp:cNvSpPr/>
      </dsp:nvSpPr>
      <dsp:spPr>
        <a:xfrm>
          <a:off x="5498839" y="1328845"/>
          <a:ext cx="1577710" cy="33667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82646" tIns="0" rIns="0" bIns="0" numCol="1" spcCol="1270" anchor="t" anchorCtr="0">
          <a:noAutofit/>
        </a:bodyPr>
        <a:lstStyle/>
        <a:p>
          <a:pPr marL="0" lvl="0" indent="0" algn="l" defTabSz="577850">
            <a:lnSpc>
              <a:spcPct val="90000"/>
            </a:lnSpc>
            <a:spcBef>
              <a:spcPct val="0"/>
            </a:spcBef>
            <a:spcAft>
              <a:spcPct val="35000"/>
            </a:spcAft>
            <a:buNone/>
          </a:pPr>
          <a:r>
            <a:rPr lang="en-US" sz="1300" b="1" kern="1200">
              <a:latin typeface="Calibri" pitchFamily="34" charset="0"/>
            </a:rPr>
            <a:t>Within 72 hours: </a:t>
          </a:r>
          <a:r>
            <a:rPr lang="en-US" sz="1300" kern="1200">
              <a:latin typeface="Calibri" pitchFamily="34" charset="0"/>
            </a:rPr>
            <a:t>final &amp; most complete memory—but at least partially reconstructed after normal process of integrating other sources of information</a:t>
          </a:r>
        </a:p>
      </dsp:txBody>
      <dsp:txXfrm>
        <a:off x="5498839" y="1328845"/>
        <a:ext cx="1577710" cy="3366721"/>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2891C60-326C-FCE2-8468-7148E181CAD2}"/>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3B9C354-7F20-F7A6-C4E7-ABCB03BAB4DC}"/>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CF434D33-81CA-4064-BA54-FCB560D1E6BC}" type="datetimeFigureOut">
              <a:rPr lang="en-US" smtClean="0"/>
              <a:t>2/27/2026</a:t>
            </a:fld>
            <a:endParaRPr lang="en-US"/>
          </a:p>
        </p:txBody>
      </p:sp>
      <p:sp>
        <p:nvSpPr>
          <p:cNvPr id="4" name="Footer Placeholder 3">
            <a:extLst>
              <a:ext uri="{FF2B5EF4-FFF2-40B4-BE49-F238E27FC236}">
                <a16:creationId xmlns:a16="http://schemas.microsoft.com/office/drawing/2014/main" id="{82C44F7F-7487-0032-B247-298BC1BB6DA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18D159CD-0CDA-298D-8143-09983F6D54F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DCA9964-A75B-4749-B9E2-F09B470E89BB}" type="slidenum">
              <a:rPr lang="en-US" smtClean="0"/>
              <a:t>‹#›</a:t>
            </a:fld>
            <a:endParaRPr lang="en-US"/>
          </a:p>
        </p:txBody>
      </p:sp>
    </p:spTree>
    <p:extLst>
      <p:ext uri="{BB962C8B-B14F-4D97-AF65-F5344CB8AC3E}">
        <p14:creationId xmlns:p14="http://schemas.microsoft.com/office/powerpoint/2010/main" val="3528731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4AF7CD-7510-42BA-BB86-43E243D1FC1F}" type="datetimeFigureOut">
              <a:rPr lang="en-US" smtClean="0"/>
              <a:t>2/27/2026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0B41DB6-8650-4E12-A430-5ACA871920E5}" type="slidenum">
              <a:rPr lang="en-US" smtClean="0"/>
              <a:t>‹#›</a:t>
            </a:fld>
            <a:endParaRPr lang="en-US"/>
          </a:p>
        </p:txBody>
      </p:sp>
    </p:spTree>
    <p:extLst>
      <p:ext uri="{BB962C8B-B14F-4D97-AF65-F5344CB8AC3E}">
        <p14:creationId xmlns:p14="http://schemas.microsoft.com/office/powerpoint/2010/main" val="1825943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68.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1</a:t>
            </a:fld>
            <a:endParaRPr lang="en-US"/>
          </a:p>
        </p:txBody>
      </p:sp>
    </p:spTree>
    <p:extLst>
      <p:ext uri="{BB962C8B-B14F-4D97-AF65-F5344CB8AC3E}">
        <p14:creationId xmlns:p14="http://schemas.microsoft.com/office/powerpoint/2010/main" val="11857753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21788071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783048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Tree>
    <p:extLst>
      <p:ext uri="{BB962C8B-B14F-4D97-AF65-F5344CB8AC3E}">
        <p14:creationId xmlns:p14="http://schemas.microsoft.com/office/powerpoint/2010/main" val="389995504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Tree>
    <p:extLst>
      <p:ext uri="{BB962C8B-B14F-4D97-AF65-F5344CB8AC3E}">
        <p14:creationId xmlns:p14="http://schemas.microsoft.com/office/powerpoint/2010/main" val="152124987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0129678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Tree>
    <p:extLst>
      <p:ext uri="{BB962C8B-B14F-4D97-AF65-F5344CB8AC3E}">
        <p14:creationId xmlns:p14="http://schemas.microsoft.com/office/powerpoint/2010/main" val="23189538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Tree>
    <p:extLst>
      <p:ext uri="{BB962C8B-B14F-4D97-AF65-F5344CB8AC3E}">
        <p14:creationId xmlns:p14="http://schemas.microsoft.com/office/powerpoint/2010/main" val="8194017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ea typeface="Calibri"/>
              <a:cs typeface="Calibri"/>
            </a:endParaRPr>
          </a:p>
        </p:txBody>
      </p:sp>
    </p:spTree>
    <p:extLst>
      <p:ext uri="{BB962C8B-B14F-4D97-AF65-F5344CB8AC3E}">
        <p14:creationId xmlns:p14="http://schemas.microsoft.com/office/powerpoint/2010/main" val="67574142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912475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1230506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CC064E7-C48E-4997-9BE7-6B31B80C8274}" type="slidenum">
              <a:rPr lang="en-US" smtClean="0"/>
              <a:t>2</a:t>
            </a:fld>
            <a:endParaRPr lang="en-US"/>
          </a:p>
        </p:txBody>
      </p:sp>
      <p:sp>
        <p:nvSpPr>
          <p:cNvPr id="5" name="Date Placeholder 4">
            <a:extLst>
              <a:ext uri="{FF2B5EF4-FFF2-40B4-BE49-F238E27FC236}">
                <a16:creationId xmlns:a16="http://schemas.microsoft.com/office/drawing/2014/main" id="{44154EFF-5710-7CF7-6331-DE61D7E2FFCC}"/>
              </a:ext>
            </a:extLst>
          </p:cNvPr>
          <p:cNvSpPr>
            <a:spLocks noGrp="1"/>
          </p:cNvSpPr>
          <p:nvPr>
            <p:ph type="dt" idx="1"/>
          </p:nvPr>
        </p:nvSpPr>
        <p:spPr/>
        <p:txBody>
          <a:bodyPr/>
          <a:lstStyle/>
          <a:p>
            <a:endParaRPr lang="en-US"/>
          </a:p>
        </p:txBody>
      </p:sp>
    </p:spTree>
    <p:extLst>
      <p:ext uri="{BB962C8B-B14F-4D97-AF65-F5344CB8AC3E}">
        <p14:creationId xmlns:p14="http://schemas.microsoft.com/office/powerpoint/2010/main" val="25584348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1360586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99752780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44089520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30966894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29</a:t>
            </a:fld>
            <a:endParaRPr lang="en-US"/>
          </a:p>
        </p:txBody>
      </p:sp>
    </p:spTree>
    <p:extLst>
      <p:ext uri="{BB962C8B-B14F-4D97-AF65-F5344CB8AC3E}">
        <p14:creationId xmlns:p14="http://schemas.microsoft.com/office/powerpoint/2010/main" val="134416859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dirty="0">
              <a:cs typeface="Calibri" panose="020F0502020204030204"/>
            </a:endParaRPr>
          </a:p>
        </p:txBody>
      </p:sp>
    </p:spTree>
    <p:extLst>
      <p:ext uri="{BB962C8B-B14F-4D97-AF65-F5344CB8AC3E}">
        <p14:creationId xmlns:p14="http://schemas.microsoft.com/office/powerpoint/2010/main" val="252209544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dirty="0">
              <a:ea typeface="Calibri" panose="020F0502020204030204"/>
              <a:cs typeface="Calibri" panose="020F0502020204030204"/>
            </a:endParaRPr>
          </a:p>
        </p:txBody>
      </p:sp>
    </p:spTree>
    <p:extLst>
      <p:ext uri="{BB962C8B-B14F-4D97-AF65-F5344CB8AC3E}">
        <p14:creationId xmlns:p14="http://schemas.microsoft.com/office/powerpoint/2010/main" val="270062685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32</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3AAA81D5-8683-574B-F6A3-FC8F754981F1}"/>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6323290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cs typeface="Calibri"/>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33</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7AA8E59E-D25E-BE63-BE3C-6ED8265ED0C2}"/>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6151258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34</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1DDA3947-8B55-D2BC-8ECB-644D1CDCEA29}"/>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486395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3350954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35</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11641C23-8DCD-1C0F-C49A-B0831E7DF6BB}"/>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40851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cs typeface="Calibri"/>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36</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CAC8DF15-111B-5F45-DED4-88C5BF786BEF}"/>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74518598"/>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66612"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66612" rtl="0" eaLnBrk="1" fontAlgn="auto" latinLnBrk="0" hangingPunct="1">
                <a:lnSpc>
                  <a:spcPct val="100000"/>
                </a:lnSpc>
                <a:spcBef>
                  <a:spcPts val="0"/>
                </a:spcBef>
                <a:spcAft>
                  <a:spcPts val="0"/>
                </a:spcAft>
                <a:buClrTx/>
                <a:buSzTx/>
                <a:buFontTx/>
                <a:buNone/>
                <a:tabLst/>
                <a:defRPr/>
              </a:pPr>
              <a:t>37</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8DA4110C-2908-4984-701A-DC9B91573540}"/>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09680778"/>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b="0" i="0" dirty="0">
              <a:effectLst/>
              <a:highlight>
                <a:srgbClr val="FFFFFF"/>
              </a:highlight>
              <a:latin typeface="-apple-system"/>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299526A-4D05-4399-AD9E-6053138227E7}"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38</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8324138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66612"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66612" rtl="0" eaLnBrk="1" fontAlgn="auto" latinLnBrk="0" hangingPunct="1">
                <a:lnSpc>
                  <a:spcPct val="100000"/>
                </a:lnSpc>
                <a:spcBef>
                  <a:spcPts val="0"/>
                </a:spcBef>
                <a:spcAft>
                  <a:spcPts val="0"/>
                </a:spcAft>
                <a:buClrTx/>
                <a:buSzTx/>
                <a:buFontTx/>
                <a:buNone/>
                <a:tabLst/>
                <a:defRPr/>
              </a:pPr>
              <a:t>39</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1313A250-F49E-5778-7EE4-1A5447A314BF}"/>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47034658"/>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66612"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66612" rtl="0" eaLnBrk="1" fontAlgn="auto" latinLnBrk="0" hangingPunct="1">
                <a:lnSpc>
                  <a:spcPct val="100000"/>
                </a:lnSpc>
                <a:spcBef>
                  <a:spcPts val="0"/>
                </a:spcBef>
                <a:spcAft>
                  <a:spcPts val="0"/>
                </a:spcAft>
                <a:buClrTx/>
                <a:buSzTx/>
                <a:buFontTx/>
                <a:buNone/>
                <a:tabLst/>
                <a:defRPr/>
              </a:pPr>
              <a:t>40</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97AA51DA-9DDE-41D5-72B0-D6716CCCE373}"/>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9001974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66612"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66612" rtl="0" eaLnBrk="1" fontAlgn="auto" latinLnBrk="0" hangingPunct="1">
                <a:lnSpc>
                  <a:spcPct val="100000"/>
                </a:lnSpc>
                <a:spcBef>
                  <a:spcPts val="0"/>
                </a:spcBef>
                <a:spcAft>
                  <a:spcPts val="0"/>
                </a:spcAft>
                <a:buClrTx/>
                <a:buSzTx/>
                <a:buFontTx/>
                <a:buNone/>
                <a:tabLst/>
                <a:defRPr/>
              </a:pPr>
              <a:t>41</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6BAC63A7-0EDB-C11F-337D-B70F7B6FE07F}"/>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9746646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66612"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66612" rtl="0" eaLnBrk="1" fontAlgn="auto" latinLnBrk="0" hangingPunct="1">
                <a:lnSpc>
                  <a:spcPct val="100000"/>
                </a:lnSpc>
                <a:spcBef>
                  <a:spcPts val="0"/>
                </a:spcBef>
                <a:spcAft>
                  <a:spcPts val="0"/>
                </a:spcAft>
                <a:buClrTx/>
                <a:buSzTx/>
                <a:buFontTx/>
                <a:buNone/>
                <a:tabLst/>
                <a:defRPr/>
              </a:pPr>
              <a:t>42</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466B5375-77A7-2F09-9D2B-6EC1B11EA235}"/>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07753103"/>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5" name="Slide Image Placeholder 1"/>
          <p:cNvSpPr>
            <a:spLocks noGrp="1" noRot="1" noChangeAspect="1" noTextEdit="1"/>
          </p:cNvSpPr>
          <p:nvPr>
            <p:ph type="sldImg"/>
          </p:nvPr>
        </p:nvSpPr>
        <p:spPr>
          <a:ln/>
        </p:spPr>
      </p:sp>
      <p:sp>
        <p:nvSpPr>
          <p:cNvPr id="77826"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dirty="0">
              <a:latin typeface="Arial" panose="020B0604020202020204" pitchFamily="34" charset="0"/>
              <a:ea typeface="ＭＳ Ｐゴシック" panose="020B0600070205080204" pitchFamily="34" charset="-128"/>
            </a:endParaRPr>
          </a:p>
        </p:txBody>
      </p:sp>
      <p:sp>
        <p:nvSpPr>
          <p:cNvPr id="77827"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500">
                <a:solidFill>
                  <a:schemeClr val="tx1"/>
                </a:solidFill>
                <a:latin typeface="Arial" panose="020B0604020202020204" pitchFamily="34" charset="0"/>
                <a:ea typeface="ＭＳ Ｐゴシック" panose="020B0600070205080204" pitchFamily="34" charset="-128"/>
              </a:defRPr>
            </a:lvl1pPr>
            <a:lvl2pPr marL="800294" indent="-307805">
              <a:defRPr sz="2500">
                <a:solidFill>
                  <a:schemeClr val="tx1"/>
                </a:solidFill>
                <a:latin typeface="Arial" panose="020B0604020202020204" pitchFamily="34" charset="0"/>
                <a:ea typeface="ＭＳ Ｐゴシック" panose="020B0600070205080204" pitchFamily="34" charset="-128"/>
              </a:defRPr>
            </a:lvl2pPr>
            <a:lvl3pPr marL="1231222" indent="-246244">
              <a:defRPr sz="2500">
                <a:solidFill>
                  <a:schemeClr val="tx1"/>
                </a:solidFill>
                <a:latin typeface="Arial" panose="020B0604020202020204" pitchFamily="34" charset="0"/>
                <a:ea typeface="ＭＳ Ｐゴシック" panose="020B0600070205080204" pitchFamily="34" charset="-128"/>
              </a:defRPr>
            </a:lvl3pPr>
            <a:lvl4pPr marL="1723711" indent="-246244">
              <a:defRPr sz="2500">
                <a:solidFill>
                  <a:schemeClr val="tx1"/>
                </a:solidFill>
                <a:latin typeface="Arial" panose="020B0604020202020204" pitchFamily="34" charset="0"/>
                <a:ea typeface="ＭＳ Ｐゴシック" panose="020B0600070205080204" pitchFamily="34" charset="-128"/>
              </a:defRPr>
            </a:lvl4pPr>
            <a:lvl5pPr marL="2216201" indent="-246244">
              <a:defRPr sz="2500">
                <a:solidFill>
                  <a:schemeClr val="tx1"/>
                </a:solidFill>
                <a:latin typeface="Arial" panose="020B0604020202020204" pitchFamily="34" charset="0"/>
                <a:ea typeface="ＭＳ Ｐゴシック" panose="020B0600070205080204" pitchFamily="34" charset="-128"/>
              </a:defRPr>
            </a:lvl5pPr>
            <a:lvl6pPr marL="2708689" indent="-246244"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6pPr>
            <a:lvl7pPr marL="3201178" indent="-246244"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7pPr>
            <a:lvl8pPr marL="3693667" indent="-246244"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8pPr>
            <a:lvl9pPr marL="4186156" indent="-246244" eaLnBrk="0" fontAlgn="base" hangingPunct="0">
              <a:spcBef>
                <a:spcPct val="0"/>
              </a:spcBef>
              <a:spcAft>
                <a:spcPct val="0"/>
              </a:spcAft>
              <a:defRPr sz="2500">
                <a:solidFill>
                  <a:schemeClr val="tx1"/>
                </a:solidFill>
                <a:latin typeface="Arial" panose="020B0604020202020204" pitchFamily="34" charset="0"/>
                <a:ea typeface="ＭＳ Ｐゴシック" panose="020B0600070205080204" pitchFamily="34" charset="-128"/>
              </a:defRPr>
            </a:lvl9pPr>
          </a:lstStyle>
          <a:p>
            <a:pPr marL="0" marR="0" lvl="0" indent="0" algn="r" defTabSz="966612" rtl="0" eaLnBrk="1" fontAlgn="auto" latinLnBrk="0" hangingPunct="1">
              <a:lnSpc>
                <a:spcPct val="100000"/>
              </a:lnSpc>
              <a:spcBef>
                <a:spcPts val="0"/>
              </a:spcBef>
              <a:spcAft>
                <a:spcPts val="0"/>
              </a:spcAft>
              <a:buClrTx/>
              <a:buSzTx/>
              <a:buFontTx/>
              <a:buNone/>
              <a:tabLst/>
              <a:defRPr/>
            </a:pPr>
            <a:fld id="{8C800963-7C5E-4039-9846-3F2DC660D621}" type="slidenum">
              <a:rPr kumimoji="0" lang="en-US" altLang="en-US" sz="13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34" charset="-128"/>
                <a:cs typeface="+mn-cs"/>
              </a:rPr>
              <a:pPr marL="0" marR="0" lvl="0" indent="0" algn="r" defTabSz="966612" rtl="0" eaLnBrk="1" fontAlgn="auto" latinLnBrk="0" hangingPunct="1">
                <a:lnSpc>
                  <a:spcPct val="100000"/>
                </a:lnSpc>
                <a:spcBef>
                  <a:spcPts val="0"/>
                </a:spcBef>
                <a:spcAft>
                  <a:spcPts val="0"/>
                </a:spcAft>
                <a:buClrTx/>
                <a:buSzTx/>
                <a:buFontTx/>
                <a:buNone/>
                <a:tabLst/>
                <a:defRPr/>
              </a:pPr>
              <a:t>43</a:t>
            </a:fld>
            <a:endParaRPr kumimoji="0" lang="en-US" altLang="en-US" sz="13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
        <p:nvSpPr>
          <p:cNvPr id="2" name="Date Placeholder 1">
            <a:extLst>
              <a:ext uri="{FF2B5EF4-FFF2-40B4-BE49-F238E27FC236}">
                <a16:creationId xmlns:a16="http://schemas.microsoft.com/office/drawing/2014/main" id="{2F16FD3D-92BC-69A1-8BCB-ABD96874A828}"/>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106145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66612"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66612" rtl="0" eaLnBrk="1" fontAlgn="auto" latinLnBrk="0" hangingPunct="1">
                <a:lnSpc>
                  <a:spcPct val="100000"/>
                </a:lnSpc>
                <a:spcBef>
                  <a:spcPts val="0"/>
                </a:spcBef>
                <a:spcAft>
                  <a:spcPts val="0"/>
                </a:spcAft>
                <a:buClrTx/>
                <a:buSzTx/>
                <a:buFontTx/>
                <a:buNone/>
                <a:tabLst/>
                <a:defRPr/>
              </a:pPr>
              <a:t>44</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92381385-C80E-01BB-6CC2-A12E65393C25}"/>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498838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tabLst>
                <a:tab pos="658686" algn="l"/>
              </a:tabLst>
              <a:defRPr/>
            </a:pPr>
            <a:endParaRPr lang="en-US" b="1" dirty="0"/>
          </a:p>
        </p:txBody>
      </p:sp>
    </p:spTree>
    <p:extLst>
      <p:ext uri="{BB962C8B-B14F-4D97-AF65-F5344CB8AC3E}">
        <p14:creationId xmlns:p14="http://schemas.microsoft.com/office/powerpoint/2010/main" val="258181468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a:buNone/>
            </a:pPr>
            <a:endParaRPr lang="en-US" dirty="0">
              <a:cs typeface="Calibri" panose="020F0502020204030204"/>
            </a:endParaRPr>
          </a:p>
        </p:txBody>
      </p:sp>
    </p:spTree>
    <p:extLst>
      <p:ext uri="{BB962C8B-B14F-4D97-AF65-F5344CB8AC3E}">
        <p14:creationId xmlns:p14="http://schemas.microsoft.com/office/powerpoint/2010/main" val="251242104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46</a:t>
            </a:fld>
            <a:endParaRPr lang="en-US"/>
          </a:p>
        </p:txBody>
      </p:sp>
    </p:spTree>
    <p:extLst>
      <p:ext uri="{BB962C8B-B14F-4D97-AF65-F5344CB8AC3E}">
        <p14:creationId xmlns:p14="http://schemas.microsoft.com/office/powerpoint/2010/main" val="2618370118"/>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latin typeface="Calibri"/>
              <a:ea typeface="Calibri"/>
              <a:cs typeface="Calibri"/>
            </a:endParaRPr>
          </a:p>
        </p:txBody>
      </p:sp>
      <p:sp>
        <p:nvSpPr>
          <p:cNvPr id="4" name="Slide Number Placeholder 3"/>
          <p:cNvSpPr>
            <a:spLocks noGrp="1"/>
          </p:cNvSpPr>
          <p:nvPr>
            <p:ph type="sldNum" sz="quarter" idx="5"/>
          </p:nvPr>
        </p:nvSpPr>
        <p:spPr/>
        <p:txBody>
          <a:bodyPr/>
          <a:lstStyle/>
          <a:p>
            <a:fld id="{80B41DB6-8650-4E12-A430-5ACA871920E5}" type="slidenum">
              <a:rPr lang="en-US" smtClean="0"/>
              <a:t>47</a:t>
            </a:fld>
            <a:endParaRPr lang="en-US"/>
          </a:p>
        </p:txBody>
      </p:sp>
    </p:spTree>
    <p:extLst>
      <p:ext uri="{BB962C8B-B14F-4D97-AF65-F5344CB8AC3E}">
        <p14:creationId xmlns:p14="http://schemas.microsoft.com/office/powerpoint/2010/main" val="353776910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48</a:t>
            </a:fld>
            <a:endParaRPr lang="en-US"/>
          </a:p>
        </p:txBody>
      </p:sp>
    </p:spTree>
    <p:extLst>
      <p:ext uri="{BB962C8B-B14F-4D97-AF65-F5344CB8AC3E}">
        <p14:creationId xmlns:p14="http://schemas.microsoft.com/office/powerpoint/2010/main" val="4209059470"/>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8418382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Date Placeholder 3"/>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1CC064E7-C48E-4997-9BE7-6B31B80C8274}"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50</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4596407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51</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BB2FD73C-4F87-D271-8324-A5903E117F9E}"/>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8573949"/>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B937F48-D485-49AB-BF6E-DE5EA95E8848}"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52</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Date Placeholder 4">
            <a:extLst>
              <a:ext uri="{FF2B5EF4-FFF2-40B4-BE49-F238E27FC236}">
                <a16:creationId xmlns:a16="http://schemas.microsoft.com/office/drawing/2014/main" id="{E1B6F895-421C-5BA1-9D33-D5E6AD713118}"/>
              </a:ext>
            </a:extLst>
          </p:cNvPr>
          <p:cNvSpPr>
            <a:spLocks noGrp="1"/>
          </p:cNvSpPr>
          <p:nvPr>
            <p:ph type="dt" idx="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3256557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7000"/>
              </a:lnSpc>
              <a:spcBef>
                <a:spcPts val="0"/>
              </a:spcBef>
              <a:spcAft>
                <a:spcPts val="800"/>
              </a:spcAft>
              <a:buClrTx/>
              <a:buSzTx/>
              <a:buFont typeface="Arial" panose="020B0604020202020204" pitchFamily="34" charset="0"/>
              <a:buNone/>
              <a:tabLst>
                <a:tab pos="457200" algn="l"/>
              </a:tabLst>
              <a:defRPr/>
            </a:pPr>
            <a:endParaRPr lang="en-US" dirty="0"/>
          </a:p>
        </p:txBody>
      </p:sp>
    </p:spTree>
    <p:extLst>
      <p:ext uri="{BB962C8B-B14F-4D97-AF65-F5344CB8AC3E}">
        <p14:creationId xmlns:p14="http://schemas.microsoft.com/office/powerpoint/2010/main" val="362366512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54</a:t>
            </a:fld>
            <a:endParaRPr lang="en-US"/>
          </a:p>
        </p:txBody>
      </p:sp>
    </p:spTree>
    <p:extLst>
      <p:ext uri="{BB962C8B-B14F-4D97-AF65-F5344CB8AC3E}">
        <p14:creationId xmlns:p14="http://schemas.microsoft.com/office/powerpoint/2010/main" val="36591646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11386115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215829042"/>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50504358"/>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8916942"/>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dirty="0"/>
          </a:p>
        </p:txBody>
      </p:sp>
    </p:spTree>
    <p:extLst>
      <p:ext uri="{BB962C8B-B14F-4D97-AF65-F5344CB8AC3E}">
        <p14:creationId xmlns:p14="http://schemas.microsoft.com/office/powerpoint/2010/main" val="2331521702"/>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638943065"/>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5DB31F-283A-DD02-1B88-15B1A13343E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20777C-2761-842C-1A14-37557761461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9033E2-3C63-7E11-F66C-90B57E9B384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C6427403-AFDC-1CAD-9967-993608BE2367}"/>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AC03085-113D-4031-BEE6-D9A57953EDFC}" type="slidenum">
              <a:rPr kumimoji="0" lang="en-US" sz="13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60</a:t>
            </a:fld>
            <a:endParaRPr kumimoji="0" lang="en-US" sz="13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07722921"/>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685319373"/>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283274333"/>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549020821"/>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a:buChar char="•"/>
            </a:pPr>
            <a:endParaRPr lang="en-US" dirty="0">
              <a:cs typeface="Calibri" panose="020F0502020204030204"/>
            </a:endParaRPr>
          </a:p>
        </p:txBody>
      </p:sp>
    </p:spTree>
    <p:extLst>
      <p:ext uri="{BB962C8B-B14F-4D97-AF65-F5344CB8AC3E}">
        <p14:creationId xmlns:p14="http://schemas.microsoft.com/office/powerpoint/2010/main" val="35789152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61209880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77445203"/>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cs typeface="Calibri"/>
            </a:endParaRPr>
          </a:p>
        </p:txBody>
      </p:sp>
    </p:spTree>
    <p:extLst>
      <p:ext uri="{BB962C8B-B14F-4D97-AF65-F5344CB8AC3E}">
        <p14:creationId xmlns:p14="http://schemas.microsoft.com/office/powerpoint/2010/main" val="2342510748"/>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575926097"/>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99312879"/>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609336152"/>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476028404"/>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1885359360"/>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B41DB6-8650-4E12-A430-5ACA871920E5}" type="slidenum">
              <a:rPr lang="en-US" smtClean="0"/>
              <a:t>75</a:t>
            </a:fld>
            <a:endParaRPr lang="en-US"/>
          </a:p>
        </p:txBody>
      </p:sp>
    </p:spTree>
    <p:extLst>
      <p:ext uri="{BB962C8B-B14F-4D97-AF65-F5344CB8AC3E}">
        <p14:creationId xmlns:p14="http://schemas.microsoft.com/office/powerpoint/2010/main" val="3240538281"/>
      </p:ext>
    </p:extLst>
  </p:cSld>
  <p:clrMapOvr>
    <a:masterClrMapping/>
  </p:clrMapOvr>
</p:notes>
</file>

<file path=ppt/notesSlides/notesSlide6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32339738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7087072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3153738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29150332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1C6DB31-0A8F-3189-E999-AB2A745EAC0D}"/>
              </a:ext>
            </a:extLst>
          </p:cNvPr>
          <p:cNvSpPr>
            <a:spLocks noGrp="1"/>
          </p:cNvSpPr>
          <p:nvPr>
            <p:ph type="ctrTitle" hasCustomPrompt="1"/>
          </p:nvPr>
        </p:nvSpPr>
        <p:spPr>
          <a:xfrm>
            <a:off x="3927552" y="1998522"/>
            <a:ext cx="7796690" cy="1724297"/>
          </a:xfrm>
          <a:prstGeom prst="rect">
            <a:avLst/>
          </a:prstGeom>
        </p:spPr>
        <p:txBody>
          <a:bodyPr anchor="b">
            <a:normAutofit/>
          </a:bodyPr>
          <a:lstStyle>
            <a:lvl1pPr algn="l">
              <a:defRPr sz="4400" b="1" cap="none" baseline="0">
                <a:solidFill>
                  <a:schemeClr val="tx2"/>
                </a:solidFill>
                <a:latin typeface="+mn-lt"/>
                <a:ea typeface="Cambria" charset="0"/>
                <a:cs typeface="DokChampa" panose="020B0502040204020203" pitchFamily="34" charset="-34"/>
              </a:defRPr>
            </a:lvl1pPr>
          </a:lstStyle>
          <a:p>
            <a:r>
              <a:rPr lang="en-US"/>
              <a:t>Click to edit presentation title</a:t>
            </a:r>
          </a:p>
        </p:txBody>
      </p:sp>
      <p:sp>
        <p:nvSpPr>
          <p:cNvPr id="8" name="Subtitle 2">
            <a:extLst>
              <a:ext uri="{FF2B5EF4-FFF2-40B4-BE49-F238E27FC236}">
                <a16:creationId xmlns:a16="http://schemas.microsoft.com/office/drawing/2014/main" id="{7D003AB2-0822-0240-0618-78300846F821}"/>
              </a:ext>
            </a:extLst>
          </p:cNvPr>
          <p:cNvSpPr>
            <a:spLocks noGrp="1"/>
          </p:cNvSpPr>
          <p:nvPr>
            <p:ph type="subTitle" idx="1" hasCustomPrompt="1"/>
          </p:nvPr>
        </p:nvSpPr>
        <p:spPr>
          <a:xfrm>
            <a:off x="3927551" y="4074269"/>
            <a:ext cx="7796692" cy="294203"/>
          </a:xfrm>
        </p:spPr>
        <p:txBody>
          <a:bodyPr>
            <a:noAutofit/>
          </a:bodyPr>
          <a:lstStyle>
            <a:lvl1pPr marL="0" indent="0" algn="l">
              <a:buNone/>
              <a:defRPr sz="2800" b="1">
                <a:solidFill>
                  <a:schemeClr val="accent1"/>
                </a:solidFill>
                <a:latin typeface="+mj-lt"/>
                <a:ea typeface="Arial" charset="0"/>
                <a:cs typeface="Arial"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subtitle</a:t>
            </a:r>
          </a:p>
        </p:txBody>
      </p:sp>
      <p:sp>
        <p:nvSpPr>
          <p:cNvPr id="11" name="Text Placeholder 9">
            <a:extLst>
              <a:ext uri="{FF2B5EF4-FFF2-40B4-BE49-F238E27FC236}">
                <a16:creationId xmlns:a16="http://schemas.microsoft.com/office/drawing/2014/main" id="{57CB72D2-4A6F-E184-EBAA-692DE1E9947B}"/>
              </a:ext>
            </a:extLst>
          </p:cNvPr>
          <p:cNvSpPr>
            <a:spLocks noGrp="1"/>
          </p:cNvSpPr>
          <p:nvPr>
            <p:ph type="body" sz="quarter" idx="13" hasCustomPrompt="1"/>
          </p:nvPr>
        </p:nvSpPr>
        <p:spPr>
          <a:xfrm>
            <a:off x="3928612" y="4860530"/>
            <a:ext cx="7795715" cy="281257"/>
          </a:xfrm>
          <a:prstGeom prst="rect">
            <a:avLst/>
          </a:prstGeom>
        </p:spPr>
        <p:txBody>
          <a:bodyPr>
            <a:noAutofit/>
          </a:bodyPr>
          <a:lstStyle>
            <a:lvl1pPr marL="0" indent="0" algn="l">
              <a:buNone/>
              <a:defRPr sz="2000" b="1">
                <a:solidFill>
                  <a:schemeClr val="tx2"/>
                </a:solidFill>
              </a:defRPr>
            </a:lvl1pPr>
          </a:lstStyle>
          <a:p>
            <a:pPr lvl="0"/>
            <a:r>
              <a:rPr lang="en-US"/>
              <a:t>Click to edit DEPARMENT NAME</a:t>
            </a:r>
          </a:p>
        </p:txBody>
      </p:sp>
      <p:sp>
        <p:nvSpPr>
          <p:cNvPr id="15" name="Text Placeholder 14">
            <a:extLst>
              <a:ext uri="{FF2B5EF4-FFF2-40B4-BE49-F238E27FC236}">
                <a16:creationId xmlns:a16="http://schemas.microsoft.com/office/drawing/2014/main" id="{4E76748A-07B3-42A4-A1A1-A983F80AD51F}"/>
              </a:ext>
            </a:extLst>
          </p:cNvPr>
          <p:cNvSpPr>
            <a:spLocks noGrp="1"/>
          </p:cNvSpPr>
          <p:nvPr>
            <p:ph type="body" sz="quarter" idx="15" hasCustomPrompt="1"/>
          </p:nvPr>
        </p:nvSpPr>
        <p:spPr>
          <a:xfrm>
            <a:off x="3927475" y="5177086"/>
            <a:ext cx="7795715" cy="294202"/>
          </a:xfrm>
        </p:spPr>
        <p:txBody>
          <a:bodyPr>
            <a:noAutofit/>
          </a:bodyPr>
          <a:lstStyle>
            <a:lvl1pPr marL="0" indent="0">
              <a:buNone/>
              <a:defRPr lang="en-US" sz="1800" i="1" dirty="0"/>
            </a:lvl1p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lang="en-US"/>
              <a:t>Click to edit Date</a:t>
            </a:r>
          </a:p>
        </p:txBody>
      </p:sp>
      <p:sp>
        <p:nvSpPr>
          <p:cNvPr id="17" name="Picture Placeholder 16">
            <a:extLst>
              <a:ext uri="{FF2B5EF4-FFF2-40B4-BE49-F238E27FC236}">
                <a16:creationId xmlns:a16="http://schemas.microsoft.com/office/drawing/2014/main" id="{BCD86D16-4920-A31D-E8B6-511E2BFBEBF7}"/>
              </a:ext>
            </a:extLst>
          </p:cNvPr>
          <p:cNvSpPr>
            <a:spLocks noGrp="1"/>
          </p:cNvSpPr>
          <p:nvPr>
            <p:ph type="pic" sz="quarter" idx="16"/>
          </p:nvPr>
        </p:nvSpPr>
        <p:spPr>
          <a:xfrm>
            <a:off x="471195" y="-13632"/>
            <a:ext cx="3152776" cy="5974722"/>
          </a:xfrm>
        </p:spPr>
        <p:txBody>
          <a:bodyPr/>
          <a:lstStyle>
            <a:lvl1pPr marL="0" indent="0">
              <a:buNone/>
              <a:defRPr/>
            </a:lvl1pPr>
          </a:lstStyle>
          <a:p>
            <a:r>
              <a:rPr lang="en-US"/>
              <a:t>Click icon to add picture</a:t>
            </a:r>
          </a:p>
        </p:txBody>
      </p:sp>
      <p:sp>
        <p:nvSpPr>
          <p:cNvPr id="21" name="Text Placeholder 20">
            <a:extLst>
              <a:ext uri="{FF2B5EF4-FFF2-40B4-BE49-F238E27FC236}">
                <a16:creationId xmlns:a16="http://schemas.microsoft.com/office/drawing/2014/main" id="{D11A8111-EF09-D40E-3A23-157EF7392C86}"/>
              </a:ext>
            </a:extLst>
          </p:cNvPr>
          <p:cNvSpPr>
            <a:spLocks noGrp="1"/>
          </p:cNvSpPr>
          <p:nvPr>
            <p:ph type="body" sz="quarter" idx="17"/>
          </p:nvPr>
        </p:nvSpPr>
        <p:spPr>
          <a:xfrm>
            <a:off x="471488" y="6154738"/>
            <a:ext cx="3152775" cy="430212"/>
          </a:xfrm>
        </p:spPr>
        <p:txBody>
          <a:bodyPr>
            <a:normAutofit/>
          </a:bodyPr>
          <a:lstStyle>
            <a:lvl1pPr marL="0" indent="0" algn="ctr">
              <a:buNone/>
              <a:defRPr sz="1400" b="1"/>
            </a:lvl1pPr>
          </a:lstStyle>
          <a:p>
            <a:pPr lvl="0"/>
            <a:r>
              <a:rPr lang="en-US"/>
              <a:t>Click to edit Master text styles</a:t>
            </a:r>
          </a:p>
        </p:txBody>
      </p:sp>
      <p:cxnSp>
        <p:nvCxnSpPr>
          <p:cNvPr id="2" name="Straight Connector 1">
            <a:extLst>
              <a:ext uri="{FF2B5EF4-FFF2-40B4-BE49-F238E27FC236}">
                <a16:creationId xmlns:a16="http://schemas.microsoft.com/office/drawing/2014/main" id="{FA7BCE87-0ACC-8560-B134-2524AFD23647}"/>
              </a:ext>
              <a:ext uri="{C183D7F6-B498-43B3-948B-1728B52AA6E4}">
                <adec:decorative xmlns:adec="http://schemas.microsoft.com/office/drawing/2017/decorative" val="1"/>
              </a:ext>
            </a:extLst>
          </p:cNvPr>
          <p:cNvCxnSpPr>
            <a:cxnSpLocks/>
          </p:cNvCxnSpPr>
          <p:nvPr userDrawn="1"/>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76540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 ic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5" name="Text Placeholder 18">
            <a:extLst>
              <a:ext uri="{FF2B5EF4-FFF2-40B4-BE49-F238E27FC236}">
                <a16:creationId xmlns:a16="http://schemas.microsoft.com/office/drawing/2014/main" id="{0666C2C4-CB95-9095-9AEA-37E9A80E3346}"/>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546F5C12-53A6-41D8-11E8-370925C95034}"/>
              </a:ext>
            </a:extLst>
          </p:cNvPr>
          <p:cNvSpPr>
            <a:spLocks noGrp="1"/>
          </p:cNvSpPr>
          <p:nvPr>
            <p:ph sz="quarter" idx="37" hasCustomPrompt="1"/>
          </p:nvPr>
        </p:nvSpPr>
        <p:spPr>
          <a:xfrm>
            <a:off x="560428" y="2748662"/>
            <a:ext cx="2415009" cy="1828800"/>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929F6894-5848-6A61-A7AB-A188F4DFDB8C}"/>
              </a:ext>
            </a:extLst>
          </p:cNvPr>
          <p:cNvSpPr>
            <a:spLocks noGrp="1"/>
          </p:cNvSpPr>
          <p:nvPr>
            <p:ph sz="quarter" idx="31" hasCustomPrompt="1"/>
          </p:nvPr>
        </p:nvSpPr>
        <p:spPr>
          <a:xfrm>
            <a:off x="560428" y="4739613"/>
            <a:ext cx="2415009" cy="1828799"/>
          </a:xfrm>
        </p:spPr>
        <p:txBody>
          <a:bodyPr/>
          <a:lstStyle>
            <a:lvl1pPr marL="0" indent="0" algn="ctr">
              <a:buNone/>
              <a:defRPr/>
            </a:lvl1pPr>
          </a:lstStyle>
          <a:p>
            <a:pPr lvl="0"/>
            <a:r>
              <a:rPr lang="en-US"/>
              <a:t>Add text or image</a:t>
            </a:r>
          </a:p>
        </p:txBody>
      </p:sp>
      <p:sp>
        <p:nvSpPr>
          <p:cNvPr id="15" name="Content Placeholder 4">
            <a:extLst>
              <a:ext uri="{FF2B5EF4-FFF2-40B4-BE49-F238E27FC236}">
                <a16:creationId xmlns:a16="http://schemas.microsoft.com/office/drawing/2014/main" id="{8DB0FB18-E838-29EF-E1AE-BDDA875C4399}"/>
              </a:ext>
            </a:extLst>
          </p:cNvPr>
          <p:cNvSpPr>
            <a:spLocks noGrp="1"/>
          </p:cNvSpPr>
          <p:nvPr>
            <p:ph sz="quarter" idx="38" hasCustomPrompt="1"/>
          </p:nvPr>
        </p:nvSpPr>
        <p:spPr>
          <a:xfrm>
            <a:off x="3398319" y="2748662"/>
            <a:ext cx="2415009" cy="1828800"/>
          </a:xfrm>
          <a:prstGeom prst="rect">
            <a:avLst/>
          </a:prstGeom>
        </p:spPr>
        <p:txBody>
          <a:bodyPr anchor="ctr"/>
          <a:lstStyle>
            <a:lvl1pPr marL="0" indent="0" algn="ctr">
              <a:buNone/>
              <a:defRPr/>
            </a:lvl1pPr>
          </a:lstStyle>
          <a:p>
            <a:pPr lvl="0"/>
            <a:r>
              <a:rPr lang="en-US"/>
              <a:t>Add text or image</a:t>
            </a:r>
          </a:p>
        </p:txBody>
      </p:sp>
      <p:sp>
        <p:nvSpPr>
          <p:cNvPr id="16" name="Content Placeholder 3">
            <a:extLst>
              <a:ext uri="{FF2B5EF4-FFF2-40B4-BE49-F238E27FC236}">
                <a16:creationId xmlns:a16="http://schemas.microsoft.com/office/drawing/2014/main" id="{EE52331F-9869-8C27-8BDD-9270EF6DA147}"/>
              </a:ext>
            </a:extLst>
          </p:cNvPr>
          <p:cNvSpPr>
            <a:spLocks noGrp="1"/>
          </p:cNvSpPr>
          <p:nvPr>
            <p:ph sz="quarter" idx="39" hasCustomPrompt="1"/>
          </p:nvPr>
        </p:nvSpPr>
        <p:spPr>
          <a:xfrm>
            <a:off x="3395006" y="4739613"/>
            <a:ext cx="2415009" cy="1828799"/>
          </a:xfrm>
        </p:spPr>
        <p:txBody>
          <a:bodyPr/>
          <a:lstStyle>
            <a:lvl1pPr marL="0" indent="0" algn="ctr">
              <a:buNone/>
              <a:defRPr/>
            </a:lvl1pPr>
          </a:lstStyle>
          <a:p>
            <a:pPr lvl="0"/>
            <a:r>
              <a:rPr lang="en-US"/>
              <a:t>Add text or image</a:t>
            </a:r>
          </a:p>
        </p:txBody>
      </p:sp>
      <p:sp>
        <p:nvSpPr>
          <p:cNvPr id="17" name="Content Placeholder 4">
            <a:extLst>
              <a:ext uri="{FF2B5EF4-FFF2-40B4-BE49-F238E27FC236}">
                <a16:creationId xmlns:a16="http://schemas.microsoft.com/office/drawing/2014/main" id="{CBE96124-C53F-3D77-4D2E-723CBFCCB16F}"/>
              </a:ext>
            </a:extLst>
          </p:cNvPr>
          <p:cNvSpPr>
            <a:spLocks noGrp="1"/>
          </p:cNvSpPr>
          <p:nvPr>
            <p:ph sz="quarter" idx="40" hasCustomPrompt="1"/>
          </p:nvPr>
        </p:nvSpPr>
        <p:spPr>
          <a:xfrm>
            <a:off x="6226272" y="2748662"/>
            <a:ext cx="2415009" cy="1828800"/>
          </a:xfrm>
          <a:prstGeom prst="rect">
            <a:avLst/>
          </a:prstGeom>
        </p:spPr>
        <p:txBody>
          <a:bodyPr anchor="ctr"/>
          <a:lstStyle>
            <a:lvl1pPr marL="0" indent="0" algn="ctr">
              <a:buNone/>
              <a:defRPr/>
            </a:lvl1pPr>
          </a:lstStyle>
          <a:p>
            <a:pPr lvl="0"/>
            <a:r>
              <a:rPr lang="en-US"/>
              <a:t>Add text or image</a:t>
            </a:r>
          </a:p>
        </p:txBody>
      </p:sp>
      <p:sp>
        <p:nvSpPr>
          <p:cNvPr id="18" name="Content Placeholder 3">
            <a:extLst>
              <a:ext uri="{FF2B5EF4-FFF2-40B4-BE49-F238E27FC236}">
                <a16:creationId xmlns:a16="http://schemas.microsoft.com/office/drawing/2014/main" id="{6B7770DE-D134-8D53-DDEA-43A586D653E6}"/>
              </a:ext>
            </a:extLst>
          </p:cNvPr>
          <p:cNvSpPr>
            <a:spLocks noGrp="1"/>
          </p:cNvSpPr>
          <p:nvPr>
            <p:ph sz="quarter" idx="41" hasCustomPrompt="1"/>
          </p:nvPr>
        </p:nvSpPr>
        <p:spPr>
          <a:xfrm>
            <a:off x="6229584" y="4739613"/>
            <a:ext cx="2415009" cy="1828799"/>
          </a:xfrm>
        </p:spPr>
        <p:txBody>
          <a:bodyPr/>
          <a:lstStyle>
            <a:lvl1pPr marL="0" indent="0" algn="ctr">
              <a:buNone/>
              <a:defRPr/>
            </a:lvl1pPr>
          </a:lstStyle>
          <a:p>
            <a:pPr lvl="0"/>
            <a:r>
              <a:rPr lang="en-US"/>
              <a:t>Add text or image</a:t>
            </a:r>
          </a:p>
        </p:txBody>
      </p:sp>
      <p:sp>
        <p:nvSpPr>
          <p:cNvPr id="19" name="Content Placeholder 4">
            <a:extLst>
              <a:ext uri="{FF2B5EF4-FFF2-40B4-BE49-F238E27FC236}">
                <a16:creationId xmlns:a16="http://schemas.microsoft.com/office/drawing/2014/main" id="{1EE8AD13-B3F1-FAE6-179A-369E14C91F55}"/>
              </a:ext>
            </a:extLst>
          </p:cNvPr>
          <p:cNvSpPr>
            <a:spLocks noGrp="1"/>
          </p:cNvSpPr>
          <p:nvPr>
            <p:ph sz="quarter" idx="42" hasCustomPrompt="1"/>
          </p:nvPr>
        </p:nvSpPr>
        <p:spPr>
          <a:xfrm>
            <a:off x="9064163" y="2748662"/>
            <a:ext cx="2415009" cy="1828800"/>
          </a:xfrm>
          <a:prstGeom prst="rect">
            <a:avLst/>
          </a:prstGeom>
        </p:spPr>
        <p:txBody>
          <a:bodyPr anchor="ctr"/>
          <a:lstStyle>
            <a:lvl1pPr marL="0" indent="0" algn="ctr">
              <a:buNone/>
              <a:defRPr/>
            </a:lvl1pPr>
          </a:lstStyle>
          <a:p>
            <a:pPr lvl="0"/>
            <a:r>
              <a:rPr lang="en-US"/>
              <a:t>Add text or image</a:t>
            </a:r>
          </a:p>
        </p:txBody>
      </p:sp>
      <p:sp>
        <p:nvSpPr>
          <p:cNvPr id="20" name="Content Placeholder 3">
            <a:extLst>
              <a:ext uri="{FF2B5EF4-FFF2-40B4-BE49-F238E27FC236}">
                <a16:creationId xmlns:a16="http://schemas.microsoft.com/office/drawing/2014/main" id="{16AF1872-596D-D0F0-0578-601B8A00D301}"/>
              </a:ext>
            </a:extLst>
          </p:cNvPr>
          <p:cNvSpPr>
            <a:spLocks noGrp="1"/>
          </p:cNvSpPr>
          <p:nvPr>
            <p:ph sz="quarter" idx="43" hasCustomPrompt="1"/>
          </p:nvPr>
        </p:nvSpPr>
        <p:spPr>
          <a:xfrm>
            <a:off x="9064163" y="4739613"/>
            <a:ext cx="2415009" cy="1828799"/>
          </a:xfrm>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2517144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icon">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FEA851C1-9ABD-F266-28F4-B65A6705E28B}"/>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
        <p:nvSpPr>
          <p:cNvPr id="3" name="Content Placeholder 4">
            <a:extLst>
              <a:ext uri="{FF2B5EF4-FFF2-40B4-BE49-F238E27FC236}">
                <a16:creationId xmlns:a16="http://schemas.microsoft.com/office/drawing/2014/main" id="{D9E40824-578A-54AA-3604-D7D64317DAB0}"/>
              </a:ext>
            </a:extLst>
          </p:cNvPr>
          <p:cNvSpPr>
            <a:spLocks noGrp="1"/>
          </p:cNvSpPr>
          <p:nvPr>
            <p:ph sz="quarter" idx="32" hasCustomPrompt="1"/>
          </p:nvPr>
        </p:nvSpPr>
        <p:spPr>
          <a:xfrm>
            <a:off x="638355" y="2859417"/>
            <a:ext cx="3064813" cy="1828800"/>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5C7B9BAC-F706-0EA1-A07C-C57820EFFBFB}"/>
              </a:ext>
            </a:extLst>
          </p:cNvPr>
          <p:cNvSpPr>
            <a:spLocks noGrp="1"/>
          </p:cNvSpPr>
          <p:nvPr>
            <p:ph sz="quarter" idx="31" hasCustomPrompt="1"/>
          </p:nvPr>
        </p:nvSpPr>
        <p:spPr>
          <a:xfrm>
            <a:off x="701951" y="4850368"/>
            <a:ext cx="3001217" cy="1828799"/>
          </a:xfrm>
        </p:spPr>
        <p:txBody>
          <a:bodyPr>
            <a:normAutofit/>
          </a:bodyPr>
          <a:lstStyle>
            <a:lvl1pPr marL="0" indent="0" algn="ctr">
              <a:buNone/>
              <a:defRPr sz="1800"/>
            </a:lvl1pPr>
          </a:lstStyle>
          <a:p>
            <a:pPr lvl="0"/>
            <a:r>
              <a:rPr lang="en-US"/>
              <a:t>Add text or image</a:t>
            </a:r>
          </a:p>
        </p:txBody>
      </p:sp>
      <p:sp>
        <p:nvSpPr>
          <p:cNvPr id="5" name="Content Placeholder 4">
            <a:extLst>
              <a:ext uri="{FF2B5EF4-FFF2-40B4-BE49-F238E27FC236}">
                <a16:creationId xmlns:a16="http://schemas.microsoft.com/office/drawing/2014/main" id="{F2F55F76-8043-2322-DD82-F0E139339371}"/>
              </a:ext>
            </a:extLst>
          </p:cNvPr>
          <p:cNvSpPr>
            <a:spLocks noGrp="1"/>
          </p:cNvSpPr>
          <p:nvPr>
            <p:ph sz="quarter" idx="33" hasCustomPrompt="1"/>
          </p:nvPr>
        </p:nvSpPr>
        <p:spPr>
          <a:xfrm>
            <a:off x="4519192" y="2859417"/>
            <a:ext cx="3001217" cy="1828800"/>
          </a:xfrm>
          <a:prstGeom prst="rect">
            <a:avLst/>
          </a:prstGeo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2434AA95-5602-7F5C-727E-43F80750866A}"/>
              </a:ext>
            </a:extLst>
          </p:cNvPr>
          <p:cNvSpPr>
            <a:spLocks noGrp="1"/>
          </p:cNvSpPr>
          <p:nvPr>
            <p:ph sz="quarter" idx="34" hasCustomPrompt="1"/>
          </p:nvPr>
        </p:nvSpPr>
        <p:spPr>
          <a:xfrm>
            <a:off x="4519192" y="4850368"/>
            <a:ext cx="3001217" cy="1828799"/>
          </a:xfrm>
        </p:spPr>
        <p:txBody>
          <a:bodyPr>
            <a:normAutofit/>
          </a:bodyPr>
          <a:lstStyle>
            <a:lvl1pPr marL="0" indent="0" algn="ctr">
              <a:buNone/>
              <a:defRPr sz="1800"/>
            </a:lvl1pPr>
          </a:lstStyle>
          <a:p>
            <a:pPr lvl="0"/>
            <a:r>
              <a:rPr lang="en-US"/>
              <a:t>Add text or image</a:t>
            </a:r>
          </a:p>
        </p:txBody>
      </p:sp>
      <p:sp>
        <p:nvSpPr>
          <p:cNvPr id="9" name="Content Placeholder 4">
            <a:extLst>
              <a:ext uri="{FF2B5EF4-FFF2-40B4-BE49-F238E27FC236}">
                <a16:creationId xmlns:a16="http://schemas.microsoft.com/office/drawing/2014/main" id="{1658D3E3-CD3E-1EA7-73B3-1A0472CD02C6}"/>
              </a:ext>
            </a:extLst>
          </p:cNvPr>
          <p:cNvSpPr>
            <a:spLocks noGrp="1"/>
          </p:cNvSpPr>
          <p:nvPr>
            <p:ph sz="quarter" idx="35" hasCustomPrompt="1"/>
          </p:nvPr>
        </p:nvSpPr>
        <p:spPr>
          <a:xfrm>
            <a:off x="8336432" y="2854798"/>
            <a:ext cx="3001217" cy="1828800"/>
          </a:xfrm>
          <a:prstGeom prst="rect">
            <a:avLst/>
          </a:prstGeo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DBB6C387-2914-810E-B278-3C5D184709FD}"/>
              </a:ext>
            </a:extLst>
          </p:cNvPr>
          <p:cNvSpPr>
            <a:spLocks noGrp="1"/>
          </p:cNvSpPr>
          <p:nvPr>
            <p:ph sz="quarter" idx="36" hasCustomPrompt="1"/>
          </p:nvPr>
        </p:nvSpPr>
        <p:spPr>
          <a:xfrm>
            <a:off x="8336434" y="4845749"/>
            <a:ext cx="3001217" cy="1828799"/>
          </a:xfrm>
        </p:spPr>
        <p:txBody>
          <a:bodyPr>
            <a:normAutofit/>
          </a:bodyPr>
          <a:lstStyle>
            <a:lvl1pPr marL="0" indent="0" algn="ctr">
              <a:buNone/>
              <a:defRPr sz="1800"/>
            </a:lvl1pPr>
          </a:lstStyle>
          <a:p>
            <a:pPr lvl="0"/>
            <a:r>
              <a:rPr lang="en-US"/>
              <a:t>Add text or image</a:t>
            </a:r>
          </a:p>
        </p:txBody>
      </p:sp>
    </p:spTree>
    <p:extLst>
      <p:ext uri="{BB962C8B-B14F-4D97-AF65-F5344CB8AC3E}">
        <p14:creationId xmlns:p14="http://schemas.microsoft.com/office/powerpoint/2010/main" val="31272735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 icon vertical">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3" name="Text Placeholder 18">
            <a:extLst>
              <a:ext uri="{FF2B5EF4-FFF2-40B4-BE49-F238E27FC236}">
                <a16:creationId xmlns:a16="http://schemas.microsoft.com/office/drawing/2014/main" id="{C7337CC2-3E43-CC44-6E4B-98BD9100A5F7}"/>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12" name="Content Placeholder 4">
            <a:extLst>
              <a:ext uri="{FF2B5EF4-FFF2-40B4-BE49-F238E27FC236}">
                <a16:creationId xmlns:a16="http://schemas.microsoft.com/office/drawing/2014/main" id="{F5EB4781-85D5-D3F0-125C-D6B563F04AEE}"/>
              </a:ext>
            </a:extLst>
          </p:cNvPr>
          <p:cNvSpPr>
            <a:spLocks noGrp="1"/>
          </p:cNvSpPr>
          <p:nvPr>
            <p:ph sz="quarter" idx="32" hasCustomPrompt="1"/>
          </p:nvPr>
        </p:nvSpPr>
        <p:spPr>
          <a:xfrm>
            <a:off x="838200" y="2754206"/>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3" name="Content Placeholder 3">
            <a:extLst>
              <a:ext uri="{FF2B5EF4-FFF2-40B4-BE49-F238E27FC236}">
                <a16:creationId xmlns:a16="http://schemas.microsoft.com/office/drawing/2014/main" id="{1F1042B2-7E58-525D-A5AD-015F9D7BD5E8}"/>
              </a:ext>
            </a:extLst>
          </p:cNvPr>
          <p:cNvSpPr>
            <a:spLocks noGrp="1"/>
          </p:cNvSpPr>
          <p:nvPr>
            <p:ph sz="quarter" idx="31" hasCustomPrompt="1"/>
          </p:nvPr>
        </p:nvSpPr>
        <p:spPr>
          <a:xfrm>
            <a:off x="2342290" y="2754205"/>
            <a:ext cx="9011510" cy="1225387"/>
          </a:xfrm>
        </p:spPr>
        <p:txBody>
          <a:bodyPr anchor="ctr">
            <a:normAutofit/>
          </a:bodyPr>
          <a:lstStyle>
            <a:lvl1pPr marL="0" indent="0">
              <a:buNone/>
              <a:defRPr sz="1800"/>
            </a:lvl1pPr>
          </a:lstStyle>
          <a:p>
            <a:pPr lvl="0"/>
            <a:r>
              <a:rPr lang="en-US"/>
              <a:t>Add text or image</a:t>
            </a:r>
          </a:p>
        </p:txBody>
      </p:sp>
      <p:sp>
        <p:nvSpPr>
          <p:cNvPr id="14" name="Content Placeholder 4">
            <a:extLst>
              <a:ext uri="{FF2B5EF4-FFF2-40B4-BE49-F238E27FC236}">
                <a16:creationId xmlns:a16="http://schemas.microsoft.com/office/drawing/2014/main" id="{08422D85-4D05-A9D2-8F9C-BFC93445398C}"/>
              </a:ext>
            </a:extLst>
          </p:cNvPr>
          <p:cNvSpPr>
            <a:spLocks noGrp="1"/>
          </p:cNvSpPr>
          <p:nvPr>
            <p:ph sz="quarter" idx="33" hasCustomPrompt="1"/>
          </p:nvPr>
        </p:nvSpPr>
        <p:spPr>
          <a:xfrm>
            <a:off x="838200" y="4119618"/>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5" name="Content Placeholder 3">
            <a:extLst>
              <a:ext uri="{FF2B5EF4-FFF2-40B4-BE49-F238E27FC236}">
                <a16:creationId xmlns:a16="http://schemas.microsoft.com/office/drawing/2014/main" id="{81F72858-AF2D-1823-9C71-1E20E4FE4866}"/>
              </a:ext>
            </a:extLst>
          </p:cNvPr>
          <p:cNvSpPr>
            <a:spLocks noGrp="1"/>
          </p:cNvSpPr>
          <p:nvPr>
            <p:ph sz="quarter" idx="34" hasCustomPrompt="1"/>
          </p:nvPr>
        </p:nvSpPr>
        <p:spPr>
          <a:xfrm>
            <a:off x="2342290" y="4119617"/>
            <a:ext cx="9011510" cy="1225387"/>
          </a:xfrm>
        </p:spPr>
        <p:txBody>
          <a:bodyPr anchor="ctr">
            <a:normAutofit/>
          </a:bodyPr>
          <a:lstStyle>
            <a:lvl1pPr marL="0" indent="0">
              <a:buNone/>
              <a:defRPr sz="1800"/>
            </a:lvl1pPr>
          </a:lstStyle>
          <a:p>
            <a:pPr lvl="0"/>
            <a:r>
              <a:rPr lang="en-US"/>
              <a:t>Add text or image</a:t>
            </a:r>
          </a:p>
        </p:txBody>
      </p:sp>
      <p:sp>
        <p:nvSpPr>
          <p:cNvPr id="16" name="Content Placeholder 4">
            <a:extLst>
              <a:ext uri="{FF2B5EF4-FFF2-40B4-BE49-F238E27FC236}">
                <a16:creationId xmlns:a16="http://schemas.microsoft.com/office/drawing/2014/main" id="{9059C6A3-71B2-1329-3449-79A913151A6C}"/>
              </a:ext>
            </a:extLst>
          </p:cNvPr>
          <p:cNvSpPr>
            <a:spLocks noGrp="1"/>
          </p:cNvSpPr>
          <p:nvPr>
            <p:ph sz="quarter" idx="35" hasCustomPrompt="1"/>
          </p:nvPr>
        </p:nvSpPr>
        <p:spPr>
          <a:xfrm>
            <a:off x="838200" y="5454704"/>
            <a:ext cx="1225387" cy="1225387"/>
          </a:xfrm>
          <a:prstGeom prst="rect">
            <a:avLst/>
          </a:prstGeom>
        </p:spPr>
        <p:txBody>
          <a:bodyPr anchor="ctr">
            <a:noAutofit/>
          </a:bodyPr>
          <a:lstStyle>
            <a:lvl1pPr marL="0" indent="0" algn="ctr">
              <a:buNone/>
              <a:defRPr sz="1800"/>
            </a:lvl1pPr>
          </a:lstStyle>
          <a:p>
            <a:pPr lvl="0"/>
            <a:r>
              <a:rPr lang="en-US"/>
              <a:t>Add text or image</a:t>
            </a:r>
          </a:p>
        </p:txBody>
      </p:sp>
      <p:sp>
        <p:nvSpPr>
          <p:cNvPr id="17" name="Content Placeholder 3">
            <a:extLst>
              <a:ext uri="{FF2B5EF4-FFF2-40B4-BE49-F238E27FC236}">
                <a16:creationId xmlns:a16="http://schemas.microsoft.com/office/drawing/2014/main" id="{D26E7E5E-546A-B37A-4F24-671B02F4A3B7}"/>
              </a:ext>
            </a:extLst>
          </p:cNvPr>
          <p:cNvSpPr>
            <a:spLocks noGrp="1"/>
          </p:cNvSpPr>
          <p:nvPr>
            <p:ph sz="quarter" idx="36" hasCustomPrompt="1"/>
          </p:nvPr>
        </p:nvSpPr>
        <p:spPr>
          <a:xfrm>
            <a:off x="2342290" y="5454703"/>
            <a:ext cx="9011510" cy="1225387"/>
          </a:xfrm>
        </p:spPr>
        <p:txBody>
          <a:bodyPr anchor="ctr">
            <a:normAutofit/>
          </a:bodyPr>
          <a:lstStyle>
            <a:lvl1pPr marL="0" indent="0">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403232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4 icon up">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6" name="Text Placeholder 18">
            <a:extLst>
              <a:ext uri="{FF2B5EF4-FFF2-40B4-BE49-F238E27FC236}">
                <a16:creationId xmlns:a16="http://schemas.microsoft.com/office/drawing/2014/main" id="{3AE1F852-0BC6-B2BD-34E0-9D06A6320360}"/>
              </a:ext>
            </a:extLst>
          </p:cNvPr>
          <p:cNvSpPr>
            <a:spLocks noGrp="1"/>
          </p:cNvSpPr>
          <p:nvPr>
            <p:ph type="body" sz="quarter" idx="18"/>
          </p:nvPr>
        </p:nvSpPr>
        <p:spPr>
          <a:xfrm>
            <a:off x="838200" y="1782763"/>
            <a:ext cx="10515600" cy="951900"/>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4" name="Content Placeholder 4">
            <a:extLst>
              <a:ext uri="{FF2B5EF4-FFF2-40B4-BE49-F238E27FC236}">
                <a16:creationId xmlns:a16="http://schemas.microsoft.com/office/drawing/2014/main" id="{6BB9FD05-51DA-B84E-022B-E9CACF102EDA}"/>
              </a:ext>
            </a:extLst>
          </p:cNvPr>
          <p:cNvSpPr>
            <a:spLocks noGrp="1"/>
          </p:cNvSpPr>
          <p:nvPr>
            <p:ph sz="quarter" idx="32" hasCustomPrompt="1"/>
          </p:nvPr>
        </p:nvSpPr>
        <p:spPr>
          <a:xfrm>
            <a:off x="838200" y="2734663"/>
            <a:ext cx="1828800" cy="1828800"/>
          </a:xfrm>
          <a:prstGeom prst="rect">
            <a:avLst/>
          </a:prstGeo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8466E146-5B59-2EF3-65B9-C074A70544B4}"/>
              </a:ext>
            </a:extLst>
          </p:cNvPr>
          <p:cNvSpPr>
            <a:spLocks noGrp="1"/>
          </p:cNvSpPr>
          <p:nvPr>
            <p:ph sz="quarter" idx="31" hasCustomPrompt="1"/>
          </p:nvPr>
        </p:nvSpPr>
        <p:spPr>
          <a:xfrm>
            <a:off x="2895729" y="2734664"/>
            <a:ext cx="3001217" cy="1828799"/>
          </a:xfrm>
        </p:spPr>
        <p:txBody>
          <a:bodyPr anchor="ctr">
            <a:normAutofit/>
          </a:bodyPr>
          <a:lstStyle>
            <a:lvl1pPr marL="0" indent="0">
              <a:buNone/>
              <a:defRPr sz="1800"/>
            </a:lvl1pPr>
          </a:lstStyle>
          <a:p>
            <a:pPr lvl="0"/>
            <a:r>
              <a:rPr lang="en-US"/>
              <a:t>Add text or image</a:t>
            </a:r>
          </a:p>
        </p:txBody>
      </p:sp>
      <p:sp>
        <p:nvSpPr>
          <p:cNvPr id="9" name="Content Placeholder 4">
            <a:extLst>
              <a:ext uri="{FF2B5EF4-FFF2-40B4-BE49-F238E27FC236}">
                <a16:creationId xmlns:a16="http://schemas.microsoft.com/office/drawing/2014/main" id="{2691D4DB-D96D-C379-BA90-DECB38D58E67}"/>
              </a:ext>
            </a:extLst>
          </p:cNvPr>
          <p:cNvSpPr>
            <a:spLocks noGrp="1"/>
          </p:cNvSpPr>
          <p:nvPr>
            <p:ph sz="quarter" idx="36" hasCustomPrompt="1"/>
          </p:nvPr>
        </p:nvSpPr>
        <p:spPr>
          <a:xfrm>
            <a:off x="6277946" y="2734663"/>
            <a:ext cx="1828800" cy="1828800"/>
          </a:xfrm>
          <a:prstGeom prst="rect">
            <a:avLst/>
          </a:prstGeom>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ED63F715-814C-7676-5F14-0F6B5B71CF4E}"/>
              </a:ext>
            </a:extLst>
          </p:cNvPr>
          <p:cNvSpPr>
            <a:spLocks noGrp="1"/>
          </p:cNvSpPr>
          <p:nvPr>
            <p:ph sz="quarter" idx="35" hasCustomPrompt="1"/>
          </p:nvPr>
        </p:nvSpPr>
        <p:spPr>
          <a:xfrm>
            <a:off x="8335475" y="2734664"/>
            <a:ext cx="3001217" cy="1828799"/>
          </a:xfrm>
        </p:spPr>
        <p:txBody>
          <a:bodyPr anchor="ctr">
            <a:normAutofit/>
          </a:bodyPr>
          <a:lstStyle>
            <a:lvl1pPr marL="0" indent="0">
              <a:buNone/>
              <a:defRPr sz="1800"/>
            </a:lvl1pPr>
          </a:lstStyle>
          <a:p>
            <a:pPr lvl="0"/>
            <a:r>
              <a:rPr lang="en-US"/>
              <a:t>Add text or image</a:t>
            </a:r>
          </a:p>
        </p:txBody>
      </p:sp>
      <p:sp>
        <p:nvSpPr>
          <p:cNvPr id="11" name="Content Placeholder 4">
            <a:extLst>
              <a:ext uri="{FF2B5EF4-FFF2-40B4-BE49-F238E27FC236}">
                <a16:creationId xmlns:a16="http://schemas.microsoft.com/office/drawing/2014/main" id="{85086274-F606-31F2-C81F-6A4638816B4E}"/>
              </a:ext>
            </a:extLst>
          </p:cNvPr>
          <p:cNvSpPr>
            <a:spLocks noGrp="1"/>
          </p:cNvSpPr>
          <p:nvPr>
            <p:ph sz="quarter" idx="34" hasCustomPrompt="1"/>
          </p:nvPr>
        </p:nvSpPr>
        <p:spPr>
          <a:xfrm>
            <a:off x="838200" y="4829845"/>
            <a:ext cx="1828800" cy="1828800"/>
          </a:xfrm>
          <a:prstGeom prst="rect">
            <a:avLst/>
          </a:prstGeo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9C4EBA00-4B92-CDD2-E014-D94A62B47E86}"/>
              </a:ext>
            </a:extLst>
          </p:cNvPr>
          <p:cNvSpPr>
            <a:spLocks noGrp="1"/>
          </p:cNvSpPr>
          <p:nvPr>
            <p:ph sz="quarter" idx="33" hasCustomPrompt="1"/>
          </p:nvPr>
        </p:nvSpPr>
        <p:spPr>
          <a:xfrm>
            <a:off x="2895729" y="4829846"/>
            <a:ext cx="3001217" cy="1828799"/>
          </a:xfrm>
        </p:spPr>
        <p:txBody>
          <a:bodyPr anchor="ctr">
            <a:normAutofit/>
          </a:bodyPr>
          <a:lstStyle>
            <a:lvl1pPr marL="0" indent="0">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0F68440F-0428-8658-71B0-C5618B665AEC}"/>
              </a:ext>
            </a:extLst>
          </p:cNvPr>
          <p:cNvSpPr>
            <a:spLocks noGrp="1"/>
          </p:cNvSpPr>
          <p:nvPr>
            <p:ph sz="quarter" idx="38" hasCustomPrompt="1"/>
          </p:nvPr>
        </p:nvSpPr>
        <p:spPr>
          <a:xfrm>
            <a:off x="6277946" y="4829845"/>
            <a:ext cx="1828800" cy="1828800"/>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702023EB-D60B-2042-408D-24B9F9A32192}"/>
              </a:ext>
            </a:extLst>
          </p:cNvPr>
          <p:cNvSpPr>
            <a:spLocks noGrp="1"/>
          </p:cNvSpPr>
          <p:nvPr>
            <p:ph sz="quarter" idx="37" hasCustomPrompt="1"/>
          </p:nvPr>
        </p:nvSpPr>
        <p:spPr>
          <a:xfrm>
            <a:off x="8335475" y="4829846"/>
            <a:ext cx="3001217" cy="1828799"/>
          </a:xfrm>
        </p:spPr>
        <p:txBody>
          <a:bodyPr anchor="ctr">
            <a:normAutofit/>
          </a:bodyPr>
          <a:lstStyle>
            <a:lvl1pPr marL="0" indent="0">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948967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Multi image 6">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hasCustomPrompt="1"/>
          </p:nvPr>
        </p:nvSpPr>
        <p:spPr/>
        <p:txBody>
          <a:bodyPr/>
          <a:lstStyle/>
          <a:p>
            <a:r>
              <a:rPr lang="en-US"/>
              <a:t>Click to edit title</a:t>
            </a:r>
          </a:p>
        </p:txBody>
      </p:sp>
      <p:sp>
        <p:nvSpPr>
          <p:cNvPr id="22" name="Text Placeholder 21">
            <a:extLst>
              <a:ext uri="{FF2B5EF4-FFF2-40B4-BE49-F238E27FC236}">
                <a16:creationId xmlns:a16="http://schemas.microsoft.com/office/drawing/2014/main" id="{C564B0F3-0A9C-B646-EC6C-7D0D431F5E5C}"/>
              </a:ext>
            </a:extLst>
          </p:cNvPr>
          <p:cNvSpPr>
            <a:spLocks noGrp="1"/>
          </p:cNvSpPr>
          <p:nvPr>
            <p:ph type="body" sz="quarter" idx="10" hasCustomPrompt="1"/>
          </p:nvPr>
        </p:nvSpPr>
        <p:spPr>
          <a:xfrm>
            <a:off x="838200" y="1864865"/>
            <a:ext cx="10731500" cy="1141564"/>
          </a:xfrm>
        </p:spPr>
        <p:txBody>
          <a:bodyPr>
            <a:normAutofit/>
          </a:bodyPr>
          <a:lstStyle>
            <a:lvl1pPr marL="0" indent="0">
              <a:buNone/>
              <a:defRPr sz="1800"/>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text</a:t>
            </a:r>
          </a:p>
        </p:txBody>
      </p:sp>
      <p:sp>
        <p:nvSpPr>
          <p:cNvPr id="13" name="Content Placeholder 3">
            <a:extLst>
              <a:ext uri="{FF2B5EF4-FFF2-40B4-BE49-F238E27FC236}">
                <a16:creationId xmlns:a16="http://schemas.microsoft.com/office/drawing/2014/main" id="{AC5DF33F-8E74-45AE-9BFA-E0956DE6D254}"/>
              </a:ext>
            </a:extLst>
          </p:cNvPr>
          <p:cNvSpPr>
            <a:spLocks noGrp="1"/>
          </p:cNvSpPr>
          <p:nvPr>
            <p:ph sz="quarter" idx="31" hasCustomPrompt="1"/>
          </p:nvPr>
        </p:nvSpPr>
        <p:spPr>
          <a:xfrm>
            <a:off x="838200" y="3029008"/>
            <a:ext cx="2743200" cy="1544638"/>
          </a:xfrm>
          <a:effectLst/>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7EF1EB41-68B6-A856-901E-6C4616997DB5}"/>
              </a:ext>
            </a:extLst>
          </p:cNvPr>
          <p:cNvSpPr>
            <a:spLocks noGrp="1"/>
          </p:cNvSpPr>
          <p:nvPr>
            <p:ph sz="quarter" idx="30" hasCustomPrompt="1"/>
          </p:nvPr>
        </p:nvSpPr>
        <p:spPr>
          <a:xfrm>
            <a:off x="4700789" y="3029008"/>
            <a:ext cx="2743200" cy="1544638"/>
          </a:xfrm>
          <a:effectLst/>
        </p:spPr>
        <p:txBody>
          <a:bodyPr anchor="ctr"/>
          <a:lstStyle>
            <a:lvl1pPr marL="0" indent="0" algn="ctr">
              <a:buNone/>
              <a:defRPr/>
            </a:lvl1pPr>
          </a:lstStyle>
          <a:p>
            <a:pPr lvl="0"/>
            <a:r>
              <a:rPr lang="en-US"/>
              <a:t>Add text or image</a:t>
            </a:r>
          </a:p>
        </p:txBody>
      </p:sp>
      <p:sp>
        <p:nvSpPr>
          <p:cNvPr id="11" name="Content Placeholder 3">
            <a:extLst>
              <a:ext uri="{FF2B5EF4-FFF2-40B4-BE49-F238E27FC236}">
                <a16:creationId xmlns:a16="http://schemas.microsoft.com/office/drawing/2014/main" id="{E36EA961-1662-73ED-3559-4BF63A72C3EB}"/>
              </a:ext>
            </a:extLst>
          </p:cNvPr>
          <p:cNvSpPr>
            <a:spLocks noGrp="1"/>
          </p:cNvSpPr>
          <p:nvPr>
            <p:ph sz="quarter" idx="29" hasCustomPrompt="1"/>
          </p:nvPr>
        </p:nvSpPr>
        <p:spPr>
          <a:xfrm>
            <a:off x="8614452" y="3022119"/>
            <a:ext cx="2743200" cy="1544638"/>
          </a:xfrm>
          <a:effectLst/>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0F7A9F1E-8D39-9C57-37F9-8C73E96C45FE}"/>
              </a:ext>
            </a:extLst>
          </p:cNvPr>
          <p:cNvSpPr>
            <a:spLocks noGrp="1"/>
          </p:cNvSpPr>
          <p:nvPr>
            <p:ph sz="quarter" idx="28" hasCustomPrompt="1"/>
          </p:nvPr>
        </p:nvSpPr>
        <p:spPr>
          <a:xfrm>
            <a:off x="838200" y="4727575"/>
            <a:ext cx="2743200" cy="1544638"/>
          </a:xfrm>
          <a:effectLst/>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5B429B10-EF4E-9109-5450-99D9F8C2D0DB}"/>
              </a:ext>
            </a:extLst>
          </p:cNvPr>
          <p:cNvSpPr>
            <a:spLocks noGrp="1"/>
          </p:cNvSpPr>
          <p:nvPr>
            <p:ph sz="quarter" idx="27" hasCustomPrompt="1"/>
          </p:nvPr>
        </p:nvSpPr>
        <p:spPr>
          <a:xfrm>
            <a:off x="4724400" y="4711885"/>
            <a:ext cx="2743200" cy="1544638"/>
          </a:xfrm>
          <a:effectLst/>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A9C20221-E3BA-1507-13FA-7FE1A034073D}"/>
              </a:ext>
            </a:extLst>
          </p:cNvPr>
          <p:cNvSpPr>
            <a:spLocks noGrp="1"/>
          </p:cNvSpPr>
          <p:nvPr>
            <p:ph sz="quarter" idx="26" hasCustomPrompt="1"/>
          </p:nvPr>
        </p:nvSpPr>
        <p:spPr>
          <a:xfrm>
            <a:off x="8616696" y="4711885"/>
            <a:ext cx="2743200" cy="1544638"/>
          </a:xfrm>
          <a:effectLst/>
        </p:spPr>
        <p:txBody>
          <a:bodyPr anchor="ct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7700457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Multi image 8">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hasCustomPrompt="1"/>
          </p:nvPr>
        </p:nvSpPr>
        <p:spPr/>
        <p:txBody>
          <a:bodyPr/>
          <a:lstStyle/>
          <a:p>
            <a:r>
              <a:rPr lang="en-US"/>
              <a:t>Click to edit title</a:t>
            </a:r>
          </a:p>
        </p:txBody>
      </p:sp>
      <p:sp>
        <p:nvSpPr>
          <p:cNvPr id="22" name="Text Placeholder 21">
            <a:extLst>
              <a:ext uri="{FF2B5EF4-FFF2-40B4-BE49-F238E27FC236}">
                <a16:creationId xmlns:a16="http://schemas.microsoft.com/office/drawing/2014/main" id="{C564B0F3-0A9C-B646-EC6C-7D0D431F5E5C}"/>
              </a:ext>
            </a:extLst>
          </p:cNvPr>
          <p:cNvSpPr>
            <a:spLocks noGrp="1"/>
          </p:cNvSpPr>
          <p:nvPr>
            <p:ph type="body" sz="quarter" idx="10" hasCustomPrompt="1"/>
          </p:nvPr>
        </p:nvSpPr>
        <p:spPr>
          <a:xfrm>
            <a:off x="838200" y="1864865"/>
            <a:ext cx="10731500" cy="1141564"/>
          </a:xfrm>
        </p:spPr>
        <p:txBody>
          <a:bodyPr>
            <a:normAutofit/>
          </a:bodyPr>
          <a:lstStyle>
            <a:lvl1pPr marL="0" indent="0">
              <a:buNone/>
              <a:defRPr sz="1800"/>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text</a:t>
            </a:r>
          </a:p>
        </p:txBody>
      </p:sp>
      <p:sp>
        <p:nvSpPr>
          <p:cNvPr id="13" name="Content Placeholder 3">
            <a:extLst>
              <a:ext uri="{FF2B5EF4-FFF2-40B4-BE49-F238E27FC236}">
                <a16:creationId xmlns:a16="http://schemas.microsoft.com/office/drawing/2014/main" id="{AC5DF33F-8E74-45AE-9BFA-E0956DE6D254}"/>
              </a:ext>
            </a:extLst>
          </p:cNvPr>
          <p:cNvSpPr>
            <a:spLocks noGrp="1"/>
          </p:cNvSpPr>
          <p:nvPr>
            <p:ph sz="quarter" idx="31" hasCustomPrompt="1"/>
          </p:nvPr>
        </p:nvSpPr>
        <p:spPr>
          <a:xfrm>
            <a:off x="380198" y="3029008"/>
            <a:ext cx="2743200" cy="1544638"/>
          </a:xfrm>
        </p:spPr>
        <p:txBody>
          <a:bodyPr anchor="ctr"/>
          <a:lstStyle>
            <a:lvl1pPr marL="0" indent="0" algn="ctr">
              <a:buNone/>
              <a:defRPr/>
            </a:lvl1pPr>
          </a:lstStyle>
          <a:p>
            <a:pPr lvl="0"/>
            <a:r>
              <a:rPr lang="en-US"/>
              <a:t>Add text or image</a:t>
            </a:r>
          </a:p>
        </p:txBody>
      </p:sp>
      <p:sp>
        <p:nvSpPr>
          <p:cNvPr id="12" name="Content Placeholder 3">
            <a:extLst>
              <a:ext uri="{FF2B5EF4-FFF2-40B4-BE49-F238E27FC236}">
                <a16:creationId xmlns:a16="http://schemas.microsoft.com/office/drawing/2014/main" id="{7EF1EB41-68B6-A856-901E-6C4616997DB5}"/>
              </a:ext>
            </a:extLst>
          </p:cNvPr>
          <p:cNvSpPr>
            <a:spLocks noGrp="1"/>
          </p:cNvSpPr>
          <p:nvPr>
            <p:ph sz="quarter" idx="30" hasCustomPrompt="1"/>
          </p:nvPr>
        </p:nvSpPr>
        <p:spPr>
          <a:xfrm>
            <a:off x="3268462" y="3029008"/>
            <a:ext cx="2743200" cy="1544638"/>
          </a:xfrm>
        </p:spPr>
        <p:txBody>
          <a:bodyPr anchor="ctr"/>
          <a:lstStyle>
            <a:lvl1pPr marL="0" indent="0" algn="ctr">
              <a:buNone/>
              <a:defRPr/>
            </a:lvl1pPr>
          </a:lstStyle>
          <a:p>
            <a:pPr lvl="0"/>
            <a:r>
              <a:rPr lang="en-US"/>
              <a:t>Add text or image</a:t>
            </a:r>
          </a:p>
        </p:txBody>
      </p:sp>
      <p:sp>
        <p:nvSpPr>
          <p:cNvPr id="11" name="Content Placeholder 3">
            <a:extLst>
              <a:ext uri="{FF2B5EF4-FFF2-40B4-BE49-F238E27FC236}">
                <a16:creationId xmlns:a16="http://schemas.microsoft.com/office/drawing/2014/main" id="{E36EA961-1662-73ED-3559-4BF63A72C3EB}"/>
              </a:ext>
            </a:extLst>
          </p:cNvPr>
          <p:cNvSpPr>
            <a:spLocks noGrp="1"/>
          </p:cNvSpPr>
          <p:nvPr>
            <p:ph sz="quarter" idx="29" hasCustomPrompt="1"/>
          </p:nvPr>
        </p:nvSpPr>
        <p:spPr>
          <a:xfrm>
            <a:off x="6203950" y="3022119"/>
            <a:ext cx="2743200" cy="1544638"/>
          </a:xfrm>
        </p:spPr>
        <p:txBody>
          <a:bodyPr anchor="ctr"/>
          <a:lstStyle>
            <a:lvl1pPr marL="0" indent="0" algn="ctr">
              <a:buNone/>
              <a:defRPr/>
            </a:lvl1pPr>
          </a:lstStyle>
          <a:p>
            <a:pPr lvl="0"/>
            <a:r>
              <a:rPr lang="en-US"/>
              <a:t>Add text or image</a:t>
            </a:r>
          </a:p>
        </p:txBody>
      </p:sp>
      <p:sp>
        <p:nvSpPr>
          <p:cNvPr id="10" name="Content Placeholder 3">
            <a:extLst>
              <a:ext uri="{FF2B5EF4-FFF2-40B4-BE49-F238E27FC236}">
                <a16:creationId xmlns:a16="http://schemas.microsoft.com/office/drawing/2014/main" id="{0F7A9F1E-8D39-9C57-37F9-8C73E96C45FE}"/>
              </a:ext>
            </a:extLst>
          </p:cNvPr>
          <p:cNvSpPr>
            <a:spLocks noGrp="1"/>
          </p:cNvSpPr>
          <p:nvPr>
            <p:ph sz="quarter" idx="28" hasCustomPrompt="1"/>
          </p:nvPr>
        </p:nvSpPr>
        <p:spPr>
          <a:xfrm>
            <a:off x="9092214" y="3022119"/>
            <a:ext cx="2743200" cy="1544638"/>
          </a:xfr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5B429B10-EF4E-9109-5450-99D9F8C2D0DB}"/>
              </a:ext>
            </a:extLst>
          </p:cNvPr>
          <p:cNvSpPr>
            <a:spLocks noGrp="1"/>
          </p:cNvSpPr>
          <p:nvPr>
            <p:ph sz="quarter" idx="27" hasCustomPrompt="1"/>
          </p:nvPr>
        </p:nvSpPr>
        <p:spPr>
          <a:xfrm>
            <a:off x="380198" y="4711885"/>
            <a:ext cx="2743200" cy="1544638"/>
          </a:xfrm>
        </p:spPr>
        <p:txBody>
          <a:bodyPr anchor="ctr"/>
          <a:lstStyle>
            <a:lvl1pPr marL="0" indent="0" algn="ctr">
              <a:buNone/>
              <a:defRPr/>
            </a:lvl1pPr>
          </a:lstStyle>
          <a:p>
            <a:pPr lvl="0"/>
            <a:r>
              <a:rPr lang="en-US"/>
              <a:t>Add text or image</a:t>
            </a:r>
          </a:p>
        </p:txBody>
      </p:sp>
      <p:sp>
        <p:nvSpPr>
          <p:cNvPr id="6" name="Content Placeholder 3">
            <a:extLst>
              <a:ext uri="{FF2B5EF4-FFF2-40B4-BE49-F238E27FC236}">
                <a16:creationId xmlns:a16="http://schemas.microsoft.com/office/drawing/2014/main" id="{A9C20221-E3BA-1507-13FA-7FE1A034073D}"/>
              </a:ext>
            </a:extLst>
          </p:cNvPr>
          <p:cNvSpPr>
            <a:spLocks noGrp="1"/>
          </p:cNvSpPr>
          <p:nvPr>
            <p:ph sz="quarter" idx="26" hasCustomPrompt="1"/>
          </p:nvPr>
        </p:nvSpPr>
        <p:spPr>
          <a:xfrm>
            <a:off x="3268462" y="4711885"/>
            <a:ext cx="2743200" cy="1544638"/>
          </a:xfrm>
        </p:spPr>
        <p:txBody>
          <a:bodyPr anchor="ct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E525F061-3672-AB29-9CBB-C35FA309F834}"/>
              </a:ext>
            </a:extLst>
          </p:cNvPr>
          <p:cNvSpPr>
            <a:spLocks noGrp="1"/>
          </p:cNvSpPr>
          <p:nvPr>
            <p:ph sz="quarter" idx="25" hasCustomPrompt="1"/>
          </p:nvPr>
        </p:nvSpPr>
        <p:spPr>
          <a:xfrm>
            <a:off x="6203950" y="4704996"/>
            <a:ext cx="2743200" cy="1544638"/>
          </a:xfr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3B4191-256C-FC1B-A545-51C314FFD6CA}"/>
              </a:ext>
            </a:extLst>
          </p:cNvPr>
          <p:cNvSpPr>
            <a:spLocks noGrp="1"/>
          </p:cNvSpPr>
          <p:nvPr>
            <p:ph sz="quarter" idx="24" hasCustomPrompt="1"/>
          </p:nvPr>
        </p:nvSpPr>
        <p:spPr>
          <a:xfrm>
            <a:off x="9092214" y="4704996"/>
            <a:ext cx="2743200" cy="1544638"/>
          </a:xfrm>
        </p:spPr>
        <p:txBody>
          <a:bodyPr anchor="ct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0137273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Quote navy on white">
    <p:bg>
      <p:bgRef idx="1001">
        <a:schemeClr val="bg1"/>
      </p:bgRef>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303520"/>
          </a:xfrm>
          <a:prstGeom prst="wedgeRoundRectCallout">
            <a:avLst>
              <a:gd name="adj1" fmla="val -20356"/>
              <a:gd name="adj2" fmla="val 65922"/>
              <a:gd name="adj3" fmla="val 16667"/>
            </a:avLst>
          </a:prstGeom>
          <a:solidFill>
            <a:schemeClr val="tx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784860" y="789408"/>
            <a:ext cx="10607040" cy="4389120"/>
          </a:xfrm>
        </p:spPr>
        <p:txBody>
          <a:bodyPr>
            <a:normAutofit/>
          </a:bodyPr>
          <a:lstStyle>
            <a:lvl1pPr algn="ctr">
              <a:defRPr sz="3600" b="0">
                <a:solidFill>
                  <a:schemeClr val="bg2"/>
                </a:solidFill>
              </a:defRPr>
            </a:lvl1pPr>
          </a:lstStyle>
          <a:p>
            <a:pPr lvl="0"/>
            <a:r>
              <a:rPr lang="en-US"/>
              <a:t>“This is a quote layout feature with a navy bubble and a white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4692023" y="5621397"/>
            <a:ext cx="6699877" cy="1236603"/>
          </a:xfrm>
        </p:spPr>
        <p:txBody>
          <a:bodyPr anchor="ctr">
            <a:normAutofit/>
          </a:bodyPr>
          <a:lstStyle>
            <a:lvl1pPr marL="0" indent="0" algn="r">
              <a:spcBef>
                <a:spcPts val="0"/>
              </a:spcBef>
              <a:spcAft>
                <a:spcPts val="0"/>
              </a:spcAft>
              <a:buNone/>
              <a:defRPr sz="2000" i="1">
                <a:solidFill>
                  <a:schemeClr val="tx2"/>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3725832369"/>
      </p:ext>
    </p:extLst>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Quote green on white">
    <p:bg>
      <p:bgRef idx="1001">
        <a:schemeClr val="bg1"/>
      </p:bgRef>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rgbClr val="00804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bg2"/>
                </a:solidFill>
              </a:defRPr>
            </a:lvl1pPr>
          </a:lstStyle>
          <a:p>
            <a:r>
              <a:rPr lang="en-US"/>
              <a:t>“This is a quote layout feature with a green bubble and a white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4692023" y="5621398"/>
            <a:ext cx="6699877" cy="1236602"/>
          </a:xfrm>
        </p:spPr>
        <p:txBody>
          <a:bodyPr anchor="ctr">
            <a:normAutofit/>
          </a:bodyPr>
          <a:lstStyle>
            <a:lvl1pPr marL="0" indent="0" algn="r">
              <a:spcBef>
                <a:spcPts val="0"/>
              </a:spcBef>
              <a:spcAft>
                <a:spcPts val="0"/>
              </a:spcAft>
              <a:buNone/>
              <a:defRPr sz="2000" i="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495417748"/>
      </p:ext>
    </p:extLst>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ote white on navy">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2"/>
              </a:solidFill>
            </a:endParaRPr>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bg2"/>
                </a:solidFill>
              </a:defRPr>
            </a:lvl1pPr>
          </a:lstStyle>
          <a:p>
            <a:r>
              <a:rPr lang="en-US"/>
              <a:t>“This is a quote layout feature with a white bubble and a navy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975361" y="4930589"/>
            <a:ext cx="10241280" cy="457200"/>
          </a:xfrm>
        </p:spPr>
        <p:txBody>
          <a:bodyPr anchor="ctr">
            <a:normAutofit/>
          </a:bodyPr>
          <a:lstStyle>
            <a:lvl1pPr marL="0" indent="0" algn="r">
              <a:spcBef>
                <a:spcPts val="0"/>
              </a:spcBef>
              <a:spcAft>
                <a:spcPts val="0"/>
              </a:spcAft>
              <a:buNone/>
              <a:defRPr sz="2000" i="1">
                <a:solidFill>
                  <a:schemeClr val="bg2"/>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4232967321"/>
      </p:ext>
    </p:extLst>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Quote white on green">
    <p:bg>
      <p:bgPr>
        <a:pattFill prst="pct5">
          <a:fgClr>
            <a:schemeClr val="bg2"/>
          </a:fgClr>
          <a:bgClr>
            <a:schemeClr val="accent1"/>
          </a:bgClr>
        </a:pattFill>
        <a:effectLst/>
      </p:bgPr>
    </p:bg>
    <p:spTree>
      <p:nvGrpSpPr>
        <p:cNvPr id="1" name=""/>
        <p:cNvGrpSpPr/>
        <p:nvPr/>
      </p:nvGrpSpPr>
      <p:grpSpPr>
        <a:xfrm>
          <a:off x="0" y="0"/>
          <a:ext cx="0" cy="0"/>
          <a:chOff x="0" y="0"/>
          <a:chExt cx="0" cy="0"/>
        </a:xfrm>
      </p:grpSpPr>
      <p:sp>
        <p:nvSpPr>
          <p:cNvPr id="3" name="Speech Bubble: Rectangle with Corners Rounded 2">
            <a:extLst>
              <a:ext uri="{FF2B5EF4-FFF2-40B4-BE49-F238E27FC236}">
                <a16:creationId xmlns:a16="http://schemas.microsoft.com/office/drawing/2014/main" id="{0FCCE622-B043-E06D-6E10-F5DE46595C22}"/>
              </a:ext>
              <a:ext uri="{C183D7F6-B498-43B3-948B-1728B52AA6E4}">
                <adec:decorative xmlns:adec="http://schemas.microsoft.com/office/drawing/2017/decorative" val="1"/>
              </a:ext>
            </a:extLst>
          </p:cNvPr>
          <p:cNvSpPr>
            <a:spLocks noGrp="1" noRot="1" noMove="1" noResize="1" noEditPoints="1" noAdjustHandles="1" noChangeArrowheads="1" noChangeShapeType="1"/>
          </p:cNvSpPr>
          <p:nvPr userDrawn="1"/>
        </p:nvSpPr>
        <p:spPr>
          <a:xfrm>
            <a:off x="362339" y="346539"/>
            <a:ext cx="11467322" cy="5236181"/>
          </a:xfrm>
          <a:prstGeom prst="wedgeRoundRectCallout">
            <a:avLst>
              <a:gd name="adj1" fmla="val -20356"/>
              <a:gd name="adj2" fmla="val 65922"/>
              <a:gd name="adj3" fmla="val 16667"/>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2"/>
              </a:solidFill>
            </a:endParaRPr>
          </a:p>
        </p:txBody>
      </p:sp>
      <p:sp>
        <p:nvSpPr>
          <p:cNvPr id="2" name="Title 1">
            <a:extLst>
              <a:ext uri="{FF2B5EF4-FFF2-40B4-BE49-F238E27FC236}">
                <a16:creationId xmlns:a16="http://schemas.microsoft.com/office/drawing/2014/main" id="{E9E2577D-5589-16E1-24DD-5F2DB78F9703}"/>
              </a:ext>
            </a:extLst>
          </p:cNvPr>
          <p:cNvSpPr>
            <a:spLocks noGrp="1"/>
          </p:cNvSpPr>
          <p:nvPr>
            <p:ph type="title" hasCustomPrompt="1"/>
          </p:nvPr>
        </p:nvSpPr>
        <p:spPr>
          <a:xfrm>
            <a:off x="975360" y="770069"/>
            <a:ext cx="10241280" cy="4389120"/>
          </a:xfrm>
        </p:spPr>
        <p:txBody>
          <a:bodyPr>
            <a:normAutofit/>
          </a:bodyPr>
          <a:lstStyle>
            <a:lvl1pPr algn="ctr">
              <a:defRPr sz="3600" b="0">
                <a:solidFill>
                  <a:schemeClr val="accent1"/>
                </a:solidFill>
              </a:defRPr>
            </a:lvl1pPr>
          </a:lstStyle>
          <a:p>
            <a:r>
              <a:rPr lang="en-US"/>
              <a:t>“This is a quote layout feature with a white bubble and a green background.”</a:t>
            </a:r>
          </a:p>
        </p:txBody>
      </p:sp>
      <p:sp>
        <p:nvSpPr>
          <p:cNvPr id="6" name="Text Placeholder 4">
            <a:extLst>
              <a:ext uri="{FF2B5EF4-FFF2-40B4-BE49-F238E27FC236}">
                <a16:creationId xmlns:a16="http://schemas.microsoft.com/office/drawing/2014/main" id="{38B3FD9C-C3F6-B981-9E85-5BAA70E26C12}"/>
              </a:ext>
            </a:extLst>
          </p:cNvPr>
          <p:cNvSpPr>
            <a:spLocks noGrp="1"/>
          </p:cNvSpPr>
          <p:nvPr>
            <p:ph type="body" sz="quarter" idx="11" hasCustomPrompt="1"/>
          </p:nvPr>
        </p:nvSpPr>
        <p:spPr>
          <a:xfrm>
            <a:off x="975361" y="4930589"/>
            <a:ext cx="10241280" cy="457200"/>
          </a:xfrm>
        </p:spPr>
        <p:txBody>
          <a:bodyPr anchor="ctr">
            <a:normAutofit/>
          </a:bodyPr>
          <a:lstStyle>
            <a:lvl1pPr marL="0" indent="0" algn="r">
              <a:spcBef>
                <a:spcPts val="0"/>
              </a:spcBef>
              <a:spcAft>
                <a:spcPts val="0"/>
              </a:spcAft>
              <a:buNone/>
              <a:defRPr sz="2000" i="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 Add your quote attribution here</a:t>
            </a:r>
          </a:p>
        </p:txBody>
      </p:sp>
    </p:spTree>
    <p:extLst>
      <p:ext uri="{BB962C8B-B14F-4D97-AF65-F5344CB8AC3E}">
        <p14:creationId xmlns:p14="http://schemas.microsoft.com/office/powerpoint/2010/main" val="2457126663"/>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10515600"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10515599"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5708415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33765631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974666-F8C9-94C8-ABBD-CD5DE4314E68}"/>
              </a:ext>
            </a:extLst>
          </p:cNvPr>
          <p:cNvSpPr>
            <a:spLocks noGrp="1"/>
          </p:cNvSpPr>
          <p:nvPr>
            <p:ph type="title" hasCustomPrompt="1"/>
          </p:nvPr>
        </p:nvSpPr>
        <p:spPr>
          <a:xfrm>
            <a:off x="831850" y="2651847"/>
            <a:ext cx="10515600" cy="1714874"/>
          </a:xfrm>
        </p:spPr>
        <p:txBody>
          <a:bodyPr anchor="b"/>
          <a:lstStyle>
            <a:lvl1pPr algn="ctr">
              <a:defRPr sz="6000"/>
            </a:lvl1pPr>
          </a:lstStyle>
          <a:p>
            <a:r>
              <a:rPr lang="en-US"/>
              <a:t>Click to edit section</a:t>
            </a:r>
          </a:p>
        </p:txBody>
      </p:sp>
      <p:sp>
        <p:nvSpPr>
          <p:cNvPr id="3" name="Text Placeholder 2">
            <a:extLst>
              <a:ext uri="{FF2B5EF4-FFF2-40B4-BE49-F238E27FC236}">
                <a16:creationId xmlns:a16="http://schemas.microsoft.com/office/drawing/2014/main" id="{BFA70C13-D968-B83E-ED69-6D5886AFAFBB}"/>
              </a:ext>
            </a:extLst>
          </p:cNvPr>
          <p:cNvSpPr>
            <a:spLocks noGrp="1"/>
          </p:cNvSpPr>
          <p:nvPr>
            <p:ph type="body" idx="1" hasCustomPrompt="1"/>
          </p:nvPr>
        </p:nvSpPr>
        <p:spPr>
          <a:xfrm>
            <a:off x="831850" y="4382624"/>
            <a:ext cx="10515600" cy="1500187"/>
          </a:xfrm>
        </p:spPr>
        <p:txBody>
          <a:bodyPr/>
          <a:lstStyle>
            <a:lvl1pPr marL="0" indent="0" algn="ctr">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subhead</a:t>
            </a:r>
          </a:p>
        </p:txBody>
      </p:sp>
      <p:pic>
        <p:nvPicPr>
          <p:cNvPr id="12" name="Picture 11" descr="Minnesota State logo.">
            <a:extLst>
              <a:ext uri="{FF2B5EF4-FFF2-40B4-BE49-F238E27FC236}">
                <a16:creationId xmlns:a16="http://schemas.microsoft.com/office/drawing/2014/main" id="{49F64128-6048-E53E-B9F6-3301E620D156}"/>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1" name="TextBox 10">
            <a:extLst>
              <a:ext uri="{FF2B5EF4-FFF2-40B4-BE49-F238E27FC236}">
                <a16:creationId xmlns:a16="http://schemas.microsoft.com/office/drawing/2014/main" id="{33412D47-DCC0-92E8-1A1C-0F237A4F045C}"/>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grpSp>
        <p:nvGrpSpPr>
          <p:cNvPr id="5" name="Group 4">
            <a:extLst>
              <a:ext uri="{FF2B5EF4-FFF2-40B4-BE49-F238E27FC236}">
                <a16:creationId xmlns:a16="http://schemas.microsoft.com/office/drawing/2014/main" id="{A3FC2FB5-511D-CF7C-4BBC-79730F8DBCF2}"/>
              </a:ext>
              <a:ext uri="{C183D7F6-B498-43B3-948B-1728B52AA6E4}">
                <adec:decorative xmlns:adec="http://schemas.microsoft.com/office/drawing/2017/decorative" val="1"/>
              </a:ext>
            </a:extLst>
          </p:cNvPr>
          <p:cNvGrpSpPr/>
          <p:nvPr userDrawn="1"/>
        </p:nvGrpSpPr>
        <p:grpSpPr>
          <a:xfrm>
            <a:off x="0" y="2057400"/>
            <a:ext cx="12192000" cy="594447"/>
            <a:chOff x="0" y="-15903"/>
            <a:chExt cx="12192000" cy="594447"/>
          </a:xfrm>
        </p:grpSpPr>
        <p:cxnSp>
          <p:nvCxnSpPr>
            <p:cNvPr id="6" name="Straight Connector 5">
              <a:extLst>
                <a:ext uri="{FF2B5EF4-FFF2-40B4-BE49-F238E27FC236}">
                  <a16:creationId xmlns:a16="http://schemas.microsoft.com/office/drawing/2014/main" id="{18CB198D-A13E-83C8-6DE9-BAF3666FC1F2}"/>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7" name="Isosceles Triangle 6">
              <a:extLst>
                <a:ext uri="{FF2B5EF4-FFF2-40B4-BE49-F238E27FC236}">
                  <a16:creationId xmlns:a16="http://schemas.microsoft.com/office/drawing/2014/main" id="{33738316-590C-06F1-7DEF-C06661C6A6F2}"/>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3392D985-4251-9CE8-B366-413CADE73019}"/>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Tree>
    <p:extLst>
      <p:ext uri="{BB962C8B-B14F-4D97-AF65-F5344CB8AC3E}">
        <p14:creationId xmlns:p14="http://schemas.microsoft.com/office/powerpoint/2010/main" val="47727273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genda with time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times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0" indent="0" algn="l">
              <a:buNone/>
              <a:defRPr/>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9-9:15 a.m. – First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09354358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genda with bullet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bullets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457200" indent="-457200" algn="l">
              <a:buFont typeface="Calibri" panose="020F0502020204030204" pitchFamily="34" charset="0"/>
              <a:buChar char="»"/>
              <a:defRPr lang="en-US" dirty="0"/>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First item</a:t>
            </a:r>
          </a:p>
          <a:p>
            <a:pPr lvl="0"/>
            <a:r>
              <a:rPr lang="en-US"/>
              <a:t>Second item</a:t>
            </a:r>
          </a:p>
          <a:p>
            <a:pPr lvl="0"/>
            <a:r>
              <a:rPr lang="en-US"/>
              <a:t>Third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58340801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genda with numbers">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p:txBody>
          <a:bodyPr/>
          <a:lstStyle>
            <a:lvl1pPr>
              <a:defRPr/>
            </a:lvl1pPr>
          </a:lstStyle>
          <a:p>
            <a:r>
              <a:rPr lang="en-US"/>
              <a:t>Agenda with numbers</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838200" y="1825625"/>
            <a:ext cx="10515600" cy="4351338"/>
          </a:xfrm>
        </p:spPr>
        <p:txBody>
          <a:bodyPr rIns="0"/>
          <a:lstStyle>
            <a:lvl1pPr marL="514350" indent="-514350" algn="l">
              <a:buFont typeface="+mj-lt"/>
              <a:buAutoNum type="arabicPeriod"/>
              <a:defRPr lang="en-US" dirty="0"/>
            </a:lvl1pPr>
            <a:lvl2pPr marL="457200" indent="0" algn="r">
              <a:buNone/>
              <a:defRPr/>
            </a:lvl2pPr>
            <a:lvl3pPr marL="822960" indent="0" algn="r">
              <a:buNone/>
              <a:defRPr/>
            </a:lvl3pPr>
            <a:lvl4pPr marL="1188720" indent="0" algn="r">
              <a:buNone/>
              <a:defRPr/>
            </a:lvl4pPr>
            <a:lvl5pPr marL="1554480" indent="0" algn="r">
              <a:buNone/>
              <a:defRPr/>
            </a:lvl5pPr>
          </a:lstStyle>
          <a:p>
            <a:pPr lvl="0"/>
            <a:r>
              <a:rPr lang="en-US"/>
              <a:t>First item</a:t>
            </a:r>
          </a:p>
          <a:p>
            <a:pPr lvl="0"/>
            <a:r>
              <a:rPr lang="en-US"/>
              <a:t>Second item</a:t>
            </a:r>
          </a:p>
          <a:p>
            <a:pPr lvl="0"/>
            <a:r>
              <a:rPr lang="en-US"/>
              <a:t>Third item</a:t>
            </a:r>
          </a:p>
        </p:txBody>
      </p:sp>
      <p:pic>
        <p:nvPicPr>
          <p:cNvPr id="11" name="Picture 10" descr="Minnesota State logo.">
            <a:extLst>
              <a:ext uri="{FF2B5EF4-FFF2-40B4-BE49-F238E27FC236}">
                <a16:creationId xmlns:a16="http://schemas.microsoft.com/office/drawing/2014/main" id="{30F5C470-C0F2-E5D7-E1E4-290900FF0C67}"/>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10" name="TextBox 9">
            <a:extLst>
              <a:ext uri="{FF2B5EF4-FFF2-40B4-BE49-F238E27FC236}">
                <a16:creationId xmlns:a16="http://schemas.microsoft.com/office/drawing/2014/main" id="{D02CAB31-D831-7945-33C4-67731F97EA71}"/>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003876129"/>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We are Minnesota State">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5DBA5EA6-4AA3-C5DF-E1E1-D57652CC3D71}"/>
              </a:ext>
              <a:ext uri="{C183D7F6-B498-43B3-948B-1728B52AA6E4}">
                <adec:decorative xmlns:adec="http://schemas.microsoft.com/office/drawing/2017/decorative" val="1"/>
              </a:ext>
            </a:extLst>
          </p:cNvPr>
          <p:cNvGrpSpPr>
            <a:grpSpLocks noGrp="1" noUngrp="1" noRot="1" noMove="1" noResize="1"/>
          </p:cNvGrpSpPr>
          <p:nvPr userDrawn="1"/>
        </p:nvGrpSpPr>
        <p:grpSpPr>
          <a:xfrm>
            <a:off x="0" y="-91440"/>
            <a:ext cx="12192000" cy="594447"/>
            <a:chOff x="0" y="-15903"/>
            <a:chExt cx="12192000" cy="594447"/>
          </a:xfrm>
        </p:grpSpPr>
        <p:cxnSp>
          <p:nvCxnSpPr>
            <p:cNvPr id="7" name="Straight Connector 6">
              <a:extLst>
                <a:ext uri="{FF2B5EF4-FFF2-40B4-BE49-F238E27FC236}">
                  <a16:creationId xmlns:a16="http://schemas.microsoft.com/office/drawing/2014/main" id="{D1D887A6-464F-EB96-A2EB-9A534C0E935B}"/>
                </a:ext>
              </a:extLst>
            </p:cNvPr>
            <p:cNvCxnSpPr>
              <a:cxnSpLocks noGrp="1" noRot="1" noMove="1" noResize="1" noEditPoints="1" noAdjustHandles="1" noChangeArrowheads="1" noChangeShapeType="1"/>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8" name="Isosceles Triangle 7">
              <a:extLst>
                <a:ext uri="{FF2B5EF4-FFF2-40B4-BE49-F238E27FC236}">
                  <a16:creationId xmlns:a16="http://schemas.microsoft.com/office/drawing/2014/main" id="{5FAF9DB5-9F16-94D4-A73C-4B1C63C379EC}"/>
                </a:ext>
              </a:extLst>
            </p:cNvPr>
            <p:cNvSpPr>
              <a:spLocks noGrp="1" noRot="1" noMove="1" noResize="1" noEditPoints="1" noAdjustHandles="1" noChangeArrowheads="1" noChangeShapeType="1"/>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402C3037-D530-E4C7-2AEE-DAA7B8F79FD8}"/>
                </a:ext>
              </a:extLst>
            </p:cNvPr>
            <p:cNvSpPr>
              <a:spLocks noGrp="1" noRot="1" noMove="1" noResize="1" noEditPoints="1" noAdjustHandles="1" noChangeArrowheads="1" noChangeShapeType="1"/>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3" name="Lake Superior" descr="Minnesota State">
            <a:extLst>
              <a:ext uri="{FF2B5EF4-FFF2-40B4-BE49-F238E27FC236}">
                <a16:creationId xmlns:a16="http://schemas.microsoft.com/office/drawing/2014/main" id="{0239304D-1226-6145-00B5-550A7F3612B7}"/>
              </a:ext>
            </a:extLst>
          </p:cNvPr>
          <p:cNvSpPr>
            <a:spLocks noGrp="1"/>
          </p:cNvSpPr>
          <p:nvPr>
            <p:ph type="pic" sz="quarter" idx="44"/>
          </p:nvPr>
        </p:nvSpPr>
        <p:spPr>
          <a:xfrm>
            <a:off x="166265" y="-91440"/>
            <a:ext cx="2121408" cy="3675888"/>
          </a:xfrm>
        </p:spPr>
        <p:txBody>
          <a:bodyPr/>
          <a:lstStyle>
            <a:lvl1pPr marL="0" indent="0">
              <a:buNone/>
              <a:defRPr/>
            </a:lvl1pPr>
          </a:lstStyle>
          <a:p>
            <a:r>
              <a:rPr lang="en-US"/>
              <a:t>Click icon to add picture</a:t>
            </a:r>
          </a:p>
        </p:txBody>
      </p:sp>
      <p:sp>
        <p:nvSpPr>
          <p:cNvPr id="2" name="Title 1">
            <a:extLst>
              <a:ext uri="{FF2B5EF4-FFF2-40B4-BE49-F238E27FC236}">
                <a16:creationId xmlns:a16="http://schemas.microsoft.com/office/drawing/2014/main" id="{401A054B-E5F9-2DEA-30AB-31A500445514}"/>
              </a:ext>
            </a:extLst>
          </p:cNvPr>
          <p:cNvSpPr>
            <a:spLocks noGrp="1"/>
          </p:cNvSpPr>
          <p:nvPr>
            <p:ph type="title" hasCustomPrompt="1"/>
          </p:nvPr>
        </p:nvSpPr>
        <p:spPr>
          <a:xfrm>
            <a:off x="2436933" y="365125"/>
            <a:ext cx="5805196" cy="1325563"/>
          </a:xfrm>
        </p:spPr>
        <p:txBody>
          <a:bodyPr/>
          <a:lstStyle>
            <a:lvl1pPr>
              <a:defRPr/>
            </a:lvl1pPr>
          </a:lstStyle>
          <a:p>
            <a:r>
              <a:rPr lang="en-US"/>
              <a:t>We are Minnesota State</a:t>
            </a:r>
          </a:p>
        </p:txBody>
      </p:sp>
      <p:sp>
        <p:nvSpPr>
          <p:cNvPr id="4" name="Content Placeholder 2">
            <a:extLst>
              <a:ext uri="{FF2B5EF4-FFF2-40B4-BE49-F238E27FC236}">
                <a16:creationId xmlns:a16="http://schemas.microsoft.com/office/drawing/2014/main" id="{703BE456-CD04-D0F0-FBEA-FCB6E99B072C}"/>
              </a:ext>
            </a:extLst>
          </p:cNvPr>
          <p:cNvSpPr>
            <a:spLocks noGrp="1"/>
          </p:cNvSpPr>
          <p:nvPr>
            <p:ph idx="1" hasCustomPrompt="1"/>
          </p:nvPr>
        </p:nvSpPr>
        <p:spPr>
          <a:xfrm>
            <a:off x="2436933" y="1447880"/>
            <a:ext cx="5806440" cy="2564688"/>
          </a:xfrm>
        </p:spPr>
        <p:txBody>
          <a:bodyPr rIns="0">
            <a:normAutofit/>
          </a:bodyPr>
          <a:lstStyle>
            <a:lvl1pPr marL="457200" indent="-457200" algn="l">
              <a:lnSpc>
                <a:spcPts val="3000"/>
              </a:lnSpc>
              <a:spcBef>
                <a:spcPts val="0"/>
              </a:spcBef>
              <a:spcAft>
                <a:spcPts val="0"/>
              </a:spcAft>
              <a:buFont typeface="Arial" panose="020B0604020202020204" pitchFamily="34" charset="0"/>
              <a:buChar char="•"/>
              <a:defRPr lang="en-US" sz="2400" dirty="0"/>
            </a:lvl1pPr>
            <a:lvl2pPr marL="457200" indent="0" algn="r">
              <a:buNone/>
              <a:defRPr/>
            </a:lvl2pPr>
            <a:lvl3pPr marL="822960" indent="0" algn="r">
              <a:buNone/>
              <a:defRPr/>
            </a:lvl3pPr>
            <a:lvl4pPr marL="1188720" indent="0" algn="r">
              <a:buNone/>
              <a:defRPr/>
            </a:lvl4pPr>
            <a:lvl5pPr marL="1554480" indent="0" algn="r">
              <a:buNone/>
              <a:defRPr/>
            </a:lvl5pPr>
          </a:lstStyle>
          <a:p>
            <a:pPr marL="0" marR="0" lvl="0" indent="0" algn="l" defTabSz="914400" rtl="0" eaLnBrk="1" fontAlgn="auto" latinLnBrk="0" hangingPunct="1">
              <a:lnSpc>
                <a:spcPts val="3000"/>
              </a:lnSpc>
              <a:spcBef>
                <a:spcPts val="0"/>
              </a:spcBef>
              <a:spcAft>
                <a:spcPts val="0"/>
              </a:spcAft>
              <a:buClr>
                <a:schemeClr val="accent1"/>
              </a:buClr>
              <a:buSzTx/>
              <a:buFont typeface="Arial" panose="020B0604020202020204" pitchFamily="34" charset="0"/>
              <a:buNone/>
              <a:tabLst/>
              <a:defRPr/>
            </a:pPr>
            <a:r>
              <a:rPr lang="en-US"/>
              <a:t>Enter text</a:t>
            </a:r>
          </a:p>
        </p:txBody>
      </p:sp>
      <p:sp>
        <p:nvSpPr>
          <p:cNvPr id="46" name="Alexandria">
            <a:extLst>
              <a:ext uri="{FF2B5EF4-FFF2-40B4-BE49-F238E27FC236}">
                <a16:creationId xmlns:a16="http://schemas.microsoft.com/office/drawing/2014/main" id="{4FB23F78-D188-2DFB-1FBD-7E17D6765BF2}"/>
              </a:ext>
            </a:extLst>
          </p:cNvPr>
          <p:cNvSpPr>
            <a:spLocks noGrp="1"/>
          </p:cNvSpPr>
          <p:nvPr>
            <p:ph type="pic" sz="quarter" idx="43"/>
          </p:nvPr>
        </p:nvSpPr>
        <p:spPr>
          <a:xfrm>
            <a:off x="9298648" y="1288855"/>
            <a:ext cx="914400" cy="914400"/>
          </a:xfrm>
        </p:spPr>
        <p:txBody>
          <a:bodyPr/>
          <a:lstStyle>
            <a:lvl1pPr marL="0" indent="0">
              <a:buNone/>
              <a:defRPr/>
            </a:lvl1pPr>
          </a:lstStyle>
          <a:p>
            <a:r>
              <a:rPr lang="en-US"/>
              <a:t>Click icon to add picture</a:t>
            </a:r>
          </a:p>
        </p:txBody>
      </p:sp>
      <p:sp>
        <p:nvSpPr>
          <p:cNvPr id="45" name="Anoka Tech">
            <a:extLst>
              <a:ext uri="{FF2B5EF4-FFF2-40B4-BE49-F238E27FC236}">
                <a16:creationId xmlns:a16="http://schemas.microsoft.com/office/drawing/2014/main" id="{E745E7E8-7542-EBC1-4A70-219802A95A4F}"/>
              </a:ext>
            </a:extLst>
          </p:cNvPr>
          <p:cNvSpPr>
            <a:spLocks noGrp="1"/>
          </p:cNvSpPr>
          <p:nvPr>
            <p:ph type="pic" sz="quarter" idx="42"/>
          </p:nvPr>
        </p:nvSpPr>
        <p:spPr>
          <a:xfrm>
            <a:off x="10088647" y="442949"/>
            <a:ext cx="914400" cy="914400"/>
          </a:xfrm>
        </p:spPr>
        <p:txBody>
          <a:bodyPr/>
          <a:lstStyle>
            <a:lvl1pPr marL="0" indent="0">
              <a:buNone/>
              <a:defRPr/>
            </a:lvl1pPr>
          </a:lstStyle>
          <a:p>
            <a:r>
              <a:rPr lang="en-US"/>
              <a:t>Click icon to add picture</a:t>
            </a:r>
          </a:p>
        </p:txBody>
      </p:sp>
      <p:sp>
        <p:nvSpPr>
          <p:cNvPr id="44" name="Anoka-Ramsey">
            <a:extLst>
              <a:ext uri="{FF2B5EF4-FFF2-40B4-BE49-F238E27FC236}">
                <a16:creationId xmlns:a16="http://schemas.microsoft.com/office/drawing/2014/main" id="{7D4DEA53-1E38-A4E5-5B6F-570C8FECBC2F}"/>
              </a:ext>
            </a:extLst>
          </p:cNvPr>
          <p:cNvSpPr>
            <a:spLocks noGrp="1"/>
          </p:cNvSpPr>
          <p:nvPr>
            <p:ph type="pic" sz="quarter" idx="41"/>
          </p:nvPr>
        </p:nvSpPr>
        <p:spPr>
          <a:xfrm>
            <a:off x="8523670" y="442949"/>
            <a:ext cx="914400" cy="914400"/>
          </a:xfrm>
        </p:spPr>
        <p:txBody>
          <a:bodyPr/>
          <a:lstStyle>
            <a:lvl1pPr marL="0" indent="0">
              <a:buNone/>
              <a:defRPr/>
            </a:lvl1pPr>
          </a:lstStyle>
          <a:p>
            <a:r>
              <a:rPr lang="en-US"/>
              <a:t>Click icon to add picture</a:t>
            </a:r>
          </a:p>
        </p:txBody>
      </p:sp>
      <p:sp>
        <p:nvSpPr>
          <p:cNvPr id="41" name="Bemidji State">
            <a:extLst>
              <a:ext uri="{FF2B5EF4-FFF2-40B4-BE49-F238E27FC236}">
                <a16:creationId xmlns:a16="http://schemas.microsoft.com/office/drawing/2014/main" id="{F1EC81EE-FA9A-AD41-3095-A1CBC4E2AF5A}"/>
              </a:ext>
            </a:extLst>
          </p:cNvPr>
          <p:cNvSpPr>
            <a:spLocks noGrp="1"/>
          </p:cNvSpPr>
          <p:nvPr>
            <p:ph type="pic" sz="quarter" idx="38"/>
          </p:nvPr>
        </p:nvSpPr>
        <p:spPr>
          <a:xfrm>
            <a:off x="10862616" y="1279524"/>
            <a:ext cx="914400" cy="914400"/>
          </a:xfrm>
        </p:spPr>
        <p:txBody>
          <a:bodyPr/>
          <a:lstStyle>
            <a:lvl1pPr marL="0" indent="0">
              <a:buNone/>
              <a:defRPr/>
            </a:lvl1pPr>
          </a:lstStyle>
          <a:p>
            <a:r>
              <a:rPr lang="en-US"/>
              <a:t>Click icon to add picture</a:t>
            </a:r>
          </a:p>
        </p:txBody>
      </p:sp>
      <p:sp>
        <p:nvSpPr>
          <p:cNvPr id="42" name="Century College">
            <a:extLst>
              <a:ext uri="{FF2B5EF4-FFF2-40B4-BE49-F238E27FC236}">
                <a16:creationId xmlns:a16="http://schemas.microsoft.com/office/drawing/2014/main" id="{39202918-6A1B-2DE6-2F3C-1CAF43BFCE6F}"/>
              </a:ext>
            </a:extLst>
          </p:cNvPr>
          <p:cNvSpPr>
            <a:spLocks noGrp="1"/>
          </p:cNvSpPr>
          <p:nvPr>
            <p:ph type="pic" sz="quarter" idx="39"/>
          </p:nvPr>
        </p:nvSpPr>
        <p:spPr>
          <a:xfrm>
            <a:off x="8462971" y="2193924"/>
            <a:ext cx="914400" cy="914400"/>
          </a:xfrm>
        </p:spPr>
        <p:txBody>
          <a:bodyPr/>
          <a:lstStyle>
            <a:lvl1pPr marL="0" indent="0">
              <a:buNone/>
              <a:defRPr/>
            </a:lvl1pPr>
          </a:lstStyle>
          <a:p>
            <a:r>
              <a:rPr lang="en-US"/>
              <a:t>Click icon to add picture</a:t>
            </a:r>
          </a:p>
        </p:txBody>
      </p:sp>
      <p:sp>
        <p:nvSpPr>
          <p:cNvPr id="43" name="Central Lakes">
            <a:extLst>
              <a:ext uri="{FF2B5EF4-FFF2-40B4-BE49-F238E27FC236}">
                <a16:creationId xmlns:a16="http://schemas.microsoft.com/office/drawing/2014/main" id="{2B74B782-7D8F-965F-8AEA-05B82EB18F72}"/>
              </a:ext>
            </a:extLst>
          </p:cNvPr>
          <p:cNvSpPr>
            <a:spLocks noGrp="1"/>
          </p:cNvSpPr>
          <p:nvPr>
            <p:ph type="pic" sz="quarter" idx="40"/>
          </p:nvPr>
        </p:nvSpPr>
        <p:spPr>
          <a:xfrm>
            <a:off x="10050631" y="2198692"/>
            <a:ext cx="914400" cy="914400"/>
          </a:xfrm>
        </p:spPr>
        <p:txBody>
          <a:bodyPr/>
          <a:lstStyle>
            <a:lvl1pPr marL="0" indent="0">
              <a:buNone/>
              <a:defRPr/>
            </a:lvl1pPr>
          </a:lstStyle>
          <a:p>
            <a:r>
              <a:rPr lang="en-US"/>
              <a:t>Click icon to add picture</a:t>
            </a:r>
          </a:p>
        </p:txBody>
      </p:sp>
      <p:sp>
        <p:nvSpPr>
          <p:cNvPr id="38" name="Fond du Lac">
            <a:extLst>
              <a:ext uri="{FF2B5EF4-FFF2-40B4-BE49-F238E27FC236}">
                <a16:creationId xmlns:a16="http://schemas.microsoft.com/office/drawing/2014/main" id="{06B2B6B0-914D-3062-4EC7-8D3DFE1DF1EC}"/>
              </a:ext>
            </a:extLst>
          </p:cNvPr>
          <p:cNvSpPr>
            <a:spLocks noGrp="1"/>
          </p:cNvSpPr>
          <p:nvPr>
            <p:ph type="pic" sz="quarter" idx="35"/>
          </p:nvPr>
        </p:nvSpPr>
        <p:spPr>
          <a:xfrm>
            <a:off x="3069637" y="3117860"/>
            <a:ext cx="914400" cy="914400"/>
          </a:xfrm>
        </p:spPr>
        <p:txBody>
          <a:bodyPr/>
          <a:lstStyle>
            <a:lvl1pPr marL="0" indent="0">
              <a:buNone/>
              <a:defRPr/>
            </a:lvl1pPr>
          </a:lstStyle>
          <a:p>
            <a:r>
              <a:rPr lang="en-US"/>
              <a:t>Click icon to add picture</a:t>
            </a:r>
          </a:p>
        </p:txBody>
      </p:sp>
      <p:sp>
        <p:nvSpPr>
          <p:cNvPr id="39" name="Hennepin Tech">
            <a:extLst>
              <a:ext uri="{FF2B5EF4-FFF2-40B4-BE49-F238E27FC236}">
                <a16:creationId xmlns:a16="http://schemas.microsoft.com/office/drawing/2014/main" id="{57F39B7B-0607-517D-4F34-02C6DB00CEDD}"/>
              </a:ext>
            </a:extLst>
          </p:cNvPr>
          <p:cNvSpPr>
            <a:spLocks noGrp="1"/>
          </p:cNvSpPr>
          <p:nvPr>
            <p:ph type="pic" sz="quarter" idx="36"/>
          </p:nvPr>
        </p:nvSpPr>
        <p:spPr>
          <a:xfrm>
            <a:off x="4622140" y="3126205"/>
            <a:ext cx="914400" cy="914400"/>
          </a:xfrm>
        </p:spPr>
        <p:txBody>
          <a:bodyPr/>
          <a:lstStyle>
            <a:lvl1pPr marL="0" indent="0">
              <a:buNone/>
              <a:defRPr/>
            </a:lvl1pPr>
          </a:lstStyle>
          <a:p>
            <a:r>
              <a:rPr lang="en-US"/>
              <a:t>Click icon to add picture</a:t>
            </a:r>
          </a:p>
        </p:txBody>
      </p:sp>
      <p:sp>
        <p:nvSpPr>
          <p:cNvPr id="40" name="DCTC">
            <a:extLst>
              <a:ext uri="{FF2B5EF4-FFF2-40B4-BE49-F238E27FC236}">
                <a16:creationId xmlns:a16="http://schemas.microsoft.com/office/drawing/2014/main" id="{4D1DACED-5FC2-1506-CA55-7D1C227C71CD}"/>
              </a:ext>
            </a:extLst>
          </p:cNvPr>
          <p:cNvSpPr>
            <a:spLocks noGrp="1"/>
          </p:cNvSpPr>
          <p:nvPr>
            <p:ph type="pic" sz="quarter" idx="37"/>
          </p:nvPr>
        </p:nvSpPr>
        <p:spPr>
          <a:xfrm>
            <a:off x="6162170" y="3117860"/>
            <a:ext cx="914400" cy="914400"/>
          </a:xfrm>
        </p:spPr>
        <p:txBody>
          <a:bodyPr/>
          <a:lstStyle>
            <a:lvl1pPr marL="0" indent="0">
              <a:buNone/>
              <a:defRPr/>
            </a:lvl1pPr>
          </a:lstStyle>
          <a:p>
            <a:r>
              <a:rPr lang="en-US"/>
              <a:t>Click icon to add picture</a:t>
            </a:r>
          </a:p>
        </p:txBody>
      </p:sp>
      <p:sp>
        <p:nvSpPr>
          <p:cNvPr id="35" name="Lake Superior">
            <a:extLst>
              <a:ext uri="{FF2B5EF4-FFF2-40B4-BE49-F238E27FC236}">
                <a16:creationId xmlns:a16="http://schemas.microsoft.com/office/drawing/2014/main" id="{A7FFE368-AAA0-CA0C-09FA-99D3DF95279B}"/>
              </a:ext>
            </a:extLst>
          </p:cNvPr>
          <p:cNvSpPr>
            <a:spLocks noGrp="1"/>
          </p:cNvSpPr>
          <p:nvPr>
            <p:ph type="pic" sz="quarter" idx="32"/>
          </p:nvPr>
        </p:nvSpPr>
        <p:spPr>
          <a:xfrm>
            <a:off x="7727147" y="3118067"/>
            <a:ext cx="914400" cy="914400"/>
          </a:xfrm>
        </p:spPr>
        <p:txBody>
          <a:bodyPr/>
          <a:lstStyle>
            <a:lvl1pPr marL="0" indent="0">
              <a:buNone/>
              <a:defRPr/>
            </a:lvl1pPr>
          </a:lstStyle>
          <a:p>
            <a:r>
              <a:rPr lang="en-US"/>
              <a:t>Click icon to add picture</a:t>
            </a:r>
          </a:p>
        </p:txBody>
      </p:sp>
      <p:sp>
        <p:nvSpPr>
          <p:cNvPr id="36" name="Minneapolis College">
            <a:extLst>
              <a:ext uri="{FF2B5EF4-FFF2-40B4-BE49-F238E27FC236}">
                <a16:creationId xmlns:a16="http://schemas.microsoft.com/office/drawing/2014/main" id="{B268ECDD-8F91-55BB-6EE0-C4A3F347302C}"/>
              </a:ext>
            </a:extLst>
          </p:cNvPr>
          <p:cNvSpPr>
            <a:spLocks noGrp="1"/>
          </p:cNvSpPr>
          <p:nvPr>
            <p:ph type="pic" sz="quarter" idx="33"/>
          </p:nvPr>
        </p:nvSpPr>
        <p:spPr>
          <a:xfrm>
            <a:off x="9292124" y="3118067"/>
            <a:ext cx="914400" cy="914400"/>
          </a:xfrm>
        </p:spPr>
        <p:txBody>
          <a:bodyPr/>
          <a:lstStyle>
            <a:lvl1pPr marL="0" indent="0">
              <a:buNone/>
              <a:defRPr/>
            </a:lvl1pPr>
          </a:lstStyle>
          <a:p>
            <a:r>
              <a:rPr lang="en-US"/>
              <a:t>Click icon to add picture</a:t>
            </a:r>
          </a:p>
        </p:txBody>
      </p:sp>
      <p:sp>
        <p:nvSpPr>
          <p:cNvPr id="37" name="Inver Hills">
            <a:extLst>
              <a:ext uri="{FF2B5EF4-FFF2-40B4-BE49-F238E27FC236}">
                <a16:creationId xmlns:a16="http://schemas.microsoft.com/office/drawing/2014/main" id="{076FCC85-903A-13A0-E7F3-3A79D97B914D}"/>
              </a:ext>
            </a:extLst>
          </p:cNvPr>
          <p:cNvSpPr>
            <a:spLocks noGrp="1"/>
          </p:cNvSpPr>
          <p:nvPr>
            <p:ph type="pic" sz="quarter" idx="34"/>
          </p:nvPr>
        </p:nvSpPr>
        <p:spPr>
          <a:xfrm>
            <a:off x="10857101" y="3122629"/>
            <a:ext cx="914400" cy="914400"/>
          </a:xfrm>
        </p:spPr>
        <p:txBody>
          <a:bodyPr/>
          <a:lstStyle>
            <a:lvl1pPr marL="0" indent="0">
              <a:buNone/>
              <a:defRPr/>
            </a:lvl1pPr>
          </a:lstStyle>
          <a:p>
            <a:r>
              <a:rPr lang="en-US"/>
              <a:t>Click icon to add picture</a:t>
            </a:r>
          </a:p>
        </p:txBody>
      </p:sp>
      <p:sp>
        <p:nvSpPr>
          <p:cNvPr id="20" name="Metro State">
            <a:extLst>
              <a:ext uri="{FF2B5EF4-FFF2-40B4-BE49-F238E27FC236}">
                <a16:creationId xmlns:a16="http://schemas.microsoft.com/office/drawing/2014/main" id="{1043A479-86B6-676E-EBE7-D83BE17128C2}"/>
              </a:ext>
            </a:extLst>
          </p:cNvPr>
          <p:cNvSpPr>
            <a:spLocks noGrp="1"/>
          </p:cNvSpPr>
          <p:nvPr>
            <p:ph type="pic" sz="quarter" idx="17"/>
          </p:nvPr>
        </p:nvSpPr>
        <p:spPr>
          <a:xfrm>
            <a:off x="699018" y="4041797"/>
            <a:ext cx="914400" cy="914400"/>
          </a:xfrm>
        </p:spPr>
        <p:txBody>
          <a:bodyPr/>
          <a:lstStyle>
            <a:lvl1pPr marL="0" indent="0">
              <a:buNone/>
              <a:defRPr/>
            </a:lvl1pPr>
          </a:lstStyle>
          <a:p>
            <a:r>
              <a:rPr lang="en-US"/>
              <a:t>Click icon to add picture</a:t>
            </a:r>
          </a:p>
        </p:txBody>
      </p:sp>
      <p:sp>
        <p:nvSpPr>
          <p:cNvPr id="21" name="Minnesota North">
            <a:extLst>
              <a:ext uri="{FF2B5EF4-FFF2-40B4-BE49-F238E27FC236}">
                <a16:creationId xmlns:a16="http://schemas.microsoft.com/office/drawing/2014/main" id="{A4DB2489-B05F-4404-0F8F-682A5CA633A9}"/>
              </a:ext>
            </a:extLst>
          </p:cNvPr>
          <p:cNvSpPr>
            <a:spLocks noGrp="1"/>
          </p:cNvSpPr>
          <p:nvPr>
            <p:ph type="pic" sz="quarter" idx="18"/>
          </p:nvPr>
        </p:nvSpPr>
        <p:spPr>
          <a:xfrm>
            <a:off x="2263762" y="4041797"/>
            <a:ext cx="914400" cy="914400"/>
          </a:xfrm>
        </p:spPr>
        <p:txBody>
          <a:bodyPr/>
          <a:lstStyle>
            <a:lvl1pPr marL="0" indent="0">
              <a:buNone/>
              <a:defRPr/>
            </a:lvl1pPr>
          </a:lstStyle>
          <a:p>
            <a:r>
              <a:rPr lang="en-US"/>
              <a:t>Click icon to add picture</a:t>
            </a:r>
          </a:p>
        </p:txBody>
      </p:sp>
      <p:sp>
        <p:nvSpPr>
          <p:cNvPr id="22" name="MSCS">
            <a:extLst>
              <a:ext uri="{FF2B5EF4-FFF2-40B4-BE49-F238E27FC236}">
                <a16:creationId xmlns:a16="http://schemas.microsoft.com/office/drawing/2014/main" id="{4251DD74-D40A-FEE9-4871-B99B5D86D473}"/>
              </a:ext>
            </a:extLst>
          </p:cNvPr>
          <p:cNvSpPr>
            <a:spLocks noGrp="1"/>
          </p:cNvSpPr>
          <p:nvPr>
            <p:ph type="pic" sz="quarter" idx="19"/>
          </p:nvPr>
        </p:nvSpPr>
        <p:spPr>
          <a:xfrm>
            <a:off x="3828739" y="4041797"/>
            <a:ext cx="914400" cy="914400"/>
          </a:xfrm>
        </p:spPr>
        <p:txBody>
          <a:bodyPr/>
          <a:lstStyle>
            <a:lvl1pPr marL="0" indent="0">
              <a:buNone/>
              <a:defRPr/>
            </a:lvl1pPr>
          </a:lstStyle>
          <a:p>
            <a:r>
              <a:rPr lang="en-US"/>
              <a:t>Click icon to add picture</a:t>
            </a:r>
          </a:p>
        </p:txBody>
      </p:sp>
      <p:sp>
        <p:nvSpPr>
          <p:cNvPr id="23" name="M State">
            <a:extLst>
              <a:ext uri="{FF2B5EF4-FFF2-40B4-BE49-F238E27FC236}">
                <a16:creationId xmlns:a16="http://schemas.microsoft.com/office/drawing/2014/main" id="{C1A19FDE-8D89-2903-2F60-37003C3DFDD0}"/>
              </a:ext>
            </a:extLst>
          </p:cNvPr>
          <p:cNvSpPr>
            <a:spLocks noGrp="1"/>
          </p:cNvSpPr>
          <p:nvPr>
            <p:ph type="pic" sz="quarter" idx="20"/>
          </p:nvPr>
        </p:nvSpPr>
        <p:spPr>
          <a:xfrm>
            <a:off x="5393716" y="4041797"/>
            <a:ext cx="914400" cy="914400"/>
          </a:xfrm>
        </p:spPr>
        <p:txBody>
          <a:bodyPr/>
          <a:lstStyle>
            <a:lvl1pPr marL="0" indent="0">
              <a:buNone/>
              <a:defRPr/>
            </a:lvl1pPr>
          </a:lstStyle>
          <a:p>
            <a:r>
              <a:rPr lang="en-US"/>
              <a:t>Click icon to add picture</a:t>
            </a:r>
          </a:p>
        </p:txBody>
      </p:sp>
      <p:sp>
        <p:nvSpPr>
          <p:cNvPr id="24" name="Mankato">
            <a:extLst>
              <a:ext uri="{FF2B5EF4-FFF2-40B4-BE49-F238E27FC236}">
                <a16:creationId xmlns:a16="http://schemas.microsoft.com/office/drawing/2014/main" id="{A2223B94-7364-9A14-7C41-6FE5D50D8BEA}"/>
              </a:ext>
            </a:extLst>
          </p:cNvPr>
          <p:cNvSpPr>
            <a:spLocks noGrp="1"/>
          </p:cNvSpPr>
          <p:nvPr>
            <p:ph type="pic" sz="quarter" idx="21"/>
          </p:nvPr>
        </p:nvSpPr>
        <p:spPr>
          <a:xfrm>
            <a:off x="6958693" y="4041797"/>
            <a:ext cx="914400" cy="914400"/>
          </a:xfrm>
        </p:spPr>
        <p:txBody>
          <a:bodyPr/>
          <a:lstStyle>
            <a:lvl1pPr marL="0" indent="0">
              <a:buNone/>
              <a:defRPr/>
            </a:lvl1pPr>
          </a:lstStyle>
          <a:p>
            <a:r>
              <a:rPr lang="en-US"/>
              <a:t>Click icon to add picture</a:t>
            </a:r>
          </a:p>
        </p:txBody>
      </p:sp>
      <p:sp>
        <p:nvSpPr>
          <p:cNvPr id="25" name="Moorhead">
            <a:extLst>
              <a:ext uri="{FF2B5EF4-FFF2-40B4-BE49-F238E27FC236}">
                <a16:creationId xmlns:a16="http://schemas.microsoft.com/office/drawing/2014/main" id="{48B9B9F2-E914-2E0F-7294-C8D57EC9069F}"/>
              </a:ext>
            </a:extLst>
          </p:cNvPr>
          <p:cNvSpPr>
            <a:spLocks noGrp="1"/>
          </p:cNvSpPr>
          <p:nvPr>
            <p:ph type="pic" sz="quarter" idx="22"/>
          </p:nvPr>
        </p:nvSpPr>
        <p:spPr>
          <a:xfrm>
            <a:off x="8523670" y="4041797"/>
            <a:ext cx="914400" cy="914400"/>
          </a:xfrm>
        </p:spPr>
        <p:txBody>
          <a:bodyPr/>
          <a:lstStyle>
            <a:lvl1pPr marL="0" indent="0">
              <a:buNone/>
              <a:defRPr/>
            </a:lvl1pPr>
          </a:lstStyle>
          <a:p>
            <a:r>
              <a:rPr lang="en-US"/>
              <a:t>Click icon to add picture</a:t>
            </a:r>
          </a:p>
        </p:txBody>
      </p:sp>
      <p:sp>
        <p:nvSpPr>
          <p:cNvPr id="26" name="MinnWest">
            <a:extLst>
              <a:ext uri="{FF2B5EF4-FFF2-40B4-BE49-F238E27FC236}">
                <a16:creationId xmlns:a16="http://schemas.microsoft.com/office/drawing/2014/main" id="{807D3951-6A18-D444-1C8F-6A6327712403}"/>
              </a:ext>
            </a:extLst>
          </p:cNvPr>
          <p:cNvSpPr>
            <a:spLocks noGrp="1"/>
          </p:cNvSpPr>
          <p:nvPr>
            <p:ph type="pic" sz="quarter" idx="23"/>
          </p:nvPr>
        </p:nvSpPr>
        <p:spPr>
          <a:xfrm>
            <a:off x="10088647" y="4041797"/>
            <a:ext cx="914400" cy="914400"/>
          </a:xfrm>
        </p:spPr>
        <p:txBody>
          <a:bodyPr/>
          <a:lstStyle>
            <a:lvl1pPr marL="0" indent="0">
              <a:buNone/>
              <a:defRPr/>
            </a:lvl1pPr>
          </a:lstStyle>
          <a:p>
            <a:r>
              <a:rPr lang="en-US"/>
              <a:t>Click icon to add picture</a:t>
            </a:r>
          </a:p>
        </p:txBody>
      </p:sp>
      <p:sp>
        <p:nvSpPr>
          <p:cNvPr id="27" name="Normandale">
            <a:extLst>
              <a:ext uri="{FF2B5EF4-FFF2-40B4-BE49-F238E27FC236}">
                <a16:creationId xmlns:a16="http://schemas.microsoft.com/office/drawing/2014/main" id="{60AB0DB6-49F0-0062-60F6-9D12AEE3F4F1}"/>
              </a:ext>
            </a:extLst>
          </p:cNvPr>
          <p:cNvSpPr>
            <a:spLocks noGrp="1"/>
          </p:cNvSpPr>
          <p:nvPr>
            <p:ph type="pic" sz="quarter" idx="24"/>
          </p:nvPr>
        </p:nvSpPr>
        <p:spPr>
          <a:xfrm>
            <a:off x="1467239" y="4963350"/>
            <a:ext cx="914400" cy="914400"/>
          </a:xfrm>
        </p:spPr>
        <p:txBody>
          <a:bodyPr/>
          <a:lstStyle>
            <a:lvl1pPr marL="0" indent="0">
              <a:buNone/>
              <a:defRPr/>
            </a:lvl1pPr>
          </a:lstStyle>
          <a:p>
            <a:r>
              <a:rPr lang="en-US"/>
              <a:t>Click icon to add picture</a:t>
            </a:r>
          </a:p>
        </p:txBody>
      </p:sp>
      <p:sp>
        <p:nvSpPr>
          <p:cNvPr id="28" name="Northland">
            <a:extLst>
              <a:ext uri="{FF2B5EF4-FFF2-40B4-BE49-F238E27FC236}">
                <a16:creationId xmlns:a16="http://schemas.microsoft.com/office/drawing/2014/main" id="{E73CF2E2-1B98-83DD-15FD-7F29A773AB95}"/>
              </a:ext>
            </a:extLst>
          </p:cNvPr>
          <p:cNvSpPr>
            <a:spLocks noGrp="1"/>
          </p:cNvSpPr>
          <p:nvPr>
            <p:ph type="pic" sz="quarter" idx="25"/>
          </p:nvPr>
        </p:nvSpPr>
        <p:spPr>
          <a:xfrm>
            <a:off x="3032216" y="4963350"/>
            <a:ext cx="914400" cy="914400"/>
          </a:xfrm>
        </p:spPr>
        <p:txBody>
          <a:bodyPr/>
          <a:lstStyle>
            <a:lvl1pPr marL="0" indent="0">
              <a:buNone/>
              <a:defRPr/>
            </a:lvl1pPr>
          </a:lstStyle>
          <a:p>
            <a:r>
              <a:rPr lang="en-US"/>
              <a:t>Click icon to add picture</a:t>
            </a:r>
          </a:p>
        </p:txBody>
      </p:sp>
      <p:sp>
        <p:nvSpPr>
          <p:cNvPr id="29" name="North Hennepin">
            <a:extLst>
              <a:ext uri="{FF2B5EF4-FFF2-40B4-BE49-F238E27FC236}">
                <a16:creationId xmlns:a16="http://schemas.microsoft.com/office/drawing/2014/main" id="{61FFDB3C-49B0-4E56-9553-055C32C77522}"/>
              </a:ext>
            </a:extLst>
          </p:cNvPr>
          <p:cNvSpPr>
            <a:spLocks noGrp="1"/>
          </p:cNvSpPr>
          <p:nvPr>
            <p:ph type="pic" sz="quarter" idx="26"/>
          </p:nvPr>
        </p:nvSpPr>
        <p:spPr>
          <a:xfrm>
            <a:off x="4597193" y="4963350"/>
            <a:ext cx="914400" cy="914400"/>
          </a:xfrm>
        </p:spPr>
        <p:txBody>
          <a:bodyPr/>
          <a:lstStyle>
            <a:lvl1pPr marL="0" indent="0">
              <a:buNone/>
              <a:defRPr/>
            </a:lvl1pPr>
          </a:lstStyle>
          <a:p>
            <a:r>
              <a:rPr lang="en-US"/>
              <a:t>Click icon to add picture</a:t>
            </a:r>
          </a:p>
        </p:txBody>
      </p:sp>
      <p:sp>
        <p:nvSpPr>
          <p:cNvPr id="30" name="NTC">
            <a:extLst>
              <a:ext uri="{FF2B5EF4-FFF2-40B4-BE49-F238E27FC236}">
                <a16:creationId xmlns:a16="http://schemas.microsoft.com/office/drawing/2014/main" id="{08BD88C4-804D-56F5-2F01-DE0D7C9E3162}"/>
              </a:ext>
            </a:extLst>
          </p:cNvPr>
          <p:cNvSpPr>
            <a:spLocks noGrp="1"/>
          </p:cNvSpPr>
          <p:nvPr>
            <p:ph type="pic" sz="quarter" idx="27"/>
          </p:nvPr>
        </p:nvSpPr>
        <p:spPr>
          <a:xfrm>
            <a:off x="6162170" y="4963350"/>
            <a:ext cx="914400" cy="914400"/>
          </a:xfrm>
        </p:spPr>
        <p:txBody>
          <a:bodyPr/>
          <a:lstStyle>
            <a:lvl1pPr marL="0" indent="0">
              <a:buNone/>
              <a:defRPr/>
            </a:lvl1pPr>
          </a:lstStyle>
          <a:p>
            <a:r>
              <a:rPr lang="en-US"/>
              <a:t>Click icon to add picture</a:t>
            </a:r>
          </a:p>
        </p:txBody>
      </p:sp>
      <p:sp>
        <p:nvSpPr>
          <p:cNvPr id="31" name="Pine Tech">
            <a:extLst>
              <a:ext uri="{FF2B5EF4-FFF2-40B4-BE49-F238E27FC236}">
                <a16:creationId xmlns:a16="http://schemas.microsoft.com/office/drawing/2014/main" id="{ABF63167-4044-3360-D603-716F12164D00}"/>
              </a:ext>
            </a:extLst>
          </p:cNvPr>
          <p:cNvSpPr>
            <a:spLocks noGrp="1"/>
          </p:cNvSpPr>
          <p:nvPr>
            <p:ph type="pic" sz="quarter" idx="28"/>
          </p:nvPr>
        </p:nvSpPr>
        <p:spPr>
          <a:xfrm>
            <a:off x="7727147" y="4963350"/>
            <a:ext cx="914400" cy="914400"/>
          </a:xfrm>
        </p:spPr>
        <p:txBody>
          <a:bodyPr/>
          <a:lstStyle>
            <a:lvl1pPr marL="0" indent="0">
              <a:buNone/>
              <a:defRPr/>
            </a:lvl1pPr>
          </a:lstStyle>
          <a:p>
            <a:r>
              <a:rPr lang="en-US"/>
              <a:t>Click icon to add picture</a:t>
            </a:r>
          </a:p>
        </p:txBody>
      </p:sp>
      <p:sp>
        <p:nvSpPr>
          <p:cNvPr id="32" name="Ridgewater">
            <a:extLst>
              <a:ext uri="{FF2B5EF4-FFF2-40B4-BE49-F238E27FC236}">
                <a16:creationId xmlns:a16="http://schemas.microsoft.com/office/drawing/2014/main" id="{34B268C2-9035-49E9-CED5-9D3EACC0B0C8}"/>
              </a:ext>
            </a:extLst>
          </p:cNvPr>
          <p:cNvSpPr>
            <a:spLocks noGrp="1"/>
          </p:cNvSpPr>
          <p:nvPr>
            <p:ph type="pic" sz="quarter" idx="29"/>
          </p:nvPr>
        </p:nvSpPr>
        <p:spPr>
          <a:xfrm>
            <a:off x="9292124" y="4963350"/>
            <a:ext cx="914400" cy="914400"/>
          </a:xfrm>
        </p:spPr>
        <p:txBody>
          <a:bodyPr/>
          <a:lstStyle>
            <a:lvl1pPr marL="0" indent="0">
              <a:buNone/>
              <a:defRPr/>
            </a:lvl1pPr>
          </a:lstStyle>
          <a:p>
            <a:r>
              <a:rPr lang="en-US"/>
              <a:t>Click icon to add picture</a:t>
            </a:r>
          </a:p>
        </p:txBody>
      </p:sp>
      <p:sp>
        <p:nvSpPr>
          <p:cNvPr id="33" name="Riverland">
            <a:extLst>
              <a:ext uri="{FF2B5EF4-FFF2-40B4-BE49-F238E27FC236}">
                <a16:creationId xmlns:a16="http://schemas.microsoft.com/office/drawing/2014/main" id="{98A3C0FC-9491-C663-0B53-EACCE79F1324}"/>
              </a:ext>
            </a:extLst>
          </p:cNvPr>
          <p:cNvSpPr>
            <a:spLocks noGrp="1"/>
          </p:cNvSpPr>
          <p:nvPr>
            <p:ph type="pic" sz="quarter" idx="30"/>
          </p:nvPr>
        </p:nvSpPr>
        <p:spPr>
          <a:xfrm>
            <a:off x="10857101" y="4960965"/>
            <a:ext cx="914400" cy="914400"/>
          </a:xfrm>
        </p:spPr>
        <p:txBody>
          <a:bodyPr/>
          <a:lstStyle>
            <a:lvl1pPr marL="0" indent="0">
              <a:buNone/>
              <a:defRPr/>
            </a:lvl1pPr>
          </a:lstStyle>
          <a:p>
            <a:r>
              <a:rPr lang="en-US"/>
              <a:t>Click icon to add picture</a:t>
            </a:r>
          </a:p>
        </p:txBody>
      </p:sp>
      <p:sp>
        <p:nvSpPr>
          <p:cNvPr id="13" name="Rochester">
            <a:extLst>
              <a:ext uri="{FF2B5EF4-FFF2-40B4-BE49-F238E27FC236}">
                <a16:creationId xmlns:a16="http://schemas.microsoft.com/office/drawing/2014/main" id="{239924F3-37B7-D202-1A06-CD0C981DF6DE}"/>
              </a:ext>
            </a:extLst>
          </p:cNvPr>
          <p:cNvSpPr>
            <a:spLocks noGrp="1"/>
          </p:cNvSpPr>
          <p:nvPr>
            <p:ph type="pic" sz="quarter" idx="10"/>
          </p:nvPr>
        </p:nvSpPr>
        <p:spPr>
          <a:xfrm>
            <a:off x="699018" y="5880134"/>
            <a:ext cx="914400" cy="914400"/>
          </a:xfrm>
        </p:spPr>
        <p:txBody>
          <a:bodyPr/>
          <a:lstStyle>
            <a:lvl1pPr marL="0" indent="0">
              <a:buNone/>
              <a:defRPr/>
            </a:lvl1pPr>
          </a:lstStyle>
          <a:p>
            <a:r>
              <a:rPr lang="en-US"/>
              <a:t>Click icon to add picture</a:t>
            </a:r>
          </a:p>
        </p:txBody>
      </p:sp>
      <p:sp>
        <p:nvSpPr>
          <p:cNvPr id="14" name="South Central">
            <a:extLst>
              <a:ext uri="{FF2B5EF4-FFF2-40B4-BE49-F238E27FC236}">
                <a16:creationId xmlns:a16="http://schemas.microsoft.com/office/drawing/2014/main" id="{E7D234D3-1EA9-B269-1127-C277CA252652}"/>
              </a:ext>
            </a:extLst>
          </p:cNvPr>
          <p:cNvSpPr>
            <a:spLocks noGrp="1"/>
          </p:cNvSpPr>
          <p:nvPr>
            <p:ph type="pic" sz="quarter" idx="11"/>
          </p:nvPr>
        </p:nvSpPr>
        <p:spPr>
          <a:xfrm>
            <a:off x="2263995" y="5880134"/>
            <a:ext cx="914400" cy="914400"/>
          </a:xfrm>
        </p:spPr>
        <p:txBody>
          <a:bodyPr/>
          <a:lstStyle>
            <a:lvl1pPr marL="0" indent="0">
              <a:buNone/>
              <a:defRPr/>
            </a:lvl1pPr>
          </a:lstStyle>
          <a:p>
            <a:r>
              <a:rPr lang="en-US"/>
              <a:t>Click icon to add picture</a:t>
            </a:r>
          </a:p>
        </p:txBody>
      </p:sp>
      <p:sp>
        <p:nvSpPr>
          <p:cNvPr id="15" name="SCSU">
            <a:extLst>
              <a:ext uri="{FF2B5EF4-FFF2-40B4-BE49-F238E27FC236}">
                <a16:creationId xmlns:a16="http://schemas.microsoft.com/office/drawing/2014/main" id="{F3DD4E8D-CCE6-2746-13E9-9061524F040A}"/>
              </a:ext>
            </a:extLst>
          </p:cNvPr>
          <p:cNvSpPr>
            <a:spLocks noGrp="1"/>
          </p:cNvSpPr>
          <p:nvPr>
            <p:ph type="pic" sz="quarter" idx="12"/>
          </p:nvPr>
        </p:nvSpPr>
        <p:spPr>
          <a:xfrm>
            <a:off x="3828972" y="5880134"/>
            <a:ext cx="914400" cy="914400"/>
          </a:xfrm>
        </p:spPr>
        <p:txBody>
          <a:bodyPr/>
          <a:lstStyle>
            <a:lvl1pPr marL="0" indent="0">
              <a:buNone/>
              <a:defRPr/>
            </a:lvl1pPr>
          </a:lstStyle>
          <a:p>
            <a:r>
              <a:rPr lang="en-US"/>
              <a:t>Click icon to add picture</a:t>
            </a:r>
          </a:p>
        </p:txBody>
      </p:sp>
      <p:sp>
        <p:nvSpPr>
          <p:cNvPr id="16" name="SCTCC">
            <a:extLst>
              <a:ext uri="{FF2B5EF4-FFF2-40B4-BE49-F238E27FC236}">
                <a16:creationId xmlns:a16="http://schemas.microsoft.com/office/drawing/2014/main" id="{DDDDDE92-3BC5-8A5B-9C1F-F4BF2FE72E9B}"/>
              </a:ext>
            </a:extLst>
          </p:cNvPr>
          <p:cNvSpPr>
            <a:spLocks noGrp="1"/>
          </p:cNvSpPr>
          <p:nvPr>
            <p:ph type="pic" sz="quarter" idx="13"/>
          </p:nvPr>
        </p:nvSpPr>
        <p:spPr>
          <a:xfrm>
            <a:off x="5393949" y="5880134"/>
            <a:ext cx="914400" cy="914400"/>
          </a:xfrm>
        </p:spPr>
        <p:txBody>
          <a:bodyPr/>
          <a:lstStyle>
            <a:lvl1pPr marL="0" indent="0">
              <a:buNone/>
              <a:defRPr/>
            </a:lvl1pPr>
          </a:lstStyle>
          <a:p>
            <a:r>
              <a:rPr lang="en-US"/>
              <a:t>Click icon to add picture</a:t>
            </a:r>
          </a:p>
        </p:txBody>
      </p:sp>
      <p:sp>
        <p:nvSpPr>
          <p:cNvPr id="17" name="Southwest">
            <a:extLst>
              <a:ext uri="{FF2B5EF4-FFF2-40B4-BE49-F238E27FC236}">
                <a16:creationId xmlns:a16="http://schemas.microsoft.com/office/drawing/2014/main" id="{BD40AA57-926B-2625-EDA1-385A3E444480}"/>
              </a:ext>
            </a:extLst>
          </p:cNvPr>
          <p:cNvSpPr>
            <a:spLocks noGrp="1"/>
          </p:cNvSpPr>
          <p:nvPr>
            <p:ph type="pic" sz="quarter" idx="14"/>
          </p:nvPr>
        </p:nvSpPr>
        <p:spPr>
          <a:xfrm>
            <a:off x="6958926" y="5880134"/>
            <a:ext cx="914400" cy="914400"/>
          </a:xfrm>
        </p:spPr>
        <p:txBody>
          <a:bodyPr/>
          <a:lstStyle>
            <a:lvl1pPr marL="0" indent="0">
              <a:buNone/>
              <a:defRPr/>
            </a:lvl1pPr>
          </a:lstStyle>
          <a:p>
            <a:r>
              <a:rPr lang="en-US"/>
              <a:t>Click icon to add picture</a:t>
            </a:r>
          </a:p>
        </p:txBody>
      </p:sp>
      <p:sp>
        <p:nvSpPr>
          <p:cNvPr id="18" name="Saint Paul College">
            <a:extLst>
              <a:ext uri="{FF2B5EF4-FFF2-40B4-BE49-F238E27FC236}">
                <a16:creationId xmlns:a16="http://schemas.microsoft.com/office/drawing/2014/main" id="{E04CA0D8-A3F4-E2DF-09BE-49DE645F75B6}"/>
              </a:ext>
            </a:extLst>
          </p:cNvPr>
          <p:cNvSpPr>
            <a:spLocks noGrp="1"/>
          </p:cNvSpPr>
          <p:nvPr>
            <p:ph type="pic" sz="quarter" idx="15"/>
          </p:nvPr>
        </p:nvSpPr>
        <p:spPr>
          <a:xfrm>
            <a:off x="8523903" y="5880134"/>
            <a:ext cx="914400" cy="914400"/>
          </a:xfrm>
        </p:spPr>
        <p:txBody>
          <a:bodyPr/>
          <a:lstStyle>
            <a:lvl1pPr marL="0" indent="0">
              <a:buNone/>
              <a:defRPr/>
            </a:lvl1pPr>
          </a:lstStyle>
          <a:p>
            <a:r>
              <a:rPr lang="en-US"/>
              <a:t>Click icon to add picture</a:t>
            </a:r>
          </a:p>
        </p:txBody>
      </p:sp>
      <p:sp>
        <p:nvSpPr>
          <p:cNvPr id="19" name="Winona">
            <a:extLst>
              <a:ext uri="{FF2B5EF4-FFF2-40B4-BE49-F238E27FC236}">
                <a16:creationId xmlns:a16="http://schemas.microsoft.com/office/drawing/2014/main" id="{FA2F223A-6800-2311-3202-02C46F6A61A0}"/>
              </a:ext>
            </a:extLst>
          </p:cNvPr>
          <p:cNvSpPr>
            <a:spLocks noGrp="1"/>
          </p:cNvSpPr>
          <p:nvPr>
            <p:ph type="pic" sz="quarter" idx="16"/>
          </p:nvPr>
        </p:nvSpPr>
        <p:spPr>
          <a:xfrm>
            <a:off x="10088880" y="5880134"/>
            <a:ext cx="914400" cy="914400"/>
          </a:xfrm>
        </p:spPr>
        <p:txBody>
          <a:bodyPr/>
          <a:lstStyle>
            <a:lvl1pPr marL="0" indent="0">
              <a:buNone/>
              <a:defRPr/>
            </a:lvl1pPr>
          </a:lstStyle>
          <a:p>
            <a:r>
              <a:rPr lang="en-US"/>
              <a:t>Click icon to add picture</a:t>
            </a:r>
          </a:p>
        </p:txBody>
      </p:sp>
    </p:spTree>
    <p:extLst>
      <p:ext uri="{BB962C8B-B14F-4D97-AF65-F5344CB8AC3E}">
        <p14:creationId xmlns:p14="http://schemas.microsoft.com/office/powerpoint/2010/main" val="5667792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End card">
    <p:spTree>
      <p:nvGrpSpPr>
        <p:cNvPr id="1" name=""/>
        <p:cNvGrpSpPr/>
        <p:nvPr/>
      </p:nvGrpSpPr>
      <p:grpSpPr>
        <a:xfrm>
          <a:off x="0" y="0"/>
          <a:ext cx="0" cy="0"/>
          <a:chOff x="0" y="0"/>
          <a:chExt cx="0" cy="0"/>
        </a:xfrm>
      </p:grpSpPr>
      <p:sp>
        <p:nvSpPr>
          <p:cNvPr id="9" name="Text Placeholder 8">
            <a:extLst>
              <a:ext uri="{FF2B5EF4-FFF2-40B4-BE49-F238E27FC236}">
                <a16:creationId xmlns:a16="http://schemas.microsoft.com/office/drawing/2014/main" id="{0AE98F0E-612C-E663-2EBB-4BCBE22AAF34}"/>
              </a:ext>
            </a:extLst>
          </p:cNvPr>
          <p:cNvSpPr>
            <a:spLocks noGrp="1"/>
          </p:cNvSpPr>
          <p:nvPr>
            <p:ph type="body" sz="quarter" idx="11"/>
          </p:nvPr>
        </p:nvSpPr>
        <p:spPr>
          <a:xfrm>
            <a:off x="4005263" y="3354895"/>
            <a:ext cx="4181475" cy="1548826"/>
          </a:xfrm>
        </p:spPr>
        <p:txBody>
          <a:bodyPr>
            <a:normAutofit/>
          </a:bodyPr>
          <a:lstStyle>
            <a:lvl1pPr marL="0" indent="0" algn="ctr">
              <a:spcBef>
                <a:spcPts val="0"/>
              </a:spcBef>
              <a:spcAft>
                <a:spcPts val="0"/>
              </a:spcAft>
              <a:buNone/>
              <a:defRPr sz="2000"/>
            </a:lvl1pPr>
          </a:lstStyle>
          <a:p>
            <a:pPr lvl="0"/>
            <a:r>
              <a:rPr lang="en-US"/>
              <a:t>Click to edit Master text styles</a:t>
            </a:r>
          </a:p>
        </p:txBody>
      </p:sp>
      <p:sp>
        <p:nvSpPr>
          <p:cNvPr id="5" name="Title 4">
            <a:extLst>
              <a:ext uri="{FF2B5EF4-FFF2-40B4-BE49-F238E27FC236}">
                <a16:creationId xmlns:a16="http://schemas.microsoft.com/office/drawing/2014/main" id="{2AF2FB99-DE2E-3A6C-F3AD-21CB9FC50F95}"/>
              </a:ext>
            </a:extLst>
          </p:cNvPr>
          <p:cNvSpPr>
            <a:spLocks noGrp="1"/>
          </p:cNvSpPr>
          <p:nvPr>
            <p:ph type="title" hasCustomPrompt="1"/>
          </p:nvPr>
        </p:nvSpPr>
        <p:spPr>
          <a:xfrm>
            <a:off x="838200" y="365125"/>
            <a:ext cx="3038475" cy="1325563"/>
          </a:xfrm>
        </p:spPr>
        <p:txBody>
          <a:bodyPr/>
          <a:lstStyle>
            <a:lvl1pPr>
              <a:defRPr/>
            </a:lvl1pPr>
          </a:lstStyle>
          <a:p>
            <a:r>
              <a:rPr lang="en-US"/>
              <a:t>Thank you.</a:t>
            </a:r>
          </a:p>
        </p:txBody>
      </p:sp>
      <p:sp>
        <p:nvSpPr>
          <p:cNvPr id="7" name="Picture Placeholder 6">
            <a:extLst>
              <a:ext uri="{FF2B5EF4-FFF2-40B4-BE49-F238E27FC236}">
                <a16:creationId xmlns:a16="http://schemas.microsoft.com/office/drawing/2014/main" id="{3FD76C84-EEED-28E4-47AC-0470D5848E32}"/>
              </a:ext>
            </a:extLst>
          </p:cNvPr>
          <p:cNvSpPr>
            <a:spLocks noGrp="1"/>
          </p:cNvSpPr>
          <p:nvPr>
            <p:ph type="pic" sz="quarter" idx="10"/>
          </p:nvPr>
        </p:nvSpPr>
        <p:spPr>
          <a:xfrm>
            <a:off x="4413504" y="1398655"/>
            <a:ext cx="3364992" cy="1548826"/>
          </a:xfrm>
        </p:spPr>
        <p:txBody>
          <a:bodyPr/>
          <a:lstStyle>
            <a:lvl1pPr marL="0" indent="0">
              <a:buNone/>
              <a:defRPr/>
            </a:lvl1pPr>
          </a:lstStyle>
          <a:p>
            <a:r>
              <a:rPr lang="en-US"/>
              <a:t>Click icon to add picture</a:t>
            </a:r>
          </a:p>
        </p:txBody>
      </p:sp>
      <p:sp>
        <p:nvSpPr>
          <p:cNvPr id="11" name="Text Placeholder 10">
            <a:extLst>
              <a:ext uri="{FF2B5EF4-FFF2-40B4-BE49-F238E27FC236}">
                <a16:creationId xmlns:a16="http://schemas.microsoft.com/office/drawing/2014/main" id="{619FC632-67B8-C94B-3F08-3E51CA5A0525}"/>
              </a:ext>
            </a:extLst>
          </p:cNvPr>
          <p:cNvSpPr>
            <a:spLocks noGrp="1"/>
          </p:cNvSpPr>
          <p:nvPr>
            <p:ph type="body" sz="quarter" idx="12" hasCustomPrompt="1"/>
          </p:nvPr>
        </p:nvSpPr>
        <p:spPr>
          <a:xfrm>
            <a:off x="0" y="6049963"/>
            <a:ext cx="12192000" cy="661987"/>
          </a:xfrm>
        </p:spPr>
        <p:txBody>
          <a:bodyPr>
            <a:noAutofit/>
          </a:bodyPr>
          <a:lstStyle>
            <a:lvl1pPr marL="0" indent="0" algn="ctr">
              <a:spcBef>
                <a:spcPts val="0"/>
              </a:spcBef>
              <a:spcAft>
                <a:spcPts val="0"/>
              </a:spcAft>
              <a:buNone/>
              <a:defRPr sz="1200"/>
            </a:lvl1pPr>
            <a:lvl2pPr marL="457200" indent="0" algn="ctr">
              <a:buNone/>
              <a:defRPr sz="1200"/>
            </a:lvl2pPr>
            <a:lvl3pPr marL="822960" indent="0" algn="ctr">
              <a:buNone/>
              <a:defRPr sz="1200"/>
            </a:lvl3pPr>
            <a:lvl4pPr marL="1188720" indent="0" algn="ctr">
              <a:buNone/>
              <a:defRPr sz="1200"/>
            </a:lvl4pPr>
            <a:lvl5pPr marL="1554480" indent="0" algn="ctr">
              <a:buNone/>
              <a:defRPr sz="1200"/>
            </a:lvl5pPr>
          </a:lstStyle>
          <a:p>
            <a:pPr lvl="0"/>
            <a:r>
              <a:rPr lang="en-US"/>
              <a:t>Click to edit text</a:t>
            </a:r>
          </a:p>
        </p:txBody>
      </p:sp>
      <p:sp>
        <p:nvSpPr>
          <p:cNvPr id="13" name="Text Placeholder 12">
            <a:extLst>
              <a:ext uri="{FF2B5EF4-FFF2-40B4-BE49-F238E27FC236}">
                <a16:creationId xmlns:a16="http://schemas.microsoft.com/office/drawing/2014/main" id="{481ECFDE-1DE7-69A7-53C5-35814B813E3C}"/>
              </a:ext>
            </a:extLst>
          </p:cNvPr>
          <p:cNvSpPr>
            <a:spLocks noGrp="1"/>
          </p:cNvSpPr>
          <p:nvPr>
            <p:ph type="body" sz="quarter" idx="13"/>
          </p:nvPr>
        </p:nvSpPr>
        <p:spPr>
          <a:xfrm>
            <a:off x="4017963" y="4903721"/>
            <a:ext cx="4202112" cy="555692"/>
          </a:xfrm>
        </p:spPr>
        <p:txBody>
          <a:bodyPr>
            <a:normAutofit/>
          </a:bodyPr>
          <a:lstStyle>
            <a:lvl1pPr marL="0" indent="0" algn="ctr">
              <a:buNone/>
              <a:defRPr sz="2000" b="1">
                <a:solidFill>
                  <a:schemeClr val="accent1"/>
                </a:solidFill>
              </a:defRPr>
            </a:lvl1pPr>
            <a:lvl2pPr marL="457200" indent="0">
              <a:buNone/>
              <a:defRPr/>
            </a:lvl2pPr>
            <a:lvl3pPr marL="822960" indent="0">
              <a:buNone/>
              <a:defRPr/>
            </a:lvl3pPr>
            <a:lvl4pPr marL="1188720" indent="0">
              <a:buNone/>
              <a:defRPr/>
            </a:lvl4pPr>
            <a:lvl5pPr marL="1554480" indent="0">
              <a:buNone/>
              <a:defRPr/>
            </a:lvl5pPr>
          </a:lstStyle>
          <a:p>
            <a:pPr lvl="0"/>
            <a:r>
              <a:rPr lang="en-US"/>
              <a:t>Click to edit Master text styles</a:t>
            </a:r>
          </a:p>
        </p:txBody>
      </p:sp>
    </p:spTree>
    <p:extLst>
      <p:ext uri="{BB962C8B-B14F-4D97-AF65-F5344CB8AC3E}">
        <p14:creationId xmlns:p14="http://schemas.microsoft.com/office/powerpoint/2010/main" val="37797111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2_Title Slide">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1"/>
            <a:ext cx="12192000" cy="3361113"/>
          </a:xfrm>
          <a:prstGeom prst="rect">
            <a:avLst/>
          </a:prstGeom>
        </p:spPr>
      </p:pic>
      <p:pic>
        <p:nvPicPr>
          <p:cNvPr id="4" name="Picture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0" y="3778136"/>
            <a:ext cx="12192000" cy="108065"/>
          </a:xfrm>
          <a:prstGeom prst="rect">
            <a:avLst/>
          </a:prstGeom>
        </p:spPr>
      </p:pic>
      <p:sp>
        <p:nvSpPr>
          <p:cNvPr id="8" name="Text Placeholder 7"/>
          <p:cNvSpPr>
            <a:spLocks noGrp="1"/>
          </p:cNvSpPr>
          <p:nvPr>
            <p:ph type="body" sz="quarter" idx="10" hasCustomPrompt="1"/>
          </p:nvPr>
        </p:nvSpPr>
        <p:spPr>
          <a:xfrm>
            <a:off x="7213600" y="3124200"/>
            <a:ext cx="3556000" cy="457200"/>
          </a:xfrm>
          <a:prstGeom prst="rect">
            <a:avLst/>
          </a:prstGeom>
        </p:spPr>
        <p:txBody>
          <a:bodyPr>
            <a:normAutofit/>
          </a:bodyPr>
          <a:lstStyle>
            <a:lvl1pPr marL="0" indent="0" algn="r">
              <a:buNone/>
              <a:defRPr sz="1800" b="1">
                <a:solidFill>
                  <a:srgbClr val="009F4D"/>
                </a:solidFill>
              </a:defRPr>
            </a:lvl1pPr>
          </a:lstStyle>
          <a:p>
            <a:pPr lvl="0"/>
            <a:r>
              <a:rPr lang="en-US"/>
              <a:t>Click to edit Date</a:t>
            </a:r>
          </a:p>
        </p:txBody>
      </p:sp>
      <p:sp>
        <p:nvSpPr>
          <p:cNvPr id="10" name="Text Placeholder 9"/>
          <p:cNvSpPr>
            <a:spLocks noGrp="1"/>
          </p:cNvSpPr>
          <p:nvPr>
            <p:ph type="body" sz="quarter" idx="11" hasCustomPrompt="1"/>
          </p:nvPr>
        </p:nvSpPr>
        <p:spPr>
          <a:xfrm>
            <a:off x="6299200" y="3468688"/>
            <a:ext cx="4470400" cy="417512"/>
          </a:xfrm>
          <a:prstGeom prst="rect">
            <a:avLst/>
          </a:prstGeom>
        </p:spPr>
        <p:txBody>
          <a:bodyPr>
            <a:noAutofit/>
          </a:bodyPr>
          <a:lstStyle>
            <a:lvl1pPr marL="0" indent="0" algn="r">
              <a:buNone/>
              <a:defRPr sz="1600" b="1">
                <a:solidFill>
                  <a:srgbClr val="009F4D"/>
                </a:solidFill>
              </a:defRPr>
            </a:lvl1pPr>
          </a:lstStyle>
          <a:p>
            <a:pPr lvl="0"/>
            <a:r>
              <a:rPr lang="en-US"/>
              <a:t>Click to edit DEPARMENT NAME</a:t>
            </a:r>
          </a:p>
        </p:txBody>
      </p:sp>
      <p:sp>
        <p:nvSpPr>
          <p:cNvPr id="12" name="Content Placeholder 11"/>
          <p:cNvSpPr>
            <a:spLocks noGrp="1"/>
          </p:cNvSpPr>
          <p:nvPr>
            <p:ph sz="quarter" idx="12" hasCustomPrompt="1"/>
          </p:nvPr>
        </p:nvSpPr>
        <p:spPr>
          <a:xfrm>
            <a:off x="1320800" y="3886200"/>
            <a:ext cx="7924800" cy="1143000"/>
          </a:xfrm>
          <a:prstGeom prst="rect">
            <a:avLst/>
          </a:prstGeom>
        </p:spPr>
        <p:txBody>
          <a:bodyPr>
            <a:noAutofit/>
          </a:bodyPr>
          <a:lstStyle>
            <a:lvl1pPr marL="0" indent="0">
              <a:buNone/>
              <a:defRPr sz="4000" b="1" baseline="0">
                <a:solidFill>
                  <a:srgbClr val="0C2340"/>
                </a:solidFill>
              </a:defRPr>
            </a:lvl1pPr>
          </a:lstStyle>
          <a:p>
            <a:pPr lvl="0"/>
            <a:r>
              <a:rPr lang="en-US"/>
              <a:t>Click to edit POWERPOINT PRESENTATION title</a:t>
            </a:r>
          </a:p>
        </p:txBody>
      </p:sp>
      <p:sp>
        <p:nvSpPr>
          <p:cNvPr id="14" name="Text Placeholder 13"/>
          <p:cNvSpPr>
            <a:spLocks noGrp="1"/>
          </p:cNvSpPr>
          <p:nvPr>
            <p:ph type="body" sz="quarter" idx="13" hasCustomPrompt="1"/>
          </p:nvPr>
        </p:nvSpPr>
        <p:spPr>
          <a:xfrm>
            <a:off x="1320800" y="5105400"/>
            <a:ext cx="3556000" cy="533400"/>
          </a:xfrm>
          <a:prstGeom prst="rect">
            <a:avLst/>
          </a:prstGeom>
        </p:spPr>
        <p:txBody>
          <a:bodyPr>
            <a:normAutofit/>
          </a:bodyPr>
          <a:lstStyle>
            <a:lvl1pPr marL="0" indent="0">
              <a:buNone/>
              <a:defRPr sz="2000" b="1">
                <a:solidFill>
                  <a:srgbClr val="009F4D"/>
                </a:solidFill>
              </a:defRPr>
            </a:lvl1pPr>
          </a:lstStyle>
          <a:p>
            <a:pPr lvl="0"/>
            <a:r>
              <a:rPr lang="en-US"/>
              <a:t>Click to edit Subhead</a:t>
            </a:r>
          </a:p>
        </p:txBody>
      </p:sp>
      <p:sp>
        <p:nvSpPr>
          <p:cNvPr id="5" name="Text Placeholder 4"/>
          <p:cNvSpPr>
            <a:spLocks noGrp="1"/>
          </p:cNvSpPr>
          <p:nvPr>
            <p:ph type="body" sz="quarter" idx="14" hasCustomPrompt="1"/>
          </p:nvPr>
        </p:nvSpPr>
        <p:spPr>
          <a:xfrm>
            <a:off x="1320800" y="5715000"/>
            <a:ext cx="3759200" cy="381000"/>
          </a:xfrm>
          <a:prstGeom prst="rect">
            <a:avLst/>
          </a:prstGeom>
        </p:spPr>
        <p:txBody>
          <a:bodyPr>
            <a:normAutofit/>
          </a:bodyPr>
          <a:lstStyle>
            <a:lvl1pPr marL="0" indent="0">
              <a:buNone/>
              <a:defRPr sz="1400" b="1">
                <a:solidFill>
                  <a:srgbClr val="ACA39A"/>
                </a:solidFill>
                <a:latin typeface="+mn-lt"/>
              </a:defRPr>
            </a:lvl1pPr>
          </a:lstStyle>
          <a:p>
            <a:pPr lvl="0"/>
            <a:r>
              <a:rPr lang="en-US"/>
              <a:t>MINNESOTA STATE</a:t>
            </a:r>
          </a:p>
        </p:txBody>
      </p:sp>
    </p:spTree>
    <p:extLst>
      <p:ext uri="{BB962C8B-B14F-4D97-AF65-F5344CB8AC3E}">
        <p14:creationId xmlns:p14="http://schemas.microsoft.com/office/powerpoint/2010/main" val="329620017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chemeClr val="tx2"/>
                </a:solidFill>
              </a:defRPr>
            </a:lvl1pPr>
            <a:lvl2pPr>
              <a:buClr>
                <a:srgbClr val="009F4D"/>
              </a:buClr>
              <a:defRPr sz="2400">
                <a:solidFill>
                  <a:schemeClr val="tx2"/>
                </a:solidFill>
              </a:defRPr>
            </a:lvl2pPr>
            <a:lvl3pPr>
              <a:buClr>
                <a:srgbClr val="009F4D"/>
              </a:buClr>
              <a:defRPr sz="2200">
                <a:solidFill>
                  <a:schemeClr val="tx2"/>
                </a:solidFill>
              </a:defRPr>
            </a:lvl3pPr>
            <a:lvl4pPr>
              <a:buClr>
                <a:srgbClr val="009F4D"/>
              </a:buClr>
              <a:defRPr>
                <a:solidFill>
                  <a:schemeClr val="tx2"/>
                </a:solidFill>
              </a:defRPr>
            </a:lvl4pPr>
            <a:lvl5pPr marL="2057400" indent="-228600">
              <a:buClr>
                <a:srgbClr val="009F4D"/>
              </a:buClr>
              <a:buFont typeface="Courier New" panose="02070309020205020404" pitchFamily="49" charset="0"/>
              <a:buChar char="o"/>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7" y="6096001"/>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3600" b="1">
                <a:solidFill>
                  <a:schemeClr val="tx2"/>
                </a:solidFill>
              </a:defRPr>
            </a:lvl1pPr>
          </a:lstStyle>
          <a:p>
            <a:pPr lvl="0"/>
            <a:r>
              <a:rPr lang="en-US"/>
              <a:t>Click to edit header</a:t>
            </a:r>
          </a:p>
        </p:txBody>
      </p:sp>
    </p:spTree>
    <p:extLst>
      <p:ext uri="{BB962C8B-B14F-4D97-AF65-F5344CB8AC3E}">
        <p14:creationId xmlns:p14="http://schemas.microsoft.com/office/powerpoint/2010/main" val="331108458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800">
                <a:solidFill>
                  <a:srgbClr val="0C2340"/>
                </a:solidFill>
              </a:defRPr>
            </a:lvl1pPr>
            <a:lvl2pPr>
              <a:buClr>
                <a:srgbClr val="009F4D"/>
              </a:buClr>
              <a:defRPr sz="2400">
                <a:solidFill>
                  <a:srgbClr val="0C2340"/>
                </a:solidFill>
              </a:defRPr>
            </a:lvl2pPr>
            <a:lvl3pPr>
              <a:buClr>
                <a:srgbClr val="009F4D"/>
              </a:buClr>
              <a:defRPr sz="2200">
                <a:solidFill>
                  <a:srgbClr val="0C2340"/>
                </a:solidFill>
              </a:defRPr>
            </a:lvl3pPr>
            <a:lvl4pPr>
              <a:buClr>
                <a:srgbClr val="009F4D"/>
              </a:buClr>
              <a:defRPr>
                <a:solidFill>
                  <a:srgbClr val="0C2340"/>
                </a:solidFill>
              </a:defRPr>
            </a:lvl4pPr>
            <a:lvl5pPr marL="2057400" indent="-22860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2"/>
          <p:cNvSpPr>
            <a:spLocks noGrp="1"/>
          </p:cNvSpPr>
          <p:nvPr>
            <p:ph type="body" idx="13" hasCustomPrompt="1"/>
          </p:nvPr>
        </p:nvSpPr>
        <p:spPr>
          <a:xfrm>
            <a:off x="609600" y="533402"/>
            <a:ext cx="4876800" cy="609599"/>
          </a:xfrm>
        </p:spPr>
        <p:txBody>
          <a:bodyPr anchor="b">
            <a:normAutofit/>
          </a:bodyPr>
          <a:lstStyle>
            <a:lvl1pPr marL="0" indent="0" algn="l">
              <a:buNone/>
              <a:defRPr sz="1400" b="1" cap="all" baseline="0">
                <a:solidFill>
                  <a:srgbClr val="0C234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SECTION TITLE </a:t>
            </a:r>
          </a:p>
          <a:p>
            <a:pPr lvl="0"/>
            <a:r>
              <a:rPr lang="en-US"/>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50400" y="6096001"/>
            <a:ext cx="2641600" cy="665683"/>
          </a:xfrm>
          <a:prstGeom prst="rect">
            <a:avLst/>
          </a:prstGeom>
        </p:spPr>
      </p:pic>
    </p:spTree>
    <p:extLst>
      <p:ext uri="{BB962C8B-B14F-4D97-AF65-F5344CB8AC3E}">
        <p14:creationId xmlns:p14="http://schemas.microsoft.com/office/powerpoint/2010/main" val="25303413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4 imag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7738534"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7738533"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3">
            <a:extLst>
              <a:ext uri="{FF2B5EF4-FFF2-40B4-BE49-F238E27FC236}">
                <a16:creationId xmlns:a16="http://schemas.microsoft.com/office/drawing/2014/main" id="{229081CC-8041-1C40-2BD2-5DAA8E6ED366}"/>
              </a:ext>
            </a:extLst>
          </p:cNvPr>
          <p:cNvSpPr>
            <a:spLocks noGrp="1"/>
          </p:cNvSpPr>
          <p:nvPr>
            <p:ph sz="quarter" idx="31" hasCustomPrompt="1"/>
          </p:nvPr>
        </p:nvSpPr>
        <p:spPr>
          <a:xfrm>
            <a:off x="9333059" y="118923"/>
            <a:ext cx="2415009" cy="1828799"/>
          </a:xfrm>
          <a:effectLst/>
        </p:spPr>
        <p:txBody>
          <a:bodyP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B43F8F-4DA7-9D07-1B0B-168CCFC607E8}"/>
              </a:ext>
            </a:extLst>
          </p:cNvPr>
          <p:cNvSpPr>
            <a:spLocks noGrp="1"/>
          </p:cNvSpPr>
          <p:nvPr>
            <p:ph sz="quarter" idx="39" hasCustomPrompt="1"/>
          </p:nvPr>
        </p:nvSpPr>
        <p:spPr>
          <a:xfrm>
            <a:off x="9137334" y="1753009"/>
            <a:ext cx="2415009" cy="1828799"/>
          </a:xfrm>
          <a:effectLst/>
        </p:spPr>
        <p:txBody>
          <a:bodyP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3FC9350E-624F-75D8-B5C8-DB13054E8888}"/>
              </a:ext>
            </a:extLst>
          </p:cNvPr>
          <p:cNvSpPr>
            <a:spLocks noGrp="1"/>
          </p:cNvSpPr>
          <p:nvPr>
            <p:ph sz="quarter" idx="41" hasCustomPrompt="1"/>
          </p:nvPr>
        </p:nvSpPr>
        <p:spPr>
          <a:xfrm>
            <a:off x="9730141" y="3387095"/>
            <a:ext cx="2415009" cy="1828799"/>
          </a:xfrm>
          <a:effectLst/>
        </p:spPr>
        <p:txBody>
          <a:bodyP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7D69E843-95E1-3844-F4E1-A1ACBDECDECB}"/>
              </a:ext>
            </a:extLst>
          </p:cNvPr>
          <p:cNvSpPr>
            <a:spLocks noGrp="1"/>
          </p:cNvSpPr>
          <p:nvPr>
            <p:ph sz="quarter" idx="43" hasCustomPrompt="1"/>
          </p:nvPr>
        </p:nvSpPr>
        <p:spPr>
          <a:xfrm>
            <a:off x="8686355" y="5021181"/>
            <a:ext cx="2415009" cy="1828799"/>
          </a:xfrm>
          <a:effectLst/>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a:effectLst/>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a:effectLst/>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183916699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1_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971800"/>
            <a:ext cx="8534400" cy="1447800"/>
          </a:xfrm>
        </p:spPr>
        <p:txBody>
          <a:bodyPr anchor="t"/>
          <a:lstStyle>
            <a:lvl1pPr algn="l">
              <a:defRPr sz="4000" b="1" cap="all">
                <a:solidFill>
                  <a:srgbClr val="0C2340"/>
                </a:solidFil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7296" y="304800"/>
            <a:ext cx="4673035" cy="1981200"/>
          </a:xfrm>
          <a:prstGeom prst="rect">
            <a:avLst/>
          </a:prstGeom>
        </p:spPr>
      </p:pic>
    </p:spTree>
    <p:extLst>
      <p:ext uri="{BB962C8B-B14F-4D97-AF65-F5344CB8AC3E}">
        <p14:creationId xmlns:p14="http://schemas.microsoft.com/office/powerpoint/2010/main" val="351259444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cSld name="3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2F780A3-8C0C-4F21-AD78-0DBE366A5FC8}" type="datetimeFigureOut">
              <a:rPr lang="en-US" smtClean="0"/>
              <a:t>2/27/2026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5977828-9959-41D3-9E74-797D0B282C81}" type="slidenum">
              <a:rPr lang="en-US" smtClean="0"/>
              <a:t>‹#›</a:t>
            </a:fld>
            <a:endParaRPr lang="en-US"/>
          </a:p>
        </p:txBody>
      </p:sp>
    </p:spTree>
    <p:extLst>
      <p:ext uri="{BB962C8B-B14F-4D97-AF65-F5344CB8AC3E}">
        <p14:creationId xmlns:p14="http://schemas.microsoft.com/office/powerpoint/2010/main" val="273237144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3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100">
                <a:solidFill>
                  <a:schemeClr val="tx2"/>
                </a:solidFill>
              </a:defRPr>
            </a:lvl1pPr>
            <a:lvl2pPr>
              <a:buClr>
                <a:srgbClr val="009F4D"/>
              </a:buClr>
              <a:defRPr sz="1800">
                <a:solidFill>
                  <a:schemeClr val="tx2"/>
                </a:solidFill>
              </a:defRPr>
            </a:lvl2pPr>
            <a:lvl3pPr>
              <a:buClr>
                <a:srgbClr val="009F4D"/>
              </a:buClr>
              <a:defRPr sz="1650">
                <a:solidFill>
                  <a:schemeClr val="tx2"/>
                </a:solidFill>
              </a:defRPr>
            </a:lvl3pPr>
            <a:lvl4pPr>
              <a:buClr>
                <a:srgbClr val="009F4D"/>
              </a:buClr>
              <a:defRPr>
                <a:solidFill>
                  <a:schemeClr val="tx2"/>
                </a:solidFill>
              </a:defRPr>
            </a:lvl4pPr>
            <a:lvl5pPr marL="1543050" indent="-171450">
              <a:buClr>
                <a:srgbClr val="009F4D"/>
              </a:buClr>
              <a:buFont typeface="Courier New" panose="02070309020205020404" pitchFamily="49" charset="0"/>
              <a:buChar char="o"/>
              <a:defRPr>
                <a:solidFill>
                  <a:schemeClr val="tx2"/>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8" y="6096003"/>
            <a:ext cx="2622387" cy="665683"/>
          </a:xfrm>
          <a:prstGeom prst="rect">
            <a:avLst/>
          </a:prstGeom>
        </p:spPr>
      </p:pic>
      <p:sp>
        <p:nvSpPr>
          <p:cNvPr id="10"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54720403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1_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711200" y="1752600"/>
            <a:ext cx="5283200" cy="36576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10" name="Content Placeholder 9"/>
          <p:cNvSpPr>
            <a:spLocks noGrp="1"/>
          </p:cNvSpPr>
          <p:nvPr>
            <p:ph sz="quarter" idx="14" hasCustomPrompt="1"/>
          </p:nvPr>
        </p:nvSpPr>
        <p:spPr>
          <a:xfrm>
            <a:off x="6604000" y="2133600"/>
            <a:ext cx="4470400" cy="2895600"/>
          </a:xfrm>
        </p:spPr>
        <p:txBody>
          <a:bodyPr>
            <a:normAutofit/>
          </a:bodyPr>
          <a:lstStyle>
            <a:lvl1pPr marL="0" indent="0">
              <a:buNone/>
              <a:defRPr sz="1500" baseline="0">
                <a:solidFill>
                  <a:schemeClr val="tx2"/>
                </a:solidFill>
              </a:defRPr>
            </a:lvl1pPr>
          </a:lstStyle>
          <a:p>
            <a:pPr lvl="0"/>
            <a:r>
              <a:rPr lang="en-US"/>
              <a:t>Click to edit single column copy layout text</a:t>
            </a:r>
          </a:p>
        </p:txBody>
      </p:sp>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8" y="6096003"/>
            <a:ext cx="2622387" cy="665683"/>
          </a:xfrm>
          <a:prstGeom prst="rect">
            <a:avLst/>
          </a:prstGeom>
        </p:spPr>
      </p:pic>
      <p:sp>
        <p:nvSpPr>
          <p:cNvPr id="9"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142003654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1_Two Column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3"/>
            <a:ext cx="5384800" cy="4525963"/>
          </a:xfrm>
        </p:spPr>
        <p:txBody>
          <a:bodyPr/>
          <a:lstStyle>
            <a:lvl1pPr>
              <a:defRPr sz="2100">
                <a:solidFill>
                  <a:schemeClr val="tx2"/>
                </a:solidFill>
              </a:defRPr>
            </a:lvl1pPr>
            <a:lvl2pPr>
              <a:defRPr sz="1800">
                <a:solidFill>
                  <a:schemeClr val="tx2"/>
                </a:solidFill>
              </a:defRPr>
            </a:lvl2pPr>
            <a:lvl3pPr>
              <a:defRPr sz="1500">
                <a:solidFill>
                  <a:schemeClr val="tx2"/>
                </a:solidFill>
              </a:defRPr>
            </a:lvl3pPr>
            <a:lvl4pPr>
              <a:defRPr sz="1350">
                <a:solidFill>
                  <a:schemeClr val="tx2"/>
                </a:solidFill>
              </a:defRPr>
            </a:lvl4pPr>
            <a:lvl5pPr>
              <a:defRPr sz="1350">
                <a:solidFill>
                  <a:schemeClr val="tx2"/>
                </a:solidFill>
              </a:defRPr>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3"/>
            <a:ext cx="5384800" cy="4525963"/>
          </a:xfrm>
        </p:spPr>
        <p:txBody>
          <a:bodyPr/>
          <a:lstStyle>
            <a:lvl1pPr>
              <a:defRPr sz="2100">
                <a:solidFill>
                  <a:schemeClr val="tx2"/>
                </a:solidFill>
              </a:defRPr>
            </a:lvl1pPr>
            <a:lvl2pPr>
              <a:defRPr sz="1800">
                <a:solidFill>
                  <a:schemeClr val="tx2"/>
                </a:solidFill>
              </a:defRPr>
            </a:lvl2pPr>
            <a:lvl3pPr>
              <a:defRPr sz="1500">
                <a:solidFill>
                  <a:schemeClr val="tx2"/>
                </a:solidFill>
              </a:defRPr>
            </a:lvl3pPr>
            <a:lvl4pPr>
              <a:defRPr sz="1350">
                <a:solidFill>
                  <a:schemeClr val="tx2"/>
                </a:solidFill>
              </a:defRPr>
            </a:lvl4pPr>
            <a:lvl5pPr>
              <a:defRPr sz="1350">
                <a:solidFill>
                  <a:schemeClr val="tx2"/>
                </a:solidFill>
              </a:defRPr>
            </a:lvl5pPr>
            <a:lvl6pPr>
              <a:defRPr sz="1350"/>
            </a:lvl6pPr>
            <a:lvl7pPr>
              <a:defRPr sz="1350"/>
            </a:lvl7pPr>
            <a:lvl8pPr>
              <a:defRPr sz="1350"/>
            </a:lvl8pPr>
            <a:lvl9pPr>
              <a:defRPr sz="135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9560008" y="6096003"/>
            <a:ext cx="2622387" cy="665683"/>
          </a:xfrm>
          <a:prstGeom prst="rect">
            <a:avLst/>
          </a:prstGeom>
        </p:spPr>
      </p:pic>
      <p:sp>
        <p:nvSpPr>
          <p:cNvPr id="8" name="Text Placeholder 4"/>
          <p:cNvSpPr>
            <a:spLocks noGrp="1"/>
          </p:cNvSpPr>
          <p:nvPr>
            <p:ph type="body" sz="quarter" idx="15" hasCustomPrompt="1"/>
          </p:nvPr>
        </p:nvSpPr>
        <p:spPr>
          <a:xfrm>
            <a:off x="609600" y="381000"/>
            <a:ext cx="10871200" cy="1066800"/>
          </a:xfrm>
        </p:spPr>
        <p:txBody>
          <a:bodyPr>
            <a:normAutofit/>
          </a:bodyPr>
          <a:lstStyle>
            <a:lvl1pPr marL="0" indent="0">
              <a:buNone/>
              <a:defRPr sz="2700" b="1">
                <a:solidFill>
                  <a:schemeClr val="tx2"/>
                </a:solidFill>
              </a:defRPr>
            </a:lvl1pPr>
          </a:lstStyle>
          <a:p>
            <a:pPr lvl="0"/>
            <a:r>
              <a:rPr lang="en-US"/>
              <a:t>Click to edit header</a:t>
            </a:r>
          </a:p>
        </p:txBody>
      </p:sp>
    </p:spTree>
    <p:extLst>
      <p:ext uri="{BB962C8B-B14F-4D97-AF65-F5344CB8AC3E}">
        <p14:creationId xmlns:p14="http://schemas.microsoft.com/office/powerpoint/2010/main" val="14959683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42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buClr>
                <a:srgbClr val="009F4D"/>
              </a:buClr>
              <a:defRPr sz="2100">
                <a:solidFill>
                  <a:srgbClr val="0C2340"/>
                </a:solidFill>
              </a:defRPr>
            </a:lvl1pPr>
            <a:lvl2pPr>
              <a:buClr>
                <a:srgbClr val="009F4D"/>
              </a:buClr>
              <a:defRPr sz="1800">
                <a:solidFill>
                  <a:srgbClr val="0C2340"/>
                </a:solidFill>
              </a:defRPr>
            </a:lvl2pPr>
            <a:lvl3pPr>
              <a:buClr>
                <a:srgbClr val="009F4D"/>
              </a:buClr>
              <a:defRPr sz="1650">
                <a:solidFill>
                  <a:srgbClr val="0C2340"/>
                </a:solidFill>
              </a:defRPr>
            </a:lvl3pPr>
            <a:lvl4pPr>
              <a:buClr>
                <a:srgbClr val="009F4D"/>
              </a:buClr>
              <a:defRPr>
                <a:solidFill>
                  <a:srgbClr val="0C2340"/>
                </a:solidFill>
              </a:defRPr>
            </a:lvl4pPr>
            <a:lvl5pPr marL="1543050" indent="-171450">
              <a:buClr>
                <a:srgbClr val="009F4D"/>
              </a:buClr>
              <a:buFont typeface="Courier New" panose="02070309020205020404" pitchFamily="49" charset="0"/>
              <a:buChar char="o"/>
              <a:defRPr>
                <a:solidFill>
                  <a:srgbClr val="0C2340"/>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2"/>
          <p:cNvSpPr>
            <a:spLocks noGrp="1"/>
          </p:cNvSpPr>
          <p:nvPr>
            <p:ph type="body" idx="13" hasCustomPrompt="1"/>
          </p:nvPr>
        </p:nvSpPr>
        <p:spPr>
          <a:xfrm>
            <a:off x="609600" y="533404"/>
            <a:ext cx="4876800" cy="609599"/>
          </a:xfrm>
        </p:spPr>
        <p:txBody>
          <a:bodyPr anchor="b">
            <a:normAutofit/>
          </a:bodyPr>
          <a:lstStyle>
            <a:lvl1pPr marL="0" indent="0" algn="l">
              <a:buNone/>
              <a:defRPr sz="1050" b="1" cap="all" baseline="0">
                <a:solidFill>
                  <a:srgbClr val="0C2340"/>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SECTION TITLE </a:t>
            </a:r>
          </a:p>
          <a:p>
            <a:pPr lvl="0"/>
            <a:r>
              <a:rPr lang="en-US"/>
              <a:t>(WHICH can RUN OVER two lines)</a:t>
            </a: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50400" y="6096003"/>
            <a:ext cx="2641600" cy="665683"/>
          </a:xfrm>
          <a:prstGeom prst="rect">
            <a:avLst/>
          </a:prstGeom>
        </p:spPr>
      </p:pic>
    </p:spTree>
    <p:extLst>
      <p:ext uri="{BB962C8B-B14F-4D97-AF65-F5344CB8AC3E}">
        <p14:creationId xmlns:p14="http://schemas.microsoft.com/office/powerpoint/2010/main" val="301311300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08000" y="2819400"/>
            <a:ext cx="10972800" cy="1143000"/>
          </a:xfrm>
        </p:spPr>
        <p:txBody>
          <a:bodyPr/>
          <a:lstStyle>
            <a:lvl1pPr algn="l">
              <a:defRPr/>
            </a:lvl1pPr>
          </a:lstStyle>
          <a:p>
            <a:r>
              <a:rPr lang="en-US"/>
              <a:t>Click to edit Section Title Page</a:t>
            </a:r>
          </a:p>
        </p:txBody>
      </p:sp>
      <p:pic>
        <p:nvPicPr>
          <p:cNvPr id="5" name="Pictur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550400" y="6096003"/>
            <a:ext cx="2641600" cy="665683"/>
          </a:xfrm>
          <a:prstGeom prst="rect">
            <a:avLst/>
          </a:prstGeom>
        </p:spPr>
      </p:pic>
    </p:spTree>
    <p:extLst>
      <p:ext uri="{BB962C8B-B14F-4D97-AF65-F5344CB8AC3E}">
        <p14:creationId xmlns:p14="http://schemas.microsoft.com/office/powerpoint/2010/main" val="9408326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3 image">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7738534"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0" y="1825624"/>
            <a:ext cx="7738533"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3">
            <a:extLst>
              <a:ext uri="{FF2B5EF4-FFF2-40B4-BE49-F238E27FC236}">
                <a16:creationId xmlns:a16="http://schemas.microsoft.com/office/drawing/2014/main" id="{229081CC-8041-1C40-2BD2-5DAA8E6ED366}"/>
              </a:ext>
            </a:extLst>
          </p:cNvPr>
          <p:cNvSpPr>
            <a:spLocks noGrp="1"/>
          </p:cNvSpPr>
          <p:nvPr>
            <p:ph sz="quarter" idx="31" hasCustomPrompt="1"/>
          </p:nvPr>
        </p:nvSpPr>
        <p:spPr>
          <a:xfrm>
            <a:off x="9380595" y="-91440"/>
            <a:ext cx="2415009" cy="2610263"/>
          </a:xfrm>
          <a:effectLst/>
        </p:spPr>
        <p:txBody>
          <a:bodyP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ABB43F8F-4DA7-9D07-1B0B-168CCFC607E8}"/>
              </a:ext>
            </a:extLst>
          </p:cNvPr>
          <p:cNvSpPr>
            <a:spLocks noGrp="1"/>
          </p:cNvSpPr>
          <p:nvPr>
            <p:ph sz="quarter" idx="39" hasCustomPrompt="1"/>
          </p:nvPr>
        </p:nvSpPr>
        <p:spPr>
          <a:xfrm>
            <a:off x="9774051" y="2182452"/>
            <a:ext cx="2415009" cy="2610263"/>
          </a:xfrm>
          <a:effectLst/>
        </p:spPr>
        <p:txBody>
          <a:bodyPr/>
          <a:lstStyle>
            <a:lvl1pPr marL="0" indent="0" algn="ctr">
              <a:buNone/>
              <a:defRPr/>
            </a:lvl1pPr>
          </a:lstStyle>
          <a:p>
            <a:pPr lvl="0"/>
            <a:r>
              <a:rPr lang="en-US"/>
              <a:t>Add text or image</a:t>
            </a:r>
          </a:p>
        </p:txBody>
      </p:sp>
      <p:sp>
        <p:nvSpPr>
          <p:cNvPr id="5" name="Content Placeholder 3">
            <a:extLst>
              <a:ext uri="{FF2B5EF4-FFF2-40B4-BE49-F238E27FC236}">
                <a16:creationId xmlns:a16="http://schemas.microsoft.com/office/drawing/2014/main" id="{3FC9350E-624F-75D8-B5C8-DB13054E8888}"/>
              </a:ext>
            </a:extLst>
          </p:cNvPr>
          <p:cNvSpPr>
            <a:spLocks noGrp="1"/>
          </p:cNvSpPr>
          <p:nvPr>
            <p:ph sz="quarter" idx="41" hasCustomPrompt="1"/>
          </p:nvPr>
        </p:nvSpPr>
        <p:spPr>
          <a:xfrm>
            <a:off x="8733051" y="4247737"/>
            <a:ext cx="2415009" cy="2610263"/>
          </a:xfrm>
          <a:effectLst/>
        </p:spPr>
        <p:txBody>
          <a:bodyPr/>
          <a:lstStyle>
            <a:lvl1pPr marL="0" indent="0" algn="ctr">
              <a:buNone/>
              <a:defRPr/>
            </a:lvl1pPr>
          </a:lstStyle>
          <a:p>
            <a:pPr lvl="0"/>
            <a:r>
              <a:rPr lang="en-US"/>
              <a:t>Add text or image</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a:effectLst/>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a:effectLst/>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31616843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2 Content">
    <p:spTree>
      <p:nvGrpSpPr>
        <p:cNvPr id="1" name=""/>
        <p:cNvGrpSpPr/>
        <p:nvPr/>
      </p:nvGrpSpPr>
      <p:grpSpPr>
        <a:xfrm>
          <a:off x="0" y="0"/>
          <a:ext cx="0" cy="0"/>
          <a:chOff x="0" y="0"/>
          <a:chExt cx="0" cy="0"/>
        </a:xfrm>
      </p:grpSpPr>
      <p:grpSp>
        <p:nvGrpSpPr>
          <p:cNvPr id="11" name="Group 10">
            <a:extLst>
              <a:ext uri="{FF2B5EF4-FFF2-40B4-BE49-F238E27FC236}">
                <a16:creationId xmlns:a16="http://schemas.microsoft.com/office/drawing/2014/main" id="{5AA9C5A9-0532-2BD8-2455-ED3C2514CA1E}"/>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12" name="Straight Connector 11">
              <a:extLst>
                <a:ext uri="{FF2B5EF4-FFF2-40B4-BE49-F238E27FC236}">
                  <a16:creationId xmlns:a16="http://schemas.microsoft.com/office/drawing/2014/main" id="{377B1C61-0CC6-49DA-E6C5-C5B3DCD0FC46}"/>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13" name="Isosceles Triangle 12">
              <a:extLst>
                <a:ext uri="{FF2B5EF4-FFF2-40B4-BE49-F238E27FC236}">
                  <a16:creationId xmlns:a16="http://schemas.microsoft.com/office/drawing/2014/main" id="{93E4A401-CF80-A0A9-B1FE-E9A6A43DD6A0}"/>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2103DA-661E-B11D-5DB7-C2E311CD9B7E}"/>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6" name="Title 5">
            <a:extLst>
              <a:ext uri="{FF2B5EF4-FFF2-40B4-BE49-F238E27FC236}">
                <a16:creationId xmlns:a16="http://schemas.microsoft.com/office/drawing/2014/main" id="{B5CC2FE6-28BF-C922-4565-4FBCE4137602}"/>
              </a:ext>
            </a:extLst>
          </p:cNvPr>
          <p:cNvSpPr>
            <a:spLocks noGrp="1"/>
          </p:cNvSpPr>
          <p:nvPr>
            <p:ph type="title"/>
          </p:nvPr>
        </p:nvSpPr>
        <p:spPr>
          <a:xfrm>
            <a:off x="838200" y="457200"/>
            <a:ext cx="10660380" cy="1325563"/>
          </a:xfrm>
        </p:spPr>
        <p:txBody>
          <a:bodyPr/>
          <a:lstStyle>
            <a:lvl1pPr>
              <a:defRPr/>
            </a:lvl1pPr>
          </a:lstStyle>
          <a:p>
            <a:r>
              <a:rPr lang="en-US"/>
              <a:t>Click to edit Master title style</a:t>
            </a:r>
          </a:p>
        </p:txBody>
      </p:sp>
      <p:sp>
        <p:nvSpPr>
          <p:cNvPr id="3" name="Content Placeholder 2">
            <a:extLst>
              <a:ext uri="{FF2B5EF4-FFF2-40B4-BE49-F238E27FC236}">
                <a16:creationId xmlns:a16="http://schemas.microsoft.com/office/drawing/2014/main" id="{208986E0-3737-64D0-72D3-C45D4AB962D0}"/>
              </a:ext>
            </a:extLst>
          </p:cNvPr>
          <p:cNvSpPr>
            <a:spLocks noGrp="1"/>
          </p:cNvSpPr>
          <p:nvPr>
            <p:ph idx="1" hasCustomPrompt="1"/>
          </p:nvPr>
        </p:nvSpPr>
        <p:spPr>
          <a:xfrm>
            <a:off x="838201" y="1825624"/>
            <a:ext cx="5257800"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sp>
        <p:nvSpPr>
          <p:cNvPr id="2" name="Content Placeholder 2">
            <a:extLst>
              <a:ext uri="{FF2B5EF4-FFF2-40B4-BE49-F238E27FC236}">
                <a16:creationId xmlns:a16="http://schemas.microsoft.com/office/drawing/2014/main" id="{CA5884CD-8A41-0884-222A-744D96352C4F}"/>
              </a:ext>
            </a:extLst>
          </p:cNvPr>
          <p:cNvSpPr>
            <a:spLocks noGrp="1"/>
          </p:cNvSpPr>
          <p:nvPr>
            <p:ph idx="10" hasCustomPrompt="1"/>
          </p:nvPr>
        </p:nvSpPr>
        <p:spPr>
          <a:xfrm>
            <a:off x="6240780" y="1825624"/>
            <a:ext cx="5257800" cy="4806181"/>
          </a:xfrm>
        </p:spPr>
        <p:txBody>
          <a:bodyPr/>
          <a:lstStyle>
            <a:lvl1pPr>
              <a:defRPr/>
            </a:lvl1pPr>
          </a:lstStyle>
          <a:p>
            <a:pPr lvl="0"/>
            <a:r>
              <a:rPr lang="en-US"/>
              <a:t>Click to edit text</a:t>
            </a:r>
          </a:p>
          <a:p>
            <a:pPr lvl="1"/>
            <a:r>
              <a:rPr lang="en-US"/>
              <a:t>Second level</a:t>
            </a:r>
          </a:p>
          <a:p>
            <a:pPr lvl="2"/>
            <a:r>
              <a:rPr lang="en-US"/>
              <a:t>Third level</a:t>
            </a:r>
          </a:p>
          <a:p>
            <a:pPr lvl="3"/>
            <a:r>
              <a:rPr lang="en-US"/>
              <a:t>Fourth level</a:t>
            </a:r>
          </a:p>
          <a:p>
            <a:pPr lvl="4"/>
            <a:r>
              <a:rPr lang="en-US"/>
              <a:t>Fifth level</a:t>
            </a:r>
          </a:p>
        </p:txBody>
      </p:sp>
      <p:pic>
        <p:nvPicPr>
          <p:cNvPr id="8" name="Picture 7" descr="Minnesota State logo.">
            <a:extLst>
              <a:ext uri="{FF2B5EF4-FFF2-40B4-BE49-F238E27FC236}">
                <a16:creationId xmlns:a16="http://schemas.microsoft.com/office/drawing/2014/main" id="{8C630977-DF08-B0C4-C064-474AC598B7B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8A6614E7-DF3A-B926-BCB9-76AF58489ADE}"/>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6580900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 team">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03F91B86-A73A-E17F-84E8-FA8B744D84BD}"/>
              </a:ext>
            </a:extLst>
          </p:cNvPr>
          <p:cNvSpPr>
            <a:spLocks noGrp="1"/>
          </p:cNvSpPr>
          <p:nvPr>
            <p:ph type="body" sz="quarter" idx="18"/>
          </p:nvPr>
        </p:nvSpPr>
        <p:spPr>
          <a:xfrm>
            <a:off x="838200" y="1828517"/>
            <a:ext cx="10515600" cy="1217163"/>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AB3BBEF8-0765-A86B-080A-6AAC85474BB3}"/>
              </a:ext>
            </a:extLst>
          </p:cNvPr>
          <p:cNvSpPr>
            <a:spLocks noGrp="1"/>
          </p:cNvSpPr>
          <p:nvPr>
            <p:ph sz="quarter" idx="37" hasCustomPrompt="1"/>
          </p:nvPr>
        </p:nvSpPr>
        <p:spPr>
          <a:xfrm>
            <a:off x="376465" y="3062100"/>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4" name="Content Placeholder 3">
            <a:extLst>
              <a:ext uri="{FF2B5EF4-FFF2-40B4-BE49-F238E27FC236}">
                <a16:creationId xmlns:a16="http://schemas.microsoft.com/office/drawing/2014/main" id="{74D9B8A7-6B1A-F18A-B96E-0DE084BB2B1A}"/>
              </a:ext>
            </a:extLst>
          </p:cNvPr>
          <p:cNvSpPr>
            <a:spLocks noGrp="1"/>
          </p:cNvSpPr>
          <p:nvPr>
            <p:ph sz="quarter" idx="38" hasCustomPrompt="1"/>
          </p:nvPr>
        </p:nvSpPr>
        <p:spPr>
          <a:xfrm>
            <a:off x="376465"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303CA68F-A0AE-517D-BA8C-A2B4B5628413}"/>
              </a:ext>
            </a:extLst>
          </p:cNvPr>
          <p:cNvSpPr>
            <a:spLocks noGrp="1"/>
          </p:cNvSpPr>
          <p:nvPr>
            <p:ph sz="quarter" idx="39" hasCustomPrompt="1"/>
          </p:nvPr>
        </p:nvSpPr>
        <p:spPr>
          <a:xfrm>
            <a:off x="376465" y="5105875"/>
            <a:ext cx="2728722" cy="1515072"/>
          </a:xfrm>
        </p:spPr>
        <p:txBody>
          <a:bodyPr>
            <a:normAutofit/>
          </a:bodyPr>
          <a:lstStyle>
            <a:lvl1pPr marL="0" indent="0" algn="ctr">
              <a:buNone/>
              <a:defRPr sz="1800"/>
            </a:lvl1pPr>
          </a:lstStyle>
          <a:p>
            <a:pPr lvl="0"/>
            <a:r>
              <a:rPr lang="en-US"/>
              <a:t>Add text or image</a:t>
            </a:r>
          </a:p>
        </p:txBody>
      </p:sp>
      <p:sp>
        <p:nvSpPr>
          <p:cNvPr id="11" name="Content Placeholder 4">
            <a:extLst>
              <a:ext uri="{FF2B5EF4-FFF2-40B4-BE49-F238E27FC236}">
                <a16:creationId xmlns:a16="http://schemas.microsoft.com/office/drawing/2014/main" id="{388765D8-11A8-DF06-563B-228EF9AF58A4}"/>
              </a:ext>
            </a:extLst>
          </p:cNvPr>
          <p:cNvSpPr>
            <a:spLocks noGrp="1"/>
          </p:cNvSpPr>
          <p:nvPr>
            <p:ph sz="quarter" idx="49" hasCustomPrompt="1"/>
          </p:nvPr>
        </p:nvSpPr>
        <p:spPr>
          <a:xfrm>
            <a:off x="3279914" y="3062100"/>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9" name="Content Placeholder 3">
            <a:extLst>
              <a:ext uri="{FF2B5EF4-FFF2-40B4-BE49-F238E27FC236}">
                <a16:creationId xmlns:a16="http://schemas.microsoft.com/office/drawing/2014/main" id="{B22EE432-F176-2D22-4989-227AA21B761C}"/>
              </a:ext>
            </a:extLst>
          </p:cNvPr>
          <p:cNvSpPr>
            <a:spLocks noGrp="1"/>
          </p:cNvSpPr>
          <p:nvPr>
            <p:ph sz="quarter" idx="41" hasCustomPrompt="1"/>
          </p:nvPr>
        </p:nvSpPr>
        <p:spPr>
          <a:xfrm>
            <a:off x="3279914"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6B702F83-B9A9-EE22-F428-323332C9C386}"/>
              </a:ext>
            </a:extLst>
          </p:cNvPr>
          <p:cNvSpPr>
            <a:spLocks noGrp="1"/>
          </p:cNvSpPr>
          <p:nvPr>
            <p:ph sz="quarter" idx="42" hasCustomPrompt="1"/>
          </p:nvPr>
        </p:nvSpPr>
        <p:spPr>
          <a:xfrm>
            <a:off x="3279914" y="5105875"/>
            <a:ext cx="2728722" cy="1515072"/>
          </a:xfrm>
        </p:spPr>
        <p:txBody>
          <a:bodyPr>
            <a:normAutofit/>
          </a:bodyPr>
          <a:lstStyle>
            <a:lvl1pPr marL="0" indent="0" algn="ctr">
              <a:buNone/>
              <a:defRPr sz="1800"/>
            </a:lvl1pPr>
          </a:lstStyle>
          <a:p>
            <a:pPr lvl="0"/>
            <a:r>
              <a:rPr lang="en-US"/>
              <a:t>Add text or image</a:t>
            </a:r>
          </a:p>
        </p:txBody>
      </p:sp>
      <p:sp>
        <p:nvSpPr>
          <p:cNvPr id="15" name="Content Placeholder 4">
            <a:extLst>
              <a:ext uri="{FF2B5EF4-FFF2-40B4-BE49-F238E27FC236}">
                <a16:creationId xmlns:a16="http://schemas.microsoft.com/office/drawing/2014/main" id="{43D73686-E773-751D-EA01-AE5050B4D3DF}"/>
              </a:ext>
            </a:extLst>
          </p:cNvPr>
          <p:cNvSpPr>
            <a:spLocks noGrp="1"/>
          </p:cNvSpPr>
          <p:nvPr>
            <p:ph sz="quarter" idx="50" hasCustomPrompt="1"/>
          </p:nvPr>
        </p:nvSpPr>
        <p:spPr>
          <a:xfrm>
            <a:off x="6181586" y="3064868"/>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14" name="Content Placeholder 3">
            <a:extLst>
              <a:ext uri="{FF2B5EF4-FFF2-40B4-BE49-F238E27FC236}">
                <a16:creationId xmlns:a16="http://schemas.microsoft.com/office/drawing/2014/main" id="{B6690EC2-CB9E-D57A-3C10-F88AD96B4CED}"/>
              </a:ext>
            </a:extLst>
          </p:cNvPr>
          <p:cNvSpPr>
            <a:spLocks noGrp="1"/>
          </p:cNvSpPr>
          <p:nvPr>
            <p:ph sz="quarter" idx="44" hasCustomPrompt="1"/>
          </p:nvPr>
        </p:nvSpPr>
        <p:spPr>
          <a:xfrm>
            <a:off x="6183363"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354A88B5-A6D9-D806-B4C6-64F178569666}"/>
              </a:ext>
            </a:extLst>
          </p:cNvPr>
          <p:cNvSpPr>
            <a:spLocks noGrp="1"/>
          </p:cNvSpPr>
          <p:nvPr>
            <p:ph sz="quarter" idx="45" hasCustomPrompt="1"/>
          </p:nvPr>
        </p:nvSpPr>
        <p:spPr>
          <a:xfrm>
            <a:off x="6183363" y="5105875"/>
            <a:ext cx="2728722" cy="1515072"/>
          </a:xfrm>
        </p:spPr>
        <p:txBody>
          <a:bodyPr>
            <a:normAutofit/>
          </a:bodyPr>
          <a:lstStyle>
            <a:lvl1pPr marL="0" indent="0" algn="ctr">
              <a:buNone/>
              <a:defRPr sz="1800"/>
            </a:lvl1pPr>
          </a:lstStyle>
          <a:p>
            <a:pPr lvl="0"/>
            <a:r>
              <a:rPr lang="en-US"/>
              <a:t>Add text or image</a:t>
            </a:r>
          </a:p>
        </p:txBody>
      </p:sp>
      <p:sp>
        <p:nvSpPr>
          <p:cNvPr id="20" name="Content Placeholder 4">
            <a:extLst>
              <a:ext uri="{FF2B5EF4-FFF2-40B4-BE49-F238E27FC236}">
                <a16:creationId xmlns:a16="http://schemas.microsoft.com/office/drawing/2014/main" id="{07F4C3FE-2C54-9B7D-E22E-AADE71FAC58B}"/>
              </a:ext>
            </a:extLst>
          </p:cNvPr>
          <p:cNvSpPr>
            <a:spLocks noGrp="1"/>
          </p:cNvSpPr>
          <p:nvPr>
            <p:ph sz="quarter" idx="51" hasCustomPrompt="1"/>
          </p:nvPr>
        </p:nvSpPr>
        <p:spPr>
          <a:xfrm>
            <a:off x="9084679" y="3064868"/>
            <a:ext cx="2728722" cy="1500441"/>
          </a:xfrm>
          <a:prstGeom prst="rect">
            <a:avLst/>
          </a:prstGeom>
          <a:effectLst/>
        </p:spPr>
        <p:txBody>
          <a:bodyPr anchor="ctr">
            <a:noAutofit/>
          </a:bodyPr>
          <a:lstStyle>
            <a:lvl1pPr marL="0" indent="0" algn="ctr">
              <a:spcBef>
                <a:spcPts val="0"/>
              </a:spcBef>
              <a:spcAft>
                <a:spcPts val="0"/>
              </a:spcAft>
              <a:buNone/>
              <a:defRPr sz="2000"/>
            </a:lvl1pPr>
          </a:lstStyle>
          <a:p>
            <a:pPr lvl="0"/>
            <a:r>
              <a:rPr lang="en-US"/>
              <a:t>Add text or image</a:t>
            </a:r>
          </a:p>
        </p:txBody>
      </p:sp>
      <p:sp>
        <p:nvSpPr>
          <p:cNvPr id="18" name="Content Placeholder 3">
            <a:extLst>
              <a:ext uri="{FF2B5EF4-FFF2-40B4-BE49-F238E27FC236}">
                <a16:creationId xmlns:a16="http://schemas.microsoft.com/office/drawing/2014/main" id="{A7DA9719-5EE4-ED4E-5401-9A5F097D8B77}"/>
              </a:ext>
            </a:extLst>
          </p:cNvPr>
          <p:cNvSpPr>
            <a:spLocks noGrp="1"/>
          </p:cNvSpPr>
          <p:nvPr>
            <p:ph sz="quarter" idx="47" hasCustomPrompt="1"/>
          </p:nvPr>
        </p:nvSpPr>
        <p:spPr>
          <a:xfrm>
            <a:off x="9086813" y="4660765"/>
            <a:ext cx="2728722" cy="445110"/>
          </a:xfrm>
          <a:effectLst/>
        </p:spPr>
        <p:txBody>
          <a:bodyPr anchor="ctr">
            <a:normAutofit/>
          </a:bodyPr>
          <a:lstStyle>
            <a:lvl1pPr marL="0" indent="0" algn="ctr">
              <a:buNone/>
              <a:defRPr sz="2000" b="1"/>
            </a:lvl1pPr>
          </a:lstStyle>
          <a:p>
            <a:pPr lvl="0"/>
            <a:r>
              <a:rPr lang="en-US"/>
              <a:t>Add text or image</a:t>
            </a:r>
          </a:p>
        </p:txBody>
      </p:sp>
      <p:sp>
        <p:nvSpPr>
          <p:cNvPr id="19" name="Content Placeholder 3">
            <a:extLst>
              <a:ext uri="{FF2B5EF4-FFF2-40B4-BE49-F238E27FC236}">
                <a16:creationId xmlns:a16="http://schemas.microsoft.com/office/drawing/2014/main" id="{6180BC9B-830D-B9C3-E9A7-EE636DC1FD59}"/>
              </a:ext>
            </a:extLst>
          </p:cNvPr>
          <p:cNvSpPr>
            <a:spLocks noGrp="1"/>
          </p:cNvSpPr>
          <p:nvPr>
            <p:ph sz="quarter" idx="48" hasCustomPrompt="1"/>
          </p:nvPr>
        </p:nvSpPr>
        <p:spPr>
          <a:xfrm>
            <a:off x="9086813" y="5105875"/>
            <a:ext cx="2728722" cy="1515072"/>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41876336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 team">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10" name="Text Placeholder 18">
            <a:extLst>
              <a:ext uri="{FF2B5EF4-FFF2-40B4-BE49-F238E27FC236}">
                <a16:creationId xmlns:a16="http://schemas.microsoft.com/office/drawing/2014/main" id="{6A3D1C8A-22FA-FD61-C7EA-38B154BEB8BC}"/>
              </a:ext>
            </a:extLst>
          </p:cNvPr>
          <p:cNvSpPr>
            <a:spLocks noGrp="1"/>
          </p:cNvSpPr>
          <p:nvPr>
            <p:ph type="body" sz="quarter" idx="18"/>
          </p:nvPr>
        </p:nvSpPr>
        <p:spPr>
          <a:xfrm>
            <a:off x="838200" y="1828517"/>
            <a:ext cx="10515600" cy="1217163"/>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56F2CFF0-C3F1-BF62-B5E5-B7F4280A0F20}"/>
              </a:ext>
            </a:extLst>
          </p:cNvPr>
          <p:cNvSpPr>
            <a:spLocks noGrp="1"/>
          </p:cNvSpPr>
          <p:nvPr>
            <p:ph sz="quarter" idx="37" hasCustomPrompt="1"/>
          </p:nvPr>
        </p:nvSpPr>
        <p:spPr>
          <a:xfrm>
            <a:off x="1319814" y="3226302"/>
            <a:ext cx="2683886" cy="1980442"/>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0F44A73F-A59B-B0A4-6EA3-F46012DDBD27}"/>
              </a:ext>
            </a:extLst>
          </p:cNvPr>
          <p:cNvSpPr>
            <a:spLocks noGrp="1"/>
          </p:cNvSpPr>
          <p:nvPr>
            <p:ph sz="quarter" idx="38" hasCustomPrompt="1"/>
          </p:nvPr>
        </p:nvSpPr>
        <p:spPr>
          <a:xfrm>
            <a:off x="1274978" y="5361626"/>
            <a:ext cx="2728722" cy="445110"/>
          </a:xfrm>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C3A77B60-98C1-27A9-96BE-AD266101C609}"/>
              </a:ext>
            </a:extLst>
          </p:cNvPr>
          <p:cNvSpPr>
            <a:spLocks noGrp="1"/>
          </p:cNvSpPr>
          <p:nvPr>
            <p:ph sz="quarter" idx="39" hasCustomPrompt="1"/>
          </p:nvPr>
        </p:nvSpPr>
        <p:spPr>
          <a:xfrm>
            <a:off x="1274978" y="5806736"/>
            <a:ext cx="2728722" cy="913382"/>
          </a:xfrm>
        </p:spPr>
        <p:txBody>
          <a:bodyPr>
            <a:normAutofit/>
          </a:bodyPr>
          <a:lstStyle>
            <a:lvl1pPr marL="0" indent="0" algn="ctr">
              <a:buNone/>
              <a:defRPr sz="1800"/>
            </a:lvl1pPr>
          </a:lstStyle>
          <a:p>
            <a:pPr lvl="0"/>
            <a:r>
              <a:rPr lang="en-US"/>
              <a:t>Add text or image</a:t>
            </a:r>
          </a:p>
        </p:txBody>
      </p:sp>
      <p:sp>
        <p:nvSpPr>
          <p:cNvPr id="6" name="Content Placeholder 4">
            <a:extLst>
              <a:ext uri="{FF2B5EF4-FFF2-40B4-BE49-F238E27FC236}">
                <a16:creationId xmlns:a16="http://schemas.microsoft.com/office/drawing/2014/main" id="{4D35CFB6-5062-6955-5AEA-A38CBC8AA488}"/>
              </a:ext>
            </a:extLst>
          </p:cNvPr>
          <p:cNvSpPr>
            <a:spLocks noGrp="1"/>
          </p:cNvSpPr>
          <p:nvPr>
            <p:ph sz="quarter" idx="40" hasCustomPrompt="1"/>
          </p:nvPr>
        </p:nvSpPr>
        <p:spPr>
          <a:xfrm>
            <a:off x="4731638" y="3226302"/>
            <a:ext cx="2728721" cy="1980442"/>
          </a:xfrm>
          <a:prstGeom prst="rect">
            <a:avLst/>
          </a:prstGeo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6B2034EA-4060-A7CA-98C2-88E084E6D7C4}"/>
              </a:ext>
            </a:extLst>
          </p:cNvPr>
          <p:cNvSpPr>
            <a:spLocks noGrp="1"/>
          </p:cNvSpPr>
          <p:nvPr>
            <p:ph sz="quarter" idx="41" hasCustomPrompt="1"/>
          </p:nvPr>
        </p:nvSpPr>
        <p:spPr>
          <a:xfrm>
            <a:off x="4731639" y="5361626"/>
            <a:ext cx="2728722" cy="445110"/>
          </a:xfrm>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D2ED9687-D91A-9C93-5624-266CFB4CA175}"/>
              </a:ext>
            </a:extLst>
          </p:cNvPr>
          <p:cNvSpPr>
            <a:spLocks noGrp="1"/>
          </p:cNvSpPr>
          <p:nvPr>
            <p:ph sz="quarter" idx="42" hasCustomPrompt="1"/>
          </p:nvPr>
        </p:nvSpPr>
        <p:spPr>
          <a:xfrm>
            <a:off x="4731639" y="5806736"/>
            <a:ext cx="2728722" cy="913382"/>
          </a:xfrm>
        </p:spPr>
        <p:txBody>
          <a:bodyPr>
            <a:normAutofit/>
          </a:bodyPr>
          <a:lstStyle>
            <a:lvl1pPr marL="0" indent="0" algn="ctr">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440D8A25-280D-54E5-045D-00BBA4114058}"/>
              </a:ext>
            </a:extLst>
          </p:cNvPr>
          <p:cNvSpPr>
            <a:spLocks noGrp="1"/>
          </p:cNvSpPr>
          <p:nvPr>
            <p:ph sz="quarter" idx="43" hasCustomPrompt="1"/>
          </p:nvPr>
        </p:nvSpPr>
        <p:spPr>
          <a:xfrm>
            <a:off x="8188297" y="3226302"/>
            <a:ext cx="2728721" cy="1980442"/>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8A64B1FB-B97E-7BC7-5EA4-757C5015A8BD}"/>
              </a:ext>
            </a:extLst>
          </p:cNvPr>
          <p:cNvSpPr>
            <a:spLocks noGrp="1"/>
          </p:cNvSpPr>
          <p:nvPr>
            <p:ph sz="quarter" idx="44" hasCustomPrompt="1"/>
          </p:nvPr>
        </p:nvSpPr>
        <p:spPr>
          <a:xfrm>
            <a:off x="8188300" y="5361626"/>
            <a:ext cx="2728722" cy="445110"/>
          </a:xfrm>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3B224095-F8EA-7AB9-3C71-9C12FACBCC05}"/>
              </a:ext>
            </a:extLst>
          </p:cNvPr>
          <p:cNvSpPr>
            <a:spLocks noGrp="1"/>
          </p:cNvSpPr>
          <p:nvPr>
            <p:ph sz="quarter" idx="45" hasCustomPrompt="1"/>
          </p:nvPr>
        </p:nvSpPr>
        <p:spPr>
          <a:xfrm>
            <a:off x="8188300" y="5806736"/>
            <a:ext cx="2728722" cy="913382"/>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5714768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 image">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
        <p:nvSpPr>
          <p:cNvPr id="3" name="Text Placeholder 18">
            <a:extLst>
              <a:ext uri="{FF2B5EF4-FFF2-40B4-BE49-F238E27FC236}">
                <a16:creationId xmlns:a16="http://schemas.microsoft.com/office/drawing/2014/main" id="{2D2438D1-CD5E-B884-EFC3-D79800F4108D}"/>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6" name="Content Placeholder 4">
            <a:extLst>
              <a:ext uri="{FF2B5EF4-FFF2-40B4-BE49-F238E27FC236}">
                <a16:creationId xmlns:a16="http://schemas.microsoft.com/office/drawing/2014/main" id="{E8AE1B30-FDBF-70CA-C90D-683CF98040FC}"/>
              </a:ext>
            </a:extLst>
          </p:cNvPr>
          <p:cNvSpPr>
            <a:spLocks noGrp="1"/>
          </p:cNvSpPr>
          <p:nvPr>
            <p:ph sz="quarter" idx="37" hasCustomPrompt="1"/>
          </p:nvPr>
        </p:nvSpPr>
        <p:spPr>
          <a:xfrm>
            <a:off x="838201" y="2813459"/>
            <a:ext cx="1888210" cy="1856789"/>
          </a:xfrm>
          <a:prstGeom prst="rect">
            <a:avLst/>
          </a:prstGeom>
        </p:spPr>
        <p:txBody>
          <a:bodyPr anchor="ctr"/>
          <a:lstStyle>
            <a:lvl1pPr marL="0" indent="0" algn="ctr">
              <a:buNone/>
              <a:defRPr/>
            </a:lvl1pPr>
          </a:lstStyle>
          <a:p>
            <a:pPr lvl="0"/>
            <a:r>
              <a:rPr lang="en-US"/>
              <a:t>Add text or image</a:t>
            </a:r>
          </a:p>
        </p:txBody>
      </p:sp>
      <p:sp>
        <p:nvSpPr>
          <p:cNvPr id="9" name="Content Placeholder 3">
            <a:extLst>
              <a:ext uri="{FF2B5EF4-FFF2-40B4-BE49-F238E27FC236}">
                <a16:creationId xmlns:a16="http://schemas.microsoft.com/office/drawing/2014/main" id="{697E54BE-F7FB-0FD1-DFCC-82D93EF7C345}"/>
              </a:ext>
            </a:extLst>
          </p:cNvPr>
          <p:cNvSpPr>
            <a:spLocks noGrp="1"/>
          </p:cNvSpPr>
          <p:nvPr>
            <p:ph sz="quarter" idx="38" hasCustomPrompt="1"/>
          </p:nvPr>
        </p:nvSpPr>
        <p:spPr>
          <a:xfrm>
            <a:off x="2937210" y="2813459"/>
            <a:ext cx="3001217" cy="608377"/>
          </a:xfrm>
        </p:spPr>
        <p:txBody>
          <a:bodyPr anchor="ctr">
            <a:normAutofit/>
          </a:bodyPr>
          <a:lstStyle>
            <a:lvl1pPr marL="0" indent="0" algn="ctr">
              <a:buNone/>
              <a:defRPr sz="2000" b="1"/>
            </a:lvl1pPr>
          </a:lstStyle>
          <a:p>
            <a:pPr lvl="0"/>
            <a:r>
              <a:rPr lang="en-US"/>
              <a:t>Add text or image</a:t>
            </a:r>
          </a:p>
        </p:txBody>
      </p:sp>
      <p:sp>
        <p:nvSpPr>
          <p:cNvPr id="12" name="Content Placeholder 3">
            <a:extLst>
              <a:ext uri="{FF2B5EF4-FFF2-40B4-BE49-F238E27FC236}">
                <a16:creationId xmlns:a16="http://schemas.microsoft.com/office/drawing/2014/main" id="{C568F627-C9C0-C392-5EFB-2193D4305083}"/>
              </a:ext>
            </a:extLst>
          </p:cNvPr>
          <p:cNvSpPr>
            <a:spLocks noGrp="1"/>
          </p:cNvSpPr>
          <p:nvPr>
            <p:ph sz="quarter" idx="39" hasCustomPrompt="1"/>
          </p:nvPr>
        </p:nvSpPr>
        <p:spPr>
          <a:xfrm>
            <a:off x="2937209" y="3417345"/>
            <a:ext cx="3001217" cy="1248411"/>
          </a:xfrm>
        </p:spPr>
        <p:txBody>
          <a:bodyPr>
            <a:normAutofit/>
          </a:bodyPr>
          <a:lstStyle>
            <a:lvl1pPr marL="0" indent="0" algn="ctr">
              <a:buNone/>
              <a:defRPr sz="1800"/>
            </a:lvl1pPr>
          </a:lstStyle>
          <a:p>
            <a:pPr lvl="0"/>
            <a:r>
              <a:rPr lang="en-US"/>
              <a:t>Add text or image</a:t>
            </a:r>
          </a:p>
        </p:txBody>
      </p:sp>
      <p:sp>
        <p:nvSpPr>
          <p:cNvPr id="13" name="Content Placeholder 4">
            <a:extLst>
              <a:ext uri="{FF2B5EF4-FFF2-40B4-BE49-F238E27FC236}">
                <a16:creationId xmlns:a16="http://schemas.microsoft.com/office/drawing/2014/main" id="{B375BB83-7A57-DD03-5486-C19FC2B6DC9D}"/>
              </a:ext>
            </a:extLst>
          </p:cNvPr>
          <p:cNvSpPr>
            <a:spLocks noGrp="1"/>
          </p:cNvSpPr>
          <p:nvPr>
            <p:ph sz="quarter" idx="40" hasCustomPrompt="1"/>
          </p:nvPr>
        </p:nvSpPr>
        <p:spPr>
          <a:xfrm>
            <a:off x="6295054" y="2813459"/>
            <a:ext cx="1888210" cy="1856789"/>
          </a:xfrm>
          <a:prstGeom prst="rect">
            <a:avLst/>
          </a:prstGeom>
        </p:spPr>
        <p:txBody>
          <a:bodyPr anchor="ctr"/>
          <a:lstStyle>
            <a:lvl1pPr marL="0" indent="0" algn="ctr">
              <a:buNone/>
              <a:defRPr/>
            </a:lvl1pPr>
          </a:lstStyle>
          <a:p>
            <a:pPr lvl="0"/>
            <a:r>
              <a:rPr lang="en-US"/>
              <a:t>Add text or image</a:t>
            </a:r>
          </a:p>
        </p:txBody>
      </p:sp>
      <p:sp>
        <p:nvSpPr>
          <p:cNvPr id="14" name="Content Placeholder 3">
            <a:extLst>
              <a:ext uri="{FF2B5EF4-FFF2-40B4-BE49-F238E27FC236}">
                <a16:creationId xmlns:a16="http://schemas.microsoft.com/office/drawing/2014/main" id="{474D0581-BC40-9CD2-5E6F-F61BE391A422}"/>
              </a:ext>
            </a:extLst>
          </p:cNvPr>
          <p:cNvSpPr>
            <a:spLocks noGrp="1"/>
          </p:cNvSpPr>
          <p:nvPr>
            <p:ph sz="quarter" idx="41" hasCustomPrompt="1"/>
          </p:nvPr>
        </p:nvSpPr>
        <p:spPr>
          <a:xfrm>
            <a:off x="8394063" y="2813459"/>
            <a:ext cx="3001217" cy="608377"/>
          </a:xfrm>
        </p:spPr>
        <p:txBody>
          <a:bodyPr anchor="ctr">
            <a:normAutofit/>
          </a:bodyPr>
          <a:lstStyle>
            <a:lvl1pPr marL="0" indent="0" algn="ctr">
              <a:buNone/>
              <a:defRPr sz="2000" b="1"/>
            </a:lvl1pPr>
          </a:lstStyle>
          <a:p>
            <a:pPr lvl="0"/>
            <a:r>
              <a:rPr lang="en-US"/>
              <a:t>Add text or image</a:t>
            </a:r>
          </a:p>
        </p:txBody>
      </p:sp>
      <p:sp>
        <p:nvSpPr>
          <p:cNvPr id="16" name="Content Placeholder 3">
            <a:extLst>
              <a:ext uri="{FF2B5EF4-FFF2-40B4-BE49-F238E27FC236}">
                <a16:creationId xmlns:a16="http://schemas.microsoft.com/office/drawing/2014/main" id="{B2C0630A-B631-7D95-7A4F-E5B6A1610A19}"/>
              </a:ext>
            </a:extLst>
          </p:cNvPr>
          <p:cNvSpPr>
            <a:spLocks noGrp="1"/>
          </p:cNvSpPr>
          <p:nvPr>
            <p:ph sz="quarter" idx="42" hasCustomPrompt="1"/>
          </p:nvPr>
        </p:nvSpPr>
        <p:spPr>
          <a:xfrm>
            <a:off x="8394062" y="3427020"/>
            <a:ext cx="3001217" cy="1248411"/>
          </a:xfrm>
        </p:spPr>
        <p:txBody>
          <a:bodyPr>
            <a:normAutofit/>
          </a:bodyPr>
          <a:lstStyle>
            <a:lvl1pPr marL="0" indent="0" algn="ctr">
              <a:buNone/>
              <a:defRPr sz="1800"/>
            </a:lvl1pPr>
          </a:lstStyle>
          <a:p>
            <a:pPr lvl="0"/>
            <a:r>
              <a:rPr lang="en-US"/>
              <a:t>Add text or image</a:t>
            </a:r>
          </a:p>
        </p:txBody>
      </p:sp>
      <p:sp>
        <p:nvSpPr>
          <p:cNvPr id="23" name="Content Placeholder 4">
            <a:extLst>
              <a:ext uri="{FF2B5EF4-FFF2-40B4-BE49-F238E27FC236}">
                <a16:creationId xmlns:a16="http://schemas.microsoft.com/office/drawing/2014/main" id="{D9EFAD20-28A5-1B78-B8B7-EB1D0B2071D9}"/>
              </a:ext>
            </a:extLst>
          </p:cNvPr>
          <p:cNvSpPr>
            <a:spLocks noGrp="1"/>
          </p:cNvSpPr>
          <p:nvPr>
            <p:ph sz="quarter" idx="43" hasCustomPrompt="1"/>
          </p:nvPr>
        </p:nvSpPr>
        <p:spPr>
          <a:xfrm>
            <a:off x="838200" y="4863329"/>
            <a:ext cx="1888210" cy="1856789"/>
          </a:xfrm>
          <a:prstGeom prst="rect">
            <a:avLst/>
          </a:prstGeom>
        </p:spPr>
        <p:txBody>
          <a:bodyPr anchor="ctr"/>
          <a:lstStyle>
            <a:lvl1pPr marL="0" indent="0" algn="ctr">
              <a:buNone/>
              <a:defRPr/>
            </a:lvl1pPr>
          </a:lstStyle>
          <a:p>
            <a:pPr lvl="0"/>
            <a:r>
              <a:rPr lang="en-US"/>
              <a:t>Add text or image</a:t>
            </a:r>
          </a:p>
        </p:txBody>
      </p:sp>
      <p:sp>
        <p:nvSpPr>
          <p:cNvPr id="24" name="Content Placeholder 3">
            <a:extLst>
              <a:ext uri="{FF2B5EF4-FFF2-40B4-BE49-F238E27FC236}">
                <a16:creationId xmlns:a16="http://schemas.microsoft.com/office/drawing/2014/main" id="{E507F341-A03E-B28A-95BA-C2220F5AF911}"/>
              </a:ext>
            </a:extLst>
          </p:cNvPr>
          <p:cNvSpPr>
            <a:spLocks noGrp="1"/>
          </p:cNvSpPr>
          <p:nvPr>
            <p:ph sz="quarter" idx="44" hasCustomPrompt="1"/>
          </p:nvPr>
        </p:nvSpPr>
        <p:spPr>
          <a:xfrm>
            <a:off x="2937209" y="4863329"/>
            <a:ext cx="3001217" cy="608377"/>
          </a:xfrm>
        </p:spPr>
        <p:txBody>
          <a:bodyPr anchor="ctr">
            <a:normAutofit/>
          </a:bodyPr>
          <a:lstStyle>
            <a:lvl1pPr marL="0" indent="0" algn="ctr">
              <a:buNone/>
              <a:defRPr sz="2000" b="1"/>
            </a:lvl1pPr>
          </a:lstStyle>
          <a:p>
            <a:pPr lvl="0"/>
            <a:r>
              <a:rPr lang="en-US"/>
              <a:t>Add text or image</a:t>
            </a:r>
          </a:p>
        </p:txBody>
      </p:sp>
      <p:sp>
        <p:nvSpPr>
          <p:cNvPr id="29" name="Content Placeholder 3">
            <a:extLst>
              <a:ext uri="{FF2B5EF4-FFF2-40B4-BE49-F238E27FC236}">
                <a16:creationId xmlns:a16="http://schemas.microsoft.com/office/drawing/2014/main" id="{55F0328B-1E58-5373-D5A0-C779B587DAAD}"/>
              </a:ext>
            </a:extLst>
          </p:cNvPr>
          <p:cNvSpPr>
            <a:spLocks noGrp="1"/>
          </p:cNvSpPr>
          <p:nvPr>
            <p:ph sz="quarter" idx="45" hasCustomPrompt="1"/>
          </p:nvPr>
        </p:nvSpPr>
        <p:spPr>
          <a:xfrm>
            <a:off x="2937208" y="5471707"/>
            <a:ext cx="3001217" cy="1248411"/>
          </a:xfrm>
        </p:spPr>
        <p:txBody>
          <a:bodyPr>
            <a:normAutofit/>
          </a:bodyPr>
          <a:lstStyle>
            <a:lvl1pPr marL="0" indent="0" algn="ctr">
              <a:buNone/>
              <a:defRPr sz="1800"/>
            </a:lvl1pPr>
          </a:lstStyle>
          <a:p>
            <a:pPr lvl="0"/>
            <a:r>
              <a:rPr lang="en-US"/>
              <a:t>Add text or image</a:t>
            </a:r>
          </a:p>
        </p:txBody>
      </p:sp>
      <p:sp>
        <p:nvSpPr>
          <p:cNvPr id="30" name="Content Placeholder 4">
            <a:extLst>
              <a:ext uri="{FF2B5EF4-FFF2-40B4-BE49-F238E27FC236}">
                <a16:creationId xmlns:a16="http://schemas.microsoft.com/office/drawing/2014/main" id="{1DDC7677-82C9-9181-F76E-05FA9348B739}"/>
              </a:ext>
            </a:extLst>
          </p:cNvPr>
          <p:cNvSpPr>
            <a:spLocks noGrp="1"/>
          </p:cNvSpPr>
          <p:nvPr>
            <p:ph sz="quarter" idx="46" hasCustomPrompt="1"/>
          </p:nvPr>
        </p:nvSpPr>
        <p:spPr>
          <a:xfrm>
            <a:off x="6295053" y="4863329"/>
            <a:ext cx="1888210" cy="1856789"/>
          </a:xfrm>
          <a:prstGeom prst="rect">
            <a:avLst/>
          </a:prstGeom>
        </p:spPr>
        <p:txBody>
          <a:bodyPr anchor="ctr"/>
          <a:lstStyle>
            <a:lvl1pPr marL="0" indent="0" algn="ctr">
              <a:buNone/>
              <a:defRPr/>
            </a:lvl1pPr>
          </a:lstStyle>
          <a:p>
            <a:pPr lvl="0"/>
            <a:r>
              <a:rPr lang="en-US"/>
              <a:t>Add text or image</a:t>
            </a:r>
          </a:p>
        </p:txBody>
      </p:sp>
      <p:sp>
        <p:nvSpPr>
          <p:cNvPr id="31" name="Content Placeholder 3">
            <a:extLst>
              <a:ext uri="{FF2B5EF4-FFF2-40B4-BE49-F238E27FC236}">
                <a16:creationId xmlns:a16="http://schemas.microsoft.com/office/drawing/2014/main" id="{7FF05C69-835A-547F-94B7-C4731685145E}"/>
              </a:ext>
            </a:extLst>
          </p:cNvPr>
          <p:cNvSpPr>
            <a:spLocks noGrp="1"/>
          </p:cNvSpPr>
          <p:nvPr>
            <p:ph sz="quarter" idx="47" hasCustomPrompt="1"/>
          </p:nvPr>
        </p:nvSpPr>
        <p:spPr>
          <a:xfrm>
            <a:off x="8394062" y="4863329"/>
            <a:ext cx="3001217" cy="608377"/>
          </a:xfrm>
        </p:spPr>
        <p:txBody>
          <a:bodyPr anchor="ctr">
            <a:normAutofit/>
          </a:bodyPr>
          <a:lstStyle>
            <a:lvl1pPr marL="0" indent="0" algn="ctr">
              <a:buNone/>
              <a:defRPr sz="2000" b="1"/>
            </a:lvl1pPr>
          </a:lstStyle>
          <a:p>
            <a:pPr lvl="0"/>
            <a:r>
              <a:rPr lang="en-US"/>
              <a:t>Add text or image</a:t>
            </a:r>
          </a:p>
        </p:txBody>
      </p:sp>
      <p:sp>
        <p:nvSpPr>
          <p:cNvPr id="32" name="Content Placeholder 3">
            <a:extLst>
              <a:ext uri="{FF2B5EF4-FFF2-40B4-BE49-F238E27FC236}">
                <a16:creationId xmlns:a16="http://schemas.microsoft.com/office/drawing/2014/main" id="{68782345-0089-F5AF-F2E2-184CA5F85AD9}"/>
              </a:ext>
            </a:extLst>
          </p:cNvPr>
          <p:cNvSpPr>
            <a:spLocks noGrp="1"/>
          </p:cNvSpPr>
          <p:nvPr>
            <p:ph sz="quarter" idx="48" hasCustomPrompt="1"/>
          </p:nvPr>
        </p:nvSpPr>
        <p:spPr>
          <a:xfrm>
            <a:off x="8394061" y="5464928"/>
            <a:ext cx="3001217" cy="1248411"/>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Tree>
    <p:extLst>
      <p:ext uri="{BB962C8B-B14F-4D97-AF65-F5344CB8AC3E}">
        <p14:creationId xmlns:p14="http://schemas.microsoft.com/office/powerpoint/2010/main" val="8334655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 image">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3C07A582-CD87-A189-D6AD-EAAC5B7FF44A}"/>
              </a:ext>
              <a:ext uri="{C183D7F6-B498-43B3-948B-1728B52AA6E4}">
                <adec:decorative xmlns:adec="http://schemas.microsoft.com/office/drawing/2017/decorative" val="1"/>
              </a:ext>
            </a:extLst>
          </p:cNvPr>
          <p:cNvGrpSpPr/>
          <p:nvPr userDrawn="1"/>
        </p:nvGrpSpPr>
        <p:grpSpPr>
          <a:xfrm>
            <a:off x="0" y="-91440"/>
            <a:ext cx="12192000" cy="594447"/>
            <a:chOff x="0" y="-15903"/>
            <a:chExt cx="12192000" cy="594447"/>
          </a:xfrm>
        </p:grpSpPr>
        <p:cxnSp>
          <p:nvCxnSpPr>
            <p:cNvPr id="26" name="Straight Connector 25">
              <a:extLst>
                <a:ext uri="{FF2B5EF4-FFF2-40B4-BE49-F238E27FC236}">
                  <a16:creationId xmlns:a16="http://schemas.microsoft.com/office/drawing/2014/main" id="{CB4A0F5F-4D38-BB3A-74C0-03CCE408CBDC}"/>
                </a:ext>
              </a:extLst>
            </p:cNvPr>
            <p:cNvCxnSpPr>
              <a:cxnSpLocks/>
            </p:cNvCxnSpPr>
            <p:nvPr userDrawn="1"/>
          </p:nvCxnSpPr>
          <p:spPr>
            <a:xfrm>
              <a:off x="0" y="365125"/>
              <a:ext cx="12192000" cy="0"/>
            </a:xfrm>
            <a:prstGeom prst="line">
              <a:avLst/>
            </a:prstGeom>
            <a:ln w="38100"/>
          </p:spPr>
          <p:style>
            <a:lnRef idx="2">
              <a:schemeClr val="accent1"/>
            </a:lnRef>
            <a:fillRef idx="0">
              <a:schemeClr val="accent1"/>
            </a:fillRef>
            <a:effectRef idx="1">
              <a:schemeClr val="accent1"/>
            </a:effectRef>
            <a:fontRef idx="minor">
              <a:schemeClr val="tx1"/>
            </a:fontRef>
          </p:style>
        </p:cxnSp>
        <p:sp>
          <p:nvSpPr>
            <p:cNvPr id="27" name="Isosceles Triangle 26">
              <a:extLst>
                <a:ext uri="{FF2B5EF4-FFF2-40B4-BE49-F238E27FC236}">
                  <a16:creationId xmlns:a16="http://schemas.microsoft.com/office/drawing/2014/main" id="{A86DD342-6504-D3DC-D577-E0DE1D299CE3}"/>
                </a:ext>
              </a:extLst>
            </p:cNvPr>
            <p:cNvSpPr/>
            <p:nvPr userDrawn="1"/>
          </p:nvSpPr>
          <p:spPr>
            <a:xfrm rot="10800000">
              <a:off x="356586" y="213420"/>
              <a:ext cx="963228" cy="365124"/>
            </a:xfrm>
            <a:prstGeom prst="triangle">
              <a:avLst/>
            </a:prstGeom>
            <a:solidFill>
              <a:schemeClr val="tx2"/>
            </a:solidFill>
            <a:ln w="381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8" name="Rectangle 27">
              <a:extLst>
                <a:ext uri="{FF2B5EF4-FFF2-40B4-BE49-F238E27FC236}">
                  <a16:creationId xmlns:a16="http://schemas.microsoft.com/office/drawing/2014/main" id="{A42093FC-D776-EBE4-5D5F-632B50086F5F}"/>
                </a:ext>
              </a:extLst>
            </p:cNvPr>
            <p:cNvSpPr/>
            <p:nvPr userDrawn="1"/>
          </p:nvSpPr>
          <p:spPr>
            <a:xfrm>
              <a:off x="0" y="-15903"/>
              <a:ext cx="12192000" cy="365126"/>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a:t> </a:t>
              </a:r>
            </a:p>
          </p:txBody>
        </p:sp>
      </p:grpSp>
      <p:sp>
        <p:nvSpPr>
          <p:cNvPr id="2" name="Title 1">
            <a:extLst>
              <a:ext uri="{FF2B5EF4-FFF2-40B4-BE49-F238E27FC236}">
                <a16:creationId xmlns:a16="http://schemas.microsoft.com/office/drawing/2014/main" id="{A921798E-2B93-3458-8E93-29F46FAB2E0C}"/>
              </a:ext>
            </a:extLst>
          </p:cNvPr>
          <p:cNvSpPr>
            <a:spLocks noGrp="1"/>
          </p:cNvSpPr>
          <p:nvPr>
            <p:ph type="title"/>
          </p:nvPr>
        </p:nvSpPr>
        <p:spPr/>
        <p:txBody>
          <a:bodyPr/>
          <a:lstStyle/>
          <a:p>
            <a:r>
              <a:rPr lang="en-US"/>
              <a:t>Click to edit Master title style</a:t>
            </a:r>
          </a:p>
        </p:txBody>
      </p:sp>
      <p:sp>
        <p:nvSpPr>
          <p:cNvPr id="6" name="Text Placeholder 18">
            <a:extLst>
              <a:ext uri="{FF2B5EF4-FFF2-40B4-BE49-F238E27FC236}">
                <a16:creationId xmlns:a16="http://schemas.microsoft.com/office/drawing/2014/main" id="{1DAF53D0-AA48-073E-513F-773038B3FB95}"/>
              </a:ext>
            </a:extLst>
          </p:cNvPr>
          <p:cNvSpPr>
            <a:spLocks noGrp="1"/>
          </p:cNvSpPr>
          <p:nvPr>
            <p:ph type="body" sz="quarter" idx="18"/>
          </p:nvPr>
        </p:nvSpPr>
        <p:spPr>
          <a:xfrm>
            <a:off x="838200" y="1828518"/>
            <a:ext cx="10515600" cy="838488"/>
          </a:xfrm>
        </p:spPr>
        <p:txBody>
          <a:bodyPr>
            <a:normAutofit/>
          </a:bodyPr>
          <a:lstStyle>
            <a:lvl1pPr marL="0" indent="0">
              <a:spcBef>
                <a:spcPts val="0"/>
              </a:spcBef>
              <a:spcAft>
                <a:spcPts val="0"/>
              </a:spcAft>
              <a:buNone/>
              <a:defRPr sz="1800"/>
            </a:lvl1pPr>
          </a:lstStyle>
          <a:p>
            <a:pPr lvl="0"/>
            <a:r>
              <a:rPr lang="en-US"/>
              <a:t>Click to edit Master text styles</a:t>
            </a:r>
          </a:p>
        </p:txBody>
      </p:sp>
      <p:sp>
        <p:nvSpPr>
          <p:cNvPr id="3" name="Content Placeholder 4">
            <a:extLst>
              <a:ext uri="{FF2B5EF4-FFF2-40B4-BE49-F238E27FC236}">
                <a16:creationId xmlns:a16="http://schemas.microsoft.com/office/drawing/2014/main" id="{05E7FE8E-998F-010C-D5BF-0490B4E07E2D}"/>
              </a:ext>
            </a:extLst>
          </p:cNvPr>
          <p:cNvSpPr>
            <a:spLocks noGrp="1"/>
          </p:cNvSpPr>
          <p:nvPr>
            <p:ph sz="quarter" idx="37" hasCustomPrompt="1"/>
          </p:nvPr>
        </p:nvSpPr>
        <p:spPr>
          <a:xfrm>
            <a:off x="838200" y="2796357"/>
            <a:ext cx="1888210" cy="1980442"/>
          </a:xfrm>
          <a:prstGeom prst="rect">
            <a:avLst/>
          </a:prstGeom>
        </p:spPr>
        <p:txBody>
          <a:bodyPr anchor="ctr"/>
          <a:lstStyle>
            <a:lvl1pPr marL="0" indent="0" algn="ctr">
              <a:buNone/>
              <a:defRPr/>
            </a:lvl1pPr>
          </a:lstStyle>
          <a:p>
            <a:pPr lvl="0"/>
            <a:r>
              <a:rPr lang="en-US"/>
              <a:t>Add text or image</a:t>
            </a:r>
          </a:p>
        </p:txBody>
      </p:sp>
      <p:sp>
        <p:nvSpPr>
          <p:cNvPr id="4" name="Content Placeholder 3">
            <a:extLst>
              <a:ext uri="{FF2B5EF4-FFF2-40B4-BE49-F238E27FC236}">
                <a16:creationId xmlns:a16="http://schemas.microsoft.com/office/drawing/2014/main" id="{B7549C65-213E-DA8B-A104-3D88D8CFCC8C}"/>
              </a:ext>
            </a:extLst>
          </p:cNvPr>
          <p:cNvSpPr>
            <a:spLocks noGrp="1"/>
          </p:cNvSpPr>
          <p:nvPr>
            <p:ph sz="quarter" idx="38" hasCustomPrompt="1"/>
          </p:nvPr>
        </p:nvSpPr>
        <p:spPr>
          <a:xfrm>
            <a:off x="2877722" y="2796357"/>
            <a:ext cx="3001217" cy="1023517"/>
          </a:xfrm>
        </p:spPr>
        <p:txBody>
          <a:bodyPr anchor="ctr">
            <a:normAutofit/>
          </a:bodyPr>
          <a:lstStyle>
            <a:lvl1pPr marL="0" indent="0" algn="ctr">
              <a:buNone/>
              <a:defRPr sz="2000" b="1"/>
            </a:lvl1pPr>
          </a:lstStyle>
          <a:p>
            <a:pPr lvl="0"/>
            <a:r>
              <a:rPr lang="en-US"/>
              <a:t>Add text or image</a:t>
            </a:r>
          </a:p>
        </p:txBody>
      </p:sp>
      <p:sp>
        <p:nvSpPr>
          <p:cNvPr id="5" name="Content Placeholder 3">
            <a:extLst>
              <a:ext uri="{FF2B5EF4-FFF2-40B4-BE49-F238E27FC236}">
                <a16:creationId xmlns:a16="http://schemas.microsoft.com/office/drawing/2014/main" id="{DC6BC399-4675-CD39-C5F5-8FBE3601F79A}"/>
              </a:ext>
            </a:extLst>
          </p:cNvPr>
          <p:cNvSpPr>
            <a:spLocks noGrp="1"/>
          </p:cNvSpPr>
          <p:nvPr>
            <p:ph sz="quarter" idx="39" hasCustomPrompt="1"/>
          </p:nvPr>
        </p:nvSpPr>
        <p:spPr>
          <a:xfrm>
            <a:off x="2877722" y="3819874"/>
            <a:ext cx="3001217" cy="2854674"/>
          </a:xfrm>
        </p:spPr>
        <p:txBody>
          <a:bodyPr>
            <a:normAutofit/>
          </a:bodyPr>
          <a:lstStyle>
            <a:lvl1pPr marL="0" indent="0" algn="ctr">
              <a:buNone/>
              <a:defRPr sz="1800"/>
            </a:lvl1pPr>
          </a:lstStyle>
          <a:p>
            <a:pPr lvl="0"/>
            <a:r>
              <a:rPr lang="en-US"/>
              <a:t>Add text or image</a:t>
            </a:r>
          </a:p>
        </p:txBody>
      </p:sp>
      <p:sp>
        <p:nvSpPr>
          <p:cNvPr id="17" name="Content Placeholder 4">
            <a:extLst>
              <a:ext uri="{FF2B5EF4-FFF2-40B4-BE49-F238E27FC236}">
                <a16:creationId xmlns:a16="http://schemas.microsoft.com/office/drawing/2014/main" id="{C5B17DAA-0F35-67D4-29ED-4E9BF6B62963}"/>
              </a:ext>
            </a:extLst>
          </p:cNvPr>
          <p:cNvSpPr>
            <a:spLocks noGrp="1"/>
          </p:cNvSpPr>
          <p:nvPr>
            <p:ph sz="quarter" idx="40" hasCustomPrompt="1"/>
          </p:nvPr>
        </p:nvSpPr>
        <p:spPr>
          <a:xfrm>
            <a:off x="6313061" y="2796357"/>
            <a:ext cx="1888210" cy="1980442"/>
          </a:xfrm>
          <a:prstGeom prst="rect">
            <a:avLst/>
          </a:prstGeom>
        </p:spPr>
        <p:txBody>
          <a:bodyPr anchor="ctr"/>
          <a:lstStyle>
            <a:lvl1pPr marL="0" indent="0" algn="ctr">
              <a:buNone/>
              <a:defRPr/>
            </a:lvl1pPr>
          </a:lstStyle>
          <a:p>
            <a:pPr lvl="0"/>
            <a:r>
              <a:rPr lang="en-US"/>
              <a:t>Add text or image</a:t>
            </a:r>
          </a:p>
        </p:txBody>
      </p:sp>
      <p:sp>
        <p:nvSpPr>
          <p:cNvPr id="18" name="Content Placeholder 3">
            <a:extLst>
              <a:ext uri="{FF2B5EF4-FFF2-40B4-BE49-F238E27FC236}">
                <a16:creationId xmlns:a16="http://schemas.microsoft.com/office/drawing/2014/main" id="{98F7E755-9E13-1005-1B1E-9B09B7876FA4}"/>
              </a:ext>
            </a:extLst>
          </p:cNvPr>
          <p:cNvSpPr>
            <a:spLocks noGrp="1"/>
          </p:cNvSpPr>
          <p:nvPr>
            <p:ph sz="quarter" idx="41" hasCustomPrompt="1"/>
          </p:nvPr>
        </p:nvSpPr>
        <p:spPr>
          <a:xfrm>
            <a:off x="8352583" y="2796357"/>
            <a:ext cx="3001217" cy="1023517"/>
          </a:xfrm>
        </p:spPr>
        <p:txBody>
          <a:bodyPr anchor="ctr">
            <a:normAutofit/>
          </a:bodyPr>
          <a:lstStyle>
            <a:lvl1pPr marL="0" indent="0" algn="ctr">
              <a:buNone/>
              <a:defRPr sz="2000" b="1"/>
            </a:lvl1pPr>
          </a:lstStyle>
          <a:p>
            <a:pPr lvl="0"/>
            <a:r>
              <a:rPr lang="en-US"/>
              <a:t>Add text or image</a:t>
            </a:r>
          </a:p>
        </p:txBody>
      </p:sp>
      <p:sp>
        <p:nvSpPr>
          <p:cNvPr id="19" name="Content Placeholder 3">
            <a:extLst>
              <a:ext uri="{FF2B5EF4-FFF2-40B4-BE49-F238E27FC236}">
                <a16:creationId xmlns:a16="http://schemas.microsoft.com/office/drawing/2014/main" id="{71BD2EC3-A75E-BFED-68E0-00B69CBBF209}"/>
              </a:ext>
            </a:extLst>
          </p:cNvPr>
          <p:cNvSpPr>
            <a:spLocks noGrp="1"/>
          </p:cNvSpPr>
          <p:nvPr>
            <p:ph sz="quarter" idx="42" hasCustomPrompt="1"/>
          </p:nvPr>
        </p:nvSpPr>
        <p:spPr>
          <a:xfrm>
            <a:off x="8352583" y="3819874"/>
            <a:ext cx="3001217" cy="2854674"/>
          </a:xfrm>
        </p:spPr>
        <p:txBody>
          <a:bodyPr>
            <a:normAutofit/>
          </a:bodyPr>
          <a:lstStyle>
            <a:lvl1pPr marL="0" indent="0" algn="ctr">
              <a:buNone/>
              <a:defRPr sz="1800"/>
            </a:lvl1pPr>
          </a:lstStyle>
          <a:p>
            <a:pPr lvl="0"/>
            <a:r>
              <a:rPr lang="en-US"/>
              <a:t>Add text or image</a:t>
            </a:r>
          </a:p>
        </p:txBody>
      </p:sp>
      <p:pic>
        <p:nvPicPr>
          <p:cNvPr id="8" name="Picture 7" descr="Minnesota State logo.">
            <a:extLst>
              <a:ext uri="{FF2B5EF4-FFF2-40B4-BE49-F238E27FC236}">
                <a16:creationId xmlns:a16="http://schemas.microsoft.com/office/drawing/2014/main" id="{24F6401E-E9D4-01F4-FA60-52E40AC7EB6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17580" y="6272213"/>
            <a:ext cx="1188720" cy="402335"/>
          </a:xfrm>
          <a:prstGeom prst="rect">
            <a:avLst/>
          </a:prstGeom>
        </p:spPr>
      </p:pic>
      <p:sp>
        <p:nvSpPr>
          <p:cNvPr id="7" name="TextBox 6">
            <a:extLst>
              <a:ext uri="{FF2B5EF4-FFF2-40B4-BE49-F238E27FC236}">
                <a16:creationId xmlns:a16="http://schemas.microsoft.com/office/drawing/2014/main" id="{0C4ED0D2-716A-E12B-035E-26A8BD9AAF35}"/>
              </a:ext>
            </a:extLst>
          </p:cNvPr>
          <p:cNvSpPr txBox="1"/>
          <p:nvPr userDrawn="1"/>
        </p:nvSpPr>
        <p:spPr>
          <a:xfrm>
            <a:off x="11498580" y="6620947"/>
            <a:ext cx="457200" cy="200055"/>
          </a:xfrm>
          <a:prstGeom prst="rect">
            <a:avLst/>
          </a:prstGeom>
          <a:noFill/>
        </p:spPr>
        <p:txBody>
          <a:bodyPr wrap="square" rtlCol="0">
            <a:spAutoFit/>
          </a:bodyPr>
          <a:lstStyle/>
          <a:p>
            <a:pPr algn="ctr"/>
            <a:fld id="{D83FE643-7C41-44D2-A7F3-B4EB1EC4DD70}" type="slidenum">
              <a:rPr lang="en-US" sz="700" b="1" smtClean="0">
                <a:solidFill>
                  <a:srgbClr val="003C66"/>
                </a:solidFill>
              </a:rPr>
              <a:t>‹#›</a:t>
            </a:fld>
            <a:endParaRPr lang="en-US" sz="700" b="1">
              <a:solidFill>
                <a:srgbClr val="003C66"/>
              </a:solidFill>
            </a:endParaRPr>
          </a:p>
        </p:txBody>
      </p:sp>
    </p:spTree>
    <p:extLst>
      <p:ext uri="{BB962C8B-B14F-4D97-AF65-F5344CB8AC3E}">
        <p14:creationId xmlns:p14="http://schemas.microsoft.com/office/powerpoint/2010/main" val="2075186374"/>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theme" Target="../theme/theme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1119BA3-639D-4B83-FA13-50424E4F3BF7}"/>
              </a:ext>
            </a:extLst>
          </p:cNvPr>
          <p:cNvSpPr>
            <a:spLocks noGrp="1"/>
          </p:cNvSpPr>
          <p:nvPr>
            <p:ph type="title"/>
          </p:nvPr>
        </p:nvSpPr>
        <p:spPr>
          <a:xfrm>
            <a:off x="838200" y="457200"/>
            <a:ext cx="10515600" cy="1325563"/>
          </a:xfrm>
          <a:prstGeom prst="rect">
            <a:avLst/>
          </a:prstGeom>
        </p:spPr>
        <p:txBody>
          <a:bodyPr vert="horz" lIns="91440" tIns="45720" rIns="91440" bIns="45720" rtlCol="0" anchor="ctr">
            <a:normAutofit/>
          </a:bodyPr>
          <a:lstStyle/>
          <a:p>
            <a:r>
              <a:rPr lang="en-US"/>
              <a:t>Click to edit slide title</a:t>
            </a:r>
          </a:p>
        </p:txBody>
      </p:sp>
      <p:sp>
        <p:nvSpPr>
          <p:cNvPr id="3" name="Text Placeholder 2">
            <a:extLst>
              <a:ext uri="{FF2B5EF4-FFF2-40B4-BE49-F238E27FC236}">
                <a16:creationId xmlns:a16="http://schemas.microsoft.com/office/drawing/2014/main" id="{B0BB06FC-0CFC-E80D-08DA-4CACE6DC8F38}"/>
              </a:ext>
            </a:extLst>
          </p:cNvPr>
          <p:cNvSpPr>
            <a:spLocks noGrp="1"/>
          </p:cNvSpPr>
          <p:nvPr>
            <p:ph type="body" idx="1"/>
          </p:nvPr>
        </p:nvSpPr>
        <p:spPr>
          <a:xfrm>
            <a:off x="838200" y="1825624"/>
            <a:ext cx="10515600" cy="4806181"/>
          </a:xfrm>
          <a:prstGeom prst="rect">
            <a:avLst/>
          </a:prstGeom>
        </p:spPr>
        <p:txBody>
          <a:bodyPr vert="horz" lIns="91440" tIns="45720" rIns="91440" bIns="45720" rtlCol="0">
            <a:normAutofit/>
          </a:bodyPr>
          <a:lstStyle/>
          <a:p>
            <a:pPr lvl="0"/>
            <a:r>
              <a:rPr lang="en-US"/>
              <a:t>First level</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08241043"/>
      </p:ext>
    </p:extLst>
  </p:cSld>
  <p:clrMap bg1="lt1" tx1="dk1" bg2="lt2" tx2="dk2" accent1="accent1" accent2="accent2" accent3="accent3" accent4="accent4" accent5="accent5" accent6="accent6" hlink="hlink" folHlink="folHlink"/>
  <p:sldLayoutIdLst>
    <p:sldLayoutId id="2147483716" r:id="rId1"/>
    <p:sldLayoutId id="2147483715" r:id="rId2"/>
    <p:sldLayoutId id="2147483747" r:id="rId3"/>
    <p:sldLayoutId id="2147483748" r:id="rId4"/>
    <p:sldLayoutId id="2147483728" r:id="rId5"/>
    <p:sldLayoutId id="2147483729" r:id="rId6"/>
    <p:sldLayoutId id="2147483731" r:id="rId7"/>
    <p:sldLayoutId id="2147483732" r:id="rId8"/>
    <p:sldLayoutId id="2147483734" r:id="rId9"/>
    <p:sldLayoutId id="2147483733" r:id="rId10"/>
    <p:sldLayoutId id="2147483735" r:id="rId11"/>
    <p:sldLayoutId id="2147483740" r:id="rId12"/>
    <p:sldLayoutId id="2147483736" r:id="rId13"/>
    <p:sldLayoutId id="2147483742" r:id="rId14"/>
    <p:sldLayoutId id="2147483741" r:id="rId15"/>
    <p:sldLayoutId id="2147483743" r:id="rId16"/>
    <p:sldLayoutId id="2147483746" r:id="rId17"/>
    <p:sldLayoutId id="2147483744" r:id="rId18"/>
    <p:sldLayoutId id="2147483749" r:id="rId19"/>
    <p:sldLayoutId id="2147483737" r:id="rId20"/>
    <p:sldLayoutId id="2147483754" r:id="rId21"/>
    <p:sldLayoutId id="2147483752" r:id="rId22"/>
    <p:sldLayoutId id="2147483725" r:id="rId23"/>
    <p:sldLayoutId id="2147483726" r:id="rId24"/>
    <p:sldLayoutId id="2147483727" r:id="rId25"/>
    <p:sldLayoutId id="2147483724" r:id="rId26"/>
    <p:sldLayoutId id="2147483755" r:id="rId27"/>
    <p:sldLayoutId id="2147483756" r:id="rId28"/>
    <p:sldLayoutId id="2147483758" r:id="rId29"/>
    <p:sldLayoutId id="2147483771" r:id="rId30"/>
    <p:sldLayoutId id="2147483788" r:id="rId31"/>
    <p:sldLayoutId id="2147483789" r:id="rId32"/>
    <p:sldLayoutId id="2147483791" r:id="rId33"/>
    <p:sldLayoutId id="2147483793" r:id="rId34"/>
    <p:sldLayoutId id="2147483802" r:id="rId35"/>
    <p:sldLayoutId id="2147483810" r:id="rId36"/>
  </p:sldLayoutIdLst>
  <p:txStyles>
    <p:titleStyle>
      <a:lvl1pPr algn="l" defTabSz="914400" rtl="0" eaLnBrk="1" latinLnBrk="0" hangingPunct="1">
        <a:lnSpc>
          <a:spcPct val="90000"/>
        </a:lnSpc>
        <a:spcBef>
          <a:spcPct val="0"/>
        </a:spcBef>
        <a:buNone/>
        <a:defRPr sz="4400" b="1"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457200" algn="l" defTabSz="914400" rtl="0" eaLnBrk="1" latinLnBrk="0" hangingPunct="1">
        <a:lnSpc>
          <a:spcPct val="100000"/>
        </a:lnSpc>
        <a:spcBef>
          <a:spcPts val="600"/>
        </a:spcBef>
        <a:spcAft>
          <a:spcPts val="600"/>
        </a:spcAft>
        <a:buClr>
          <a:schemeClr val="accent1"/>
        </a:buClr>
        <a:buFont typeface="Calibri" panose="020F0502020204030204" pitchFamily="34" charset="0"/>
        <a:buChar char="»"/>
        <a:defRPr sz="2800" kern="1200">
          <a:solidFill>
            <a:schemeClr val="tx1"/>
          </a:solidFill>
          <a:latin typeface="+mn-lt"/>
          <a:ea typeface="+mn-ea"/>
          <a:cs typeface="+mn-cs"/>
        </a:defRPr>
      </a:lvl1pPr>
      <a:lvl2pPr marL="731520" indent="-274320" algn="l" defTabSz="914400" rtl="0" eaLnBrk="1" latinLnBrk="0" hangingPunct="1">
        <a:lnSpc>
          <a:spcPct val="100000"/>
        </a:lnSpc>
        <a:spcBef>
          <a:spcPts val="0"/>
        </a:spcBef>
        <a:spcAft>
          <a:spcPts val="600"/>
        </a:spcAft>
        <a:buClr>
          <a:schemeClr val="accent1"/>
        </a:buClr>
        <a:buFont typeface="Wingdings" panose="05000000000000000000" pitchFamily="2" charset="2"/>
        <a:buChar char="§"/>
        <a:defRPr sz="2400" kern="1200">
          <a:solidFill>
            <a:schemeClr val="tx1"/>
          </a:solidFill>
          <a:latin typeface="+mn-lt"/>
          <a:ea typeface="+mn-ea"/>
          <a:cs typeface="+mn-cs"/>
        </a:defRPr>
      </a:lvl2pPr>
      <a:lvl3pPr marL="1097280" indent="-274320" algn="l" defTabSz="914400" rtl="0" eaLnBrk="1" latinLnBrk="0" hangingPunct="1">
        <a:lnSpc>
          <a:spcPct val="100000"/>
        </a:lnSpc>
        <a:spcBef>
          <a:spcPts val="0"/>
        </a:spcBef>
        <a:spcAft>
          <a:spcPts val="0"/>
        </a:spcAft>
        <a:buClr>
          <a:schemeClr val="accent1"/>
        </a:buClr>
        <a:buFont typeface="Arial" panose="020B0604020202020204" pitchFamily="34" charset="0"/>
        <a:buChar char="•"/>
        <a:defRPr sz="2000" kern="1200">
          <a:solidFill>
            <a:schemeClr val="tx1"/>
          </a:solidFill>
          <a:latin typeface="+mn-lt"/>
          <a:ea typeface="+mn-ea"/>
          <a:cs typeface="+mn-cs"/>
        </a:defRPr>
      </a:lvl3pPr>
      <a:lvl4pPr marL="1463040" indent="-274320" algn="l" defTabSz="914400" rtl="0" eaLnBrk="1" latinLnBrk="0" hangingPunct="1">
        <a:lnSpc>
          <a:spcPct val="100000"/>
        </a:lnSpc>
        <a:spcBef>
          <a:spcPts val="0"/>
        </a:spcBef>
        <a:buFont typeface="Arial" panose="020B0604020202020204" pitchFamily="34" charset="0"/>
        <a:buChar char="•"/>
        <a:defRPr sz="1800" kern="1200">
          <a:solidFill>
            <a:schemeClr val="tx1"/>
          </a:solidFill>
          <a:latin typeface="+mn-lt"/>
          <a:ea typeface="+mn-ea"/>
          <a:cs typeface="+mn-cs"/>
        </a:defRPr>
      </a:lvl4pPr>
      <a:lvl5pPr marL="1828800" indent="-274320" algn="l" defTabSz="914400" rtl="0" eaLnBrk="1" latinLnBrk="0" hangingPunct="1">
        <a:lnSpc>
          <a:spcPct val="100000"/>
        </a:lnSpc>
        <a:spcBef>
          <a:spcPts val="0"/>
        </a:spcBef>
        <a:buClr>
          <a:schemeClr val="tx2"/>
        </a:buClr>
        <a:buFont typeface="Calibri" panose="020F0502020204030204" pitchFamily="34" charset="0"/>
        <a:buChar char="-"/>
        <a:defRPr sz="1800" i="1"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8.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8.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8.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8.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8.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8.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8.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8.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8.xml"/></Relationships>
</file>

<file path=ppt/slides/_rels/slide3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32.xml"/><Relationship Id="rId1" Type="http://schemas.openxmlformats.org/officeDocument/2006/relationships/slideLayout" Target="../slideLayouts/slideLayout28.xml"/></Relationships>
</file>

<file path=ppt/slides/_rels/slide3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3.xml"/><Relationship Id="rId1" Type="http://schemas.openxmlformats.org/officeDocument/2006/relationships/slideLayout" Target="../slideLayouts/slideLayout31.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3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8.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8.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8.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8.xml"/></Relationships>
</file>

<file path=ppt/slides/_rels/slide4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8.xml"/><Relationship Id="rId1" Type="http://schemas.openxmlformats.org/officeDocument/2006/relationships/slideLayout" Target="../slideLayouts/slideLayout31.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8.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8.xml"/></Relationships>
</file>

<file path=ppt/slides/_rels/slide4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41.xml"/><Relationship Id="rId1" Type="http://schemas.openxmlformats.org/officeDocument/2006/relationships/slideLayout" Target="../slideLayouts/slideLayout28.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8.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8.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8.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8.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8.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8.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8.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8.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8.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8.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8.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8.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8.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8.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8.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8.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8.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8.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8.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8.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8.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8.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8.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8.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8.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8.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68.xml"/><Relationship Id="rId1" Type="http://schemas.openxmlformats.org/officeDocument/2006/relationships/slideLayout" Target="../slideLayouts/slideLayout28.xml"/></Relationships>
</file>

<file path=ppt/slides/_rels/slide77.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8.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itle 17">
            <a:extLst>
              <a:ext uri="{FF2B5EF4-FFF2-40B4-BE49-F238E27FC236}">
                <a16:creationId xmlns:a16="http://schemas.microsoft.com/office/drawing/2014/main" id="{F06BC108-12BF-FF80-BA69-F825A7DF8623}"/>
              </a:ext>
            </a:extLst>
          </p:cNvPr>
          <p:cNvSpPr>
            <a:spLocks noGrp="1"/>
          </p:cNvSpPr>
          <p:nvPr>
            <p:ph type="ctrTitle"/>
          </p:nvPr>
        </p:nvSpPr>
        <p:spPr>
          <a:xfrm>
            <a:off x="3927552" y="1998522"/>
            <a:ext cx="7796690" cy="1724297"/>
          </a:xfrm>
        </p:spPr>
        <p:txBody>
          <a:bodyPr/>
          <a:lstStyle/>
          <a:p>
            <a:r>
              <a:rPr lang="en-US"/>
              <a:t>Equal Opportunity &amp; Nondiscrimination</a:t>
            </a:r>
          </a:p>
        </p:txBody>
      </p:sp>
      <p:cxnSp>
        <p:nvCxnSpPr>
          <p:cNvPr id="31" name="Straight Connector 30">
            <a:extLst>
              <a:ext uri="{FF2B5EF4-FFF2-40B4-BE49-F238E27FC236}">
                <a16:creationId xmlns:a16="http://schemas.microsoft.com/office/drawing/2014/main" id="{B2B815B9-BCD3-1C09-B388-51B4A1BEBA6D}"/>
              </a:ext>
              <a:ext uri="{C183D7F6-B498-43B3-948B-1728B52AA6E4}">
                <adec:decorative xmlns:adec="http://schemas.microsoft.com/office/drawing/2017/decorative" val="1"/>
              </a:ext>
            </a:extLst>
          </p:cNvPr>
          <p:cNvCxnSpPr>
            <a:cxnSpLocks/>
          </p:cNvCxnSpPr>
          <p:nvPr/>
        </p:nvCxnSpPr>
        <p:spPr>
          <a:xfrm>
            <a:off x="3460852" y="3851184"/>
            <a:ext cx="8264423" cy="0"/>
          </a:xfrm>
          <a:prstGeom prst="line">
            <a:avLst/>
          </a:prstGeom>
          <a:ln w="38100">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19" name="Subtitle 18">
            <a:extLst>
              <a:ext uri="{FF2B5EF4-FFF2-40B4-BE49-F238E27FC236}">
                <a16:creationId xmlns:a16="http://schemas.microsoft.com/office/drawing/2014/main" id="{63A7B734-EACB-6D41-1636-EF78631A07D6}"/>
              </a:ext>
            </a:extLst>
          </p:cNvPr>
          <p:cNvSpPr>
            <a:spLocks noGrp="1"/>
          </p:cNvSpPr>
          <p:nvPr>
            <p:ph type="subTitle" idx="1"/>
          </p:nvPr>
        </p:nvSpPr>
        <p:spPr>
          <a:xfrm>
            <a:off x="3927475" y="4073525"/>
            <a:ext cx="7796213" cy="658903"/>
          </a:xfrm>
        </p:spPr>
        <p:txBody>
          <a:bodyPr/>
          <a:lstStyle/>
          <a:p>
            <a:r>
              <a:rPr lang="en-US" dirty="0"/>
              <a:t>Investigation Training</a:t>
            </a:r>
          </a:p>
          <a:p>
            <a:endParaRPr lang="en-US" dirty="0"/>
          </a:p>
        </p:txBody>
      </p:sp>
      <p:sp>
        <p:nvSpPr>
          <p:cNvPr id="21" name="Text Placeholder 20">
            <a:extLst>
              <a:ext uri="{FF2B5EF4-FFF2-40B4-BE49-F238E27FC236}">
                <a16:creationId xmlns:a16="http://schemas.microsoft.com/office/drawing/2014/main" id="{6DB01E0B-14BE-0CEE-EFCC-F9B44BC2026D}"/>
              </a:ext>
            </a:extLst>
          </p:cNvPr>
          <p:cNvSpPr>
            <a:spLocks noGrp="1"/>
          </p:cNvSpPr>
          <p:nvPr>
            <p:ph type="body" sz="quarter" idx="13"/>
          </p:nvPr>
        </p:nvSpPr>
        <p:spPr/>
        <p:txBody>
          <a:bodyPr/>
          <a:lstStyle/>
          <a:p>
            <a:r>
              <a:rPr lang="en-US"/>
              <a:t>Office of Equity and Inclusion</a:t>
            </a:r>
          </a:p>
        </p:txBody>
      </p:sp>
      <p:sp>
        <p:nvSpPr>
          <p:cNvPr id="22" name="Text Placeholder 21">
            <a:extLst>
              <a:ext uri="{FF2B5EF4-FFF2-40B4-BE49-F238E27FC236}">
                <a16:creationId xmlns:a16="http://schemas.microsoft.com/office/drawing/2014/main" id="{6821F354-ECEF-32DE-2B56-4AE0FCE60446}"/>
              </a:ext>
            </a:extLst>
          </p:cNvPr>
          <p:cNvSpPr>
            <a:spLocks noGrp="1"/>
          </p:cNvSpPr>
          <p:nvPr>
            <p:ph type="body" sz="quarter" idx="15"/>
          </p:nvPr>
        </p:nvSpPr>
        <p:spPr>
          <a:xfrm>
            <a:off x="3927475" y="5142582"/>
            <a:ext cx="7795715" cy="294202"/>
          </a:xfrm>
        </p:spPr>
        <p:txBody>
          <a:bodyPr/>
          <a:lstStyle/>
          <a:p>
            <a:r>
              <a:rPr lang="en-US"/>
              <a:t>February 26-27, 2025</a:t>
            </a:r>
          </a:p>
        </p:txBody>
      </p:sp>
      <p:pic>
        <p:nvPicPr>
          <p:cNvPr id="30" name="Picture Placeholder 29">
            <a:extLst>
              <a:ext uri="{FF2B5EF4-FFF2-40B4-BE49-F238E27FC236}">
                <a16:creationId xmlns:a16="http://schemas.microsoft.com/office/drawing/2014/main" id="{E4CCBBB7-BA22-C436-1AF0-C247777D3001}"/>
              </a:ext>
              <a:ext uri="{C183D7F6-B498-43B3-948B-1728B52AA6E4}">
                <adec:decorative xmlns:adec="http://schemas.microsoft.com/office/drawing/2017/decorative" val="1"/>
              </a:ext>
            </a:extLst>
          </p:cNvPr>
          <p:cNvPicPr>
            <a:picLocks noGrp="1" noChangeAspect="1"/>
          </p:cNvPicPr>
          <p:nvPr>
            <p:ph type="pic" sz="quarter" idx="16"/>
          </p:nvPr>
        </p:nvPicPr>
        <p:blipFill>
          <a:blip r:embed="rId3">
            <a:extLst>
              <a:ext uri="{28A0092B-C50C-407E-A947-70E740481C1C}">
                <a14:useLocalDpi xmlns:a14="http://schemas.microsoft.com/office/drawing/2010/main" val="0"/>
              </a:ext>
            </a:extLst>
          </a:blip>
          <a:srcRect l="4287" r="4287"/>
          <a:stretch/>
        </p:blipFill>
        <p:spPr/>
      </p:pic>
      <p:sp>
        <p:nvSpPr>
          <p:cNvPr id="32" name="Text Placeholder 31">
            <a:extLst>
              <a:ext uri="{FF2B5EF4-FFF2-40B4-BE49-F238E27FC236}">
                <a16:creationId xmlns:a16="http://schemas.microsoft.com/office/drawing/2014/main" id="{8F35917A-AC72-A617-F59C-8B4AB8931B27}"/>
              </a:ext>
              <a:ext uri="{C183D7F6-B498-43B3-948B-1728B52AA6E4}">
                <adec:decorative xmlns:adec="http://schemas.microsoft.com/office/drawing/2017/decorative" val="1"/>
              </a:ext>
            </a:extLst>
          </p:cNvPr>
          <p:cNvSpPr>
            <a:spLocks noGrp="1"/>
          </p:cNvSpPr>
          <p:nvPr>
            <p:ph type="body" sz="quarter" idx="17"/>
          </p:nvPr>
        </p:nvSpPr>
        <p:spPr/>
        <p:txBody>
          <a:bodyPr>
            <a:normAutofit/>
          </a:bodyPr>
          <a:lstStyle/>
          <a:p>
            <a:r>
              <a:rPr lang="en-US"/>
              <a:t>MinnState.edu</a:t>
            </a:r>
          </a:p>
        </p:txBody>
      </p:sp>
    </p:spTree>
    <p:extLst>
      <p:ext uri="{BB962C8B-B14F-4D97-AF65-F5344CB8AC3E}">
        <p14:creationId xmlns:p14="http://schemas.microsoft.com/office/powerpoint/2010/main" val="1750157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E677A33-6B3F-1EEE-C69E-F133C47B0687}"/>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Relevant Evidence </a:t>
            </a:r>
          </a:p>
        </p:txBody>
      </p:sp>
      <p:sp>
        <p:nvSpPr>
          <p:cNvPr id="2" name="Content Placeholder 1">
            <a:extLst>
              <a:ext uri="{FF2B5EF4-FFF2-40B4-BE49-F238E27FC236}">
                <a16:creationId xmlns:a16="http://schemas.microsoft.com/office/drawing/2014/main" id="{1430C04D-F5FC-6D65-6399-A246518F8019}"/>
              </a:ext>
            </a:extLst>
          </p:cNvPr>
          <p:cNvSpPr>
            <a:spLocks noGrp="1"/>
          </p:cNvSpPr>
          <p:nvPr>
            <p:ph idx="1"/>
          </p:nvPr>
        </p:nvSpPr>
        <p:spPr/>
        <p:txBody>
          <a:bodyPr>
            <a:normAutofit fontScale="92500" lnSpcReduction="10000"/>
          </a:bodyPr>
          <a:lstStyle/>
          <a:p>
            <a:pPr marL="0" indent="0">
              <a:buNone/>
            </a:pPr>
            <a:r>
              <a:rPr lang="en-US" b="1" dirty="0">
                <a:solidFill>
                  <a:srgbClr val="008042"/>
                </a:solidFill>
              </a:rPr>
              <a:t>For 1B.3/Title IX</a:t>
            </a:r>
          </a:p>
          <a:p>
            <a:r>
              <a:rPr lang="en-US" dirty="0"/>
              <a:t>Evidence is generally considered </a:t>
            </a:r>
            <a:r>
              <a:rPr lang="en-US" b="1" dirty="0"/>
              <a:t>relevant</a:t>
            </a:r>
            <a:r>
              <a:rPr lang="en-US" dirty="0"/>
              <a:t> when it helps determine:</a:t>
            </a:r>
          </a:p>
          <a:p>
            <a:pPr lvl="1"/>
            <a:r>
              <a:rPr lang="en-US" dirty="0"/>
              <a:t>Whether the Respondent violated policy, and/or</a:t>
            </a:r>
          </a:p>
          <a:p>
            <a:pPr lvl="1"/>
            <a:r>
              <a:rPr lang="en-US" dirty="0"/>
              <a:t>The credibility of any evidence, including a party or witness statement</a:t>
            </a:r>
          </a:p>
          <a:p>
            <a:pPr marL="457200"/>
            <a:r>
              <a:rPr lang="en-US" dirty="0"/>
              <a:t>The Investigator initially evaluated relevance, but the DM ultimately decides</a:t>
            </a:r>
          </a:p>
          <a:p>
            <a:r>
              <a:rPr lang="en-US" dirty="0"/>
              <a:t>All relevant evidence must be objectively evaluated and considered</a:t>
            </a:r>
          </a:p>
          <a:p>
            <a:pPr lvl="1"/>
            <a:r>
              <a:rPr lang="en-US" b="1" dirty="0"/>
              <a:t>Inculpatory</a:t>
            </a:r>
            <a:r>
              <a:rPr lang="en-US" dirty="0"/>
              <a:t>: tending to suggest a finding of responsibility</a:t>
            </a:r>
          </a:p>
          <a:p>
            <a:pPr lvl="1"/>
            <a:r>
              <a:rPr lang="en-US" b="1" dirty="0"/>
              <a:t>Exculpatory</a:t>
            </a:r>
            <a:r>
              <a:rPr lang="en-US" dirty="0"/>
              <a:t>: tending to suggest a finding of not responsible</a:t>
            </a:r>
          </a:p>
          <a:p>
            <a:pPr marL="457200"/>
            <a:r>
              <a:rPr lang="en-US" dirty="0"/>
              <a:t>In the decision-making phase, parties may dispute the Investigator’s initial relevance determinations</a:t>
            </a:r>
          </a:p>
        </p:txBody>
      </p:sp>
    </p:spTree>
    <p:extLst>
      <p:ext uri="{BB962C8B-B14F-4D97-AF65-F5344CB8AC3E}">
        <p14:creationId xmlns:p14="http://schemas.microsoft.com/office/powerpoint/2010/main" val="7290558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FE4158-DA7B-D27D-940D-A61B6D9C9E1A}"/>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9BE707B5-ABDB-4C0F-2765-55F89F21C86E}"/>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Relevant Evidence Exclusions</a:t>
            </a:r>
          </a:p>
        </p:txBody>
      </p:sp>
      <p:sp>
        <p:nvSpPr>
          <p:cNvPr id="2" name="Content Placeholder 1">
            <a:extLst>
              <a:ext uri="{FF2B5EF4-FFF2-40B4-BE49-F238E27FC236}">
                <a16:creationId xmlns:a16="http://schemas.microsoft.com/office/drawing/2014/main" id="{1971A0C3-CD45-3143-7C55-BF19134E0F2C}"/>
              </a:ext>
            </a:extLst>
          </p:cNvPr>
          <p:cNvSpPr>
            <a:spLocks noGrp="1"/>
          </p:cNvSpPr>
          <p:nvPr>
            <p:ph idx="1"/>
          </p:nvPr>
        </p:nvSpPr>
        <p:spPr/>
        <p:txBody>
          <a:bodyPr>
            <a:normAutofit fontScale="92500" lnSpcReduction="10000"/>
          </a:bodyPr>
          <a:lstStyle/>
          <a:p>
            <a:pPr marL="0" indent="0">
              <a:buNone/>
            </a:pPr>
            <a:r>
              <a:rPr lang="en-US" b="1" dirty="0">
                <a:solidFill>
                  <a:srgbClr val="008042"/>
                </a:solidFill>
              </a:rPr>
              <a:t>For 1B.3/Title IX</a:t>
            </a:r>
          </a:p>
          <a:p>
            <a:r>
              <a:rPr lang="en-US" dirty="0"/>
              <a:t>Evidence of the </a:t>
            </a:r>
            <a:r>
              <a:rPr lang="en-US" b="1" dirty="0"/>
              <a:t>Complainant’s sexual predisposition </a:t>
            </a:r>
            <a:r>
              <a:rPr lang="en-US" dirty="0"/>
              <a:t>is never relevant</a:t>
            </a:r>
          </a:p>
          <a:p>
            <a:pPr marL="457200"/>
            <a:r>
              <a:rPr lang="en-US" dirty="0"/>
              <a:t>Evidence of the </a:t>
            </a:r>
            <a:r>
              <a:rPr lang="en-US" b="1" dirty="0"/>
              <a:t>Complainant’s prior sexual behavior </a:t>
            </a:r>
            <a:r>
              <a:rPr lang="en-US" dirty="0"/>
              <a:t>is not relevant except:</a:t>
            </a:r>
          </a:p>
          <a:p>
            <a:pPr lvl="1"/>
            <a:r>
              <a:rPr lang="en-US" dirty="0"/>
              <a:t>If offered to prove that someone other than the Respondent committed the alleged conduct; or</a:t>
            </a:r>
          </a:p>
          <a:p>
            <a:pPr lvl="1"/>
            <a:r>
              <a:rPr lang="en-US" dirty="0"/>
              <a:t>Specific incidents of the Complainant’s prior sexual behavior with respect to the Respondent offered to prove consent</a:t>
            </a:r>
          </a:p>
          <a:p>
            <a:r>
              <a:rPr lang="en-US" dirty="0"/>
              <a:t>Exclusions apply even if admitted or introduced by the Complainant</a:t>
            </a:r>
          </a:p>
          <a:p>
            <a:pPr marL="457200"/>
            <a:r>
              <a:rPr lang="en-US" dirty="0"/>
              <a:t>Exclusions do </a:t>
            </a:r>
            <a:r>
              <a:rPr lang="en-US" b="1" dirty="0"/>
              <a:t>not</a:t>
            </a:r>
            <a:r>
              <a:rPr lang="en-US" dirty="0"/>
              <a:t> apply to the Respondent’s prior sexual behavior or predisposition, which are admissible if relevant</a:t>
            </a:r>
          </a:p>
        </p:txBody>
      </p:sp>
    </p:spTree>
    <p:extLst>
      <p:ext uri="{BB962C8B-B14F-4D97-AF65-F5344CB8AC3E}">
        <p14:creationId xmlns:p14="http://schemas.microsoft.com/office/powerpoint/2010/main" val="37530866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8B4A5E9-BC84-2E51-16F5-C982C3C9F5AA}"/>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Credibility Considerations</a:t>
            </a:r>
          </a:p>
        </p:txBody>
      </p:sp>
      <p:sp>
        <p:nvSpPr>
          <p:cNvPr id="2" name="Content Placeholder 1">
            <a:extLst>
              <a:ext uri="{FF2B5EF4-FFF2-40B4-BE49-F238E27FC236}">
                <a16:creationId xmlns:a16="http://schemas.microsoft.com/office/drawing/2014/main" id="{0FA13AA8-EAF2-A30E-62E8-7EBCDE311072}"/>
              </a:ext>
            </a:extLst>
          </p:cNvPr>
          <p:cNvSpPr>
            <a:spLocks noGrp="1"/>
          </p:cNvSpPr>
          <p:nvPr>
            <p:ph idx="1"/>
          </p:nvPr>
        </p:nvSpPr>
        <p:spPr/>
        <p:txBody>
          <a:bodyPr/>
          <a:lstStyle/>
          <a:p>
            <a:r>
              <a:rPr lang="en-US" dirty="0"/>
              <a:t>Assessing and determining credibility is an important DM role</a:t>
            </a:r>
          </a:p>
          <a:p>
            <a:r>
              <a:rPr lang="en-US" dirty="0"/>
              <a:t>Credibility is often a function of </a:t>
            </a:r>
            <a:r>
              <a:rPr lang="en-US" b="1" dirty="0"/>
              <a:t>corroboration and consistency</a:t>
            </a:r>
          </a:p>
          <a:p>
            <a:r>
              <a:rPr lang="en-US" dirty="0"/>
              <a:t>Credibility does </a:t>
            </a:r>
            <a:r>
              <a:rPr lang="en-US" b="1" dirty="0"/>
              <a:t>not</a:t>
            </a:r>
            <a:r>
              <a:rPr lang="en-US" dirty="0"/>
              <a:t> necessarily equate to honesty or truthfulness:</a:t>
            </a:r>
          </a:p>
          <a:p>
            <a:pPr lvl="1"/>
            <a:r>
              <a:rPr lang="en-US" dirty="0"/>
              <a:t>Believability does not equal truthfulness</a:t>
            </a:r>
          </a:p>
          <a:p>
            <a:r>
              <a:rPr lang="en-US" dirty="0"/>
              <a:t>Credibility impacts the </a:t>
            </a:r>
            <a:r>
              <a:rPr lang="en-US" b="1" dirty="0"/>
              <a:t>reliability of evidence and its weight</a:t>
            </a:r>
          </a:p>
          <a:p>
            <a:r>
              <a:rPr lang="en-US" dirty="0"/>
              <a:t>Specific credibility issues that a DM may consider:</a:t>
            </a:r>
          </a:p>
          <a:p>
            <a:pPr lvl="1"/>
            <a:r>
              <a:rPr lang="en-US" dirty="0"/>
              <a:t>Relationships between the parties and witnesses</a:t>
            </a:r>
          </a:p>
          <a:p>
            <a:pPr lvl="1"/>
            <a:r>
              <a:rPr lang="en-US" dirty="0"/>
              <a:t>Whether a witness was exposed to information (e.g. in the case of a parent or Advisor) that may have influenced their testimony</a:t>
            </a:r>
          </a:p>
        </p:txBody>
      </p:sp>
    </p:spTree>
    <p:extLst>
      <p:ext uri="{BB962C8B-B14F-4D97-AF65-F5344CB8AC3E}">
        <p14:creationId xmlns:p14="http://schemas.microsoft.com/office/powerpoint/2010/main" val="34752170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47F324-8EA0-2F2B-A47C-DFC05568EE87}"/>
            </a:ext>
          </a:extLst>
        </p:cNvPr>
        <p:cNvGrpSpPr/>
        <p:nvPr/>
      </p:nvGrpSpPr>
      <p:grpSpPr>
        <a:xfrm>
          <a:off x="0" y="0"/>
          <a:ext cx="0" cy="0"/>
          <a:chOff x="0" y="0"/>
          <a:chExt cx="0" cy="0"/>
        </a:xfrm>
      </p:grpSpPr>
      <p:sp>
        <p:nvSpPr>
          <p:cNvPr id="3" name="Text Placeholder 2">
            <a:extLst>
              <a:ext uri="{FF2B5EF4-FFF2-40B4-BE49-F238E27FC236}">
                <a16:creationId xmlns:a16="http://schemas.microsoft.com/office/drawing/2014/main" id="{490E5CCB-2C2D-A769-D79F-9BBC279B53F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Credibility: Parties and Witnesses</a:t>
            </a:r>
          </a:p>
        </p:txBody>
      </p:sp>
      <p:sp>
        <p:nvSpPr>
          <p:cNvPr id="2" name="Content Placeholder 1">
            <a:extLst>
              <a:ext uri="{FF2B5EF4-FFF2-40B4-BE49-F238E27FC236}">
                <a16:creationId xmlns:a16="http://schemas.microsoft.com/office/drawing/2014/main" id="{7E97BC57-B475-4F54-29F9-08B7461B55F1}"/>
              </a:ext>
            </a:extLst>
          </p:cNvPr>
          <p:cNvSpPr>
            <a:spLocks noGrp="1"/>
          </p:cNvSpPr>
          <p:nvPr>
            <p:ph idx="1"/>
          </p:nvPr>
        </p:nvSpPr>
        <p:spPr/>
        <p:txBody>
          <a:bodyPr>
            <a:normAutofit/>
          </a:bodyPr>
          <a:lstStyle/>
          <a:p>
            <a:r>
              <a:rPr lang="en-US" b="1" dirty="0"/>
              <a:t>Credibility</a:t>
            </a:r>
            <a:r>
              <a:rPr lang="en-US" dirty="0"/>
              <a:t> impacts likeliness</a:t>
            </a:r>
          </a:p>
          <a:p>
            <a:pPr lvl="1"/>
            <a:r>
              <a:rPr lang="en-US" dirty="0"/>
              <a:t>Would a reasonable person do the same?</a:t>
            </a:r>
          </a:p>
          <a:p>
            <a:pPr lvl="1"/>
            <a:r>
              <a:rPr lang="en-US" dirty="0"/>
              <a:t>Are there more likely alternatives?</a:t>
            </a:r>
          </a:p>
          <a:p>
            <a:pPr marL="457200"/>
            <a:r>
              <a:rPr lang="en-US" b="1" dirty="0"/>
              <a:t>Credibility Assessment </a:t>
            </a:r>
            <a:r>
              <a:rPr lang="en-US" dirty="0"/>
              <a:t>involves evaluating whether evidence is believable and reliable</a:t>
            </a:r>
          </a:p>
          <a:p>
            <a:pPr lvl="1"/>
            <a:r>
              <a:rPr lang="en-US" dirty="0"/>
              <a:t>Refrain from focusing on irrelevant inaccuracies and inconsistencies</a:t>
            </a:r>
          </a:p>
          <a:p>
            <a:pPr marL="0" indent="0">
              <a:buNone/>
            </a:pPr>
            <a:r>
              <a:rPr lang="en-US" b="1" dirty="0"/>
              <a:t>NOTE</a:t>
            </a:r>
            <a:r>
              <a:rPr lang="en-US" dirty="0"/>
              <a:t>: Memory errors alone do not necessarily diminish witness credibility, nor does some evasion</a:t>
            </a:r>
          </a:p>
        </p:txBody>
      </p:sp>
    </p:spTree>
    <p:extLst>
      <p:ext uri="{BB962C8B-B14F-4D97-AF65-F5344CB8AC3E}">
        <p14:creationId xmlns:p14="http://schemas.microsoft.com/office/powerpoint/2010/main" val="25332378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608D6B26-86C8-C9E0-FD26-2E7414080DDE}"/>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dirty="0">
                <a:ln>
                  <a:noFill/>
                </a:ln>
                <a:solidFill>
                  <a:srgbClr val="0C2340"/>
                </a:solidFill>
                <a:effectLst/>
                <a:uLnTx/>
                <a:uFillTx/>
                <a:latin typeface="+mj-lt"/>
                <a:ea typeface="+mn-ea"/>
                <a:cs typeface="+mn-cs"/>
              </a:rPr>
              <a:t>Deciding if Misconduct Occurred</a:t>
            </a:r>
            <a:endParaRPr kumimoji="0" lang="en-US" sz="4400" b="0" i="0" u="none" strike="noStrike" kern="1200" cap="none" spc="0" normalizeH="0" baseline="0" noProof="0" dirty="0">
              <a:ln>
                <a:noFill/>
              </a:ln>
              <a:solidFill>
                <a:schemeClr val="tx2"/>
              </a:solidFill>
              <a:effectLst/>
              <a:uLnTx/>
              <a:uFillTx/>
              <a:latin typeface="+mj-lt"/>
              <a:ea typeface="+mn-ea"/>
              <a:cs typeface="+mn-cs"/>
            </a:endParaRPr>
          </a:p>
        </p:txBody>
      </p:sp>
      <p:sp>
        <p:nvSpPr>
          <p:cNvPr id="2" name="Content Placeholder 1"/>
          <p:cNvSpPr>
            <a:spLocks noGrp="1"/>
          </p:cNvSpPr>
          <p:nvPr>
            <p:ph idx="1"/>
          </p:nvPr>
        </p:nvSpPr>
        <p:spPr/>
        <p:txBody>
          <a:bodyPr/>
          <a:lstStyle/>
          <a:p>
            <a:r>
              <a:rPr lang="en-US" dirty="0"/>
              <a:t>Standard of proof in determining a 1B.1 and 1B.3 violation</a:t>
            </a:r>
          </a:p>
          <a:p>
            <a:pPr lvl="1"/>
            <a:r>
              <a:rPr lang="en-US" dirty="0"/>
              <a:t>Preponderance of evidence; i.e. more likely than not to have occurred</a:t>
            </a:r>
          </a:p>
          <a:p>
            <a:pPr lvl="1"/>
            <a:r>
              <a:rPr lang="en-US" dirty="0"/>
              <a:t>Secondary information has value</a:t>
            </a:r>
          </a:p>
          <a:p>
            <a:pPr lvl="1"/>
            <a:r>
              <a:rPr lang="en-US" dirty="0"/>
              <a:t>Reasonable inferences also are used</a:t>
            </a:r>
          </a:p>
          <a:p>
            <a:pPr lvl="1"/>
            <a:endParaRPr lang="en-US" dirty="0"/>
          </a:p>
          <a:p>
            <a:endParaRPr lang="en-US" dirty="0"/>
          </a:p>
        </p:txBody>
      </p:sp>
      <p:sp>
        <p:nvSpPr>
          <p:cNvPr id="3" name="TextBox 2">
            <a:extLst>
              <a:ext uri="{FF2B5EF4-FFF2-40B4-BE49-F238E27FC236}">
                <a16:creationId xmlns:a16="http://schemas.microsoft.com/office/drawing/2014/main" id="{C257827C-7C72-0C02-D8A7-1607D4B0A459}"/>
              </a:ext>
            </a:extLst>
          </p:cNvPr>
          <p:cNvSpPr txBox="1"/>
          <p:nvPr/>
        </p:nvSpPr>
        <p:spPr>
          <a:xfrm>
            <a:off x="3814739" y="4466273"/>
            <a:ext cx="4562522" cy="1477328"/>
          </a:xfrm>
          <a:prstGeom prst="rect">
            <a:avLst/>
          </a:prstGeom>
          <a:noFill/>
        </p:spPr>
        <p:txBody>
          <a:bodyPr wrap="square" rtlCol="0">
            <a:spAutoFit/>
          </a:bodyPr>
          <a:lstStyle/>
          <a:p>
            <a:pPr algn="l" rtl="0" fontAlgn="base"/>
            <a:r>
              <a:rPr lang="en-US" i="1" dirty="0">
                <a:solidFill>
                  <a:srgbClr val="000000"/>
                </a:solidFill>
                <a:latin typeface="Times New Roman" panose="02020603050405020304" pitchFamily="18" charset="0"/>
              </a:rPr>
              <a:t>The scales of justice:</a:t>
            </a:r>
            <a:r>
              <a:rPr lang="en-US" dirty="0">
                <a:solidFill>
                  <a:srgbClr val="000000"/>
                </a:solidFill>
                <a:latin typeface="Times New Roman" panose="02020603050405020304" pitchFamily="18" charset="0"/>
              </a:rPr>
              <a:t> </a:t>
            </a:r>
            <a:endParaRPr lang="en-US" dirty="0">
              <a:solidFill>
                <a:srgbClr val="000000"/>
              </a:solidFill>
              <a:latin typeface="Segoe UI" panose="020B0502040204020203" pitchFamily="34" charset="0"/>
            </a:endParaRPr>
          </a:p>
          <a:p>
            <a:pPr algn="l" rtl="0" fontAlgn="base"/>
            <a:r>
              <a:rPr lang="en-US" i="1" dirty="0">
                <a:solidFill>
                  <a:srgbClr val="000000"/>
                </a:solidFill>
                <a:latin typeface="Times New Roman" panose="02020603050405020304" pitchFamily="18" charset="0"/>
              </a:rPr>
              <a:t>Preponderance= &gt; than 50% </a:t>
            </a:r>
            <a:r>
              <a:rPr lang="en-US" dirty="0">
                <a:solidFill>
                  <a:srgbClr val="000000"/>
                </a:solidFill>
                <a:latin typeface="Times New Roman" panose="02020603050405020304" pitchFamily="18" charset="0"/>
              </a:rPr>
              <a:t> </a:t>
            </a:r>
            <a:endParaRPr lang="en-US" dirty="0">
              <a:solidFill>
                <a:srgbClr val="000000"/>
              </a:solidFill>
              <a:latin typeface="Segoe UI" panose="020B0502040204020203" pitchFamily="34" charset="0"/>
            </a:endParaRPr>
          </a:p>
          <a:p>
            <a:pPr algn="l" rtl="0" fontAlgn="base"/>
            <a:r>
              <a:rPr lang="en-US" i="1" dirty="0">
                <a:solidFill>
                  <a:srgbClr val="000000"/>
                </a:solidFill>
                <a:latin typeface="Times New Roman" panose="02020603050405020304" pitchFamily="18" charset="0"/>
              </a:rPr>
              <a:t>Clear and convincing= 75% vs. 25%</a:t>
            </a:r>
            <a:r>
              <a:rPr lang="en-US" dirty="0">
                <a:solidFill>
                  <a:srgbClr val="000000"/>
                </a:solidFill>
                <a:latin typeface="Times New Roman" panose="02020603050405020304" pitchFamily="18" charset="0"/>
              </a:rPr>
              <a:t> </a:t>
            </a:r>
            <a:endParaRPr lang="en-US" dirty="0">
              <a:solidFill>
                <a:srgbClr val="000000"/>
              </a:solidFill>
              <a:latin typeface="Segoe UI" panose="020B0502040204020203" pitchFamily="34" charset="0"/>
            </a:endParaRPr>
          </a:p>
          <a:p>
            <a:pPr algn="l" rtl="0" fontAlgn="base"/>
            <a:r>
              <a:rPr lang="en-US" i="1" dirty="0">
                <a:solidFill>
                  <a:srgbClr val="000000"/>
                </a:solidFill>
                <a:latin typeface="Times New Roman" panose="02020603050405020304" pitchFamily="18" charset="0"/>
              </a:rPr>
              <a:t>Beyond a reasonable doubt= 99.9% vs. .1%</a:t>
            </a:r>
            <a:r>
              <a:rPr lang="en-US" dirty="0">
                <a:solidFill>
                  <a:srgbClr val="000000"/>
                </a:solidFill>
                <a:latin typeface="Times New Roman" panose="02020603050405020304" pitchFamily="18" charset="0"/>
              </a:rPr>
              <a:t> </a:t>
            </a:r>
            <a:endParaRPr lang="en-US" dirty="0">
              <a:solidFill>
                <a:srgbClr val="000000"/>
              </a:solidFill>
              <a:latin typeface="Segoe UI" panose="020B0502040204020203" pitchFamily="34" charset="0"/>
            </a:endParaRPr>
          </a:p>
          <a:p>
            <a:endParaRPr lang="en-US" dirty="0"/>
          </a:p>
        </p:txBody>
      </p:sp>
    </p:spTree>
    <p:extLst>
      <p:ext uri="{BB962C8B-B14F-4D97-AF65-F5344CB8AC3E}">
        <p14:creationId xmlns:p14="http://schemas.microsoft.com/office/powerpoint/2010/main" val="22678149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type="title"/>
          </p:nvPr>
        </p:nvSpPr>
        <p:spPr>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spcBef>
                <a:spcPct val="20000"/>
              </a:spcBef>
              <a:buClr>
                <a:srgbClr val="009F4D"/>
              </a:buClr>
              <a:defRPr/>
            </a:pPr>
            <a:r>
              <a:rPr lang="en-US" sz="4000">
                <a:latin typeface="+mn-lt"/>
                <a:ea typeface="+mn-ea"/>
                <a:cs typeface="Calibri"/>
              </a:rPr>
              <a:t>Investigation Skill-building</a:t>
            </a:r>
            <a:endParaRPr lang="en-US" sz="4000">
              <a:solidFill>
                <a:srgbClr val="0C2340"/>
              </a:solidFill>
              <a:latin typeface="+mn-lt"/>
              <a:ea typeface="Calibri"/>
              <a:cs typeface="Calibri"/>
            </a:endParaRPr>
          </a:p>
        </p:txBody>
      </p:sp>
      <p:sp>
        <p:nvSpPr>
          <p:cNvPr id="7" name="Text Placeholder 4">
            <a:extLst>
              <a:ext uri="{FF2B5EF4-FFF2-40B4-BE49-F238E27FC236}">
                <a16:creationId xmlns:a16="http://schemas.microsoft.com/office/drawing/2014/main" id="{DD824BD1-7EBF-28C6-F4B5-95316A336C7A}"/>
              </a:ext>
            </a:extLst>
          </p:cNvPr>
          <p:cNvSpPr txBox="1">
            <a:spLocks/>
          </p:cNvSpPr>
          <p:nvPr/>
        </p:nvSpPr>
        <p:spPr>
          <a:xfrm>
            <a:off x="1212575" y="4552123"/>
            <a:ext cx="4124738" cy="1330688"/>
          </a:xfrm>
          <a:prstGeom prst="rect">
            <a:avLst/>
          </a:prstGeom>
        </p:spPr>
        <p:txBody>
          <a:bodyPr vert="horz" lIns="91440" tIns="45720" rIns="91440" bIns="45720" rtlCol="0" anchor="t">
            <a:normAutofit/>
          </a:bodyPr>
          <a:lstStyle>
            <a:lvl1pPr marL="0" indent="0" algn="l" defTabSz="914400" rtl="0" eaLnBrk="1" latinLnBrk="0" hangingPunct="1">
              <a:spcBef>
                <a:spcPct val="20000"/>
              </a:spcBef>
              <a:buClr>
                <a:srgbClr val="009F4D"/>
              </a:buClr>
              <a:buFont typeface="Arial" panose="020B0604020202020204" pitchFamily="34" charset="0"/>
              <a:buNone/>
              <a:defRPr sz="2000" b="1" kern="1200">
                <a:solidFill>
                  <a:srgbClr val="009F4D"/>
                </a:solidFill>
                <a:latin typeface="+mn-lt"/>
                <a:ea typeface="+mn-ea"/>
                <a:cs typeface="+mn-cs"/>
              </a:defRPr>
            </a:lvl1pPr>
            <a:lvl2pPr marL="742950" indent="-285750" algn="l" defTabSz="914400" rtl="0" eaLnBrk="1" latinLnBrk="0" hangingPunct="1">
              <a:spcBef>
                <a:spcPct val="20000"/>
              </a:spcBef>
              <a:buClr>
                <a:srgbClr val="009F4D"/>
              </a:buClr>
              <a:buFont typeface="Arial" panose="020B0604020202020204" pitchFamily="34" charset="0"/>
              <a:buChar char="–"/>
              <a:defRPr sz="2800" kern="1200">
                <a:solidFill>
                  <a:srgbClr val="0C2340"/>
                </a:solidFill>
                <a:latin typeface="+mn-lt"/>
                <a:ea typeface="+mn-ea"/>
                <a:cs typeface="+mn-cs"/>
              </a:defRPr>
            </a:lvl2pPr>
            <a:lvl3pPr marL="1143000" indent="-228600" algn="l" defTabSz="914400" rtl="0" eaLnBrk="1" latinLnBrk="0" hangingPunct="1">
              <a:spcBef>
                <a:spcPct val="20000"/>
              </a:spcBef>
              <a:buClr>
                <a:srgbClr val="009F4D"/>
              </a:buClr>
              <a:buFont typeface="Arial" panose="020B0604020202020204" pitchFamily="34" charset="0"/>
              <a:buChar char="•"/>
              <a:defRPr sz="2400" kern="1200">
                <a:solidFill>
                  <a:srgbClr val="0C2340"/>
                </a:solidFill>
                <a:latin typeface="+mn-lt"/>
                <a:ea typeface="+mn-ea"/>
                <a:cs typeface="+mn-cs"/>
              </a:defRPr>
            </a:lvl3pPr>
            <a:lvl4pPr marL="1600200" indent="-228600" algn="l" defTabSz="914400" rtl="0" eaLnBrk="1" latinLnBrk="0" hangingPunct="1">
              <a:spcBef>
                <a:spcPct val="20000"/>
              </a:spcBef>
              <a:buClr>
                <a:srgbClr val="009F4D"/>
              </a:buClr>
              <a:buFont typeface="Arial" panose="020B0604020202020204" pitchFamily="34" charset="0"/>
              <a:buChar char="–"/>
              <a:defRPr sz="2000" kern="1200">
                <a:solidFill>
                  <a:srgbClr val="0C2340"/>
                </a:solidFill>
                <a:latin typeface="+mn-lt"/>
                <a:ea typeface="+mn-ea"/>
                <a:cs typeface="+mn-cs"/>
              </a:defRPr>
            </a:lvl4pPr>
            <a:lvl5pPr marL="2057400" indent="-228600" algn="l" defTabSz="914400" rtl="0" eaLnBrk="1" latinLnBrk="0" hangingPunct="1">
              <a:spcBef>
                <a:spcPct val="20000"/>
              </a:spcBef>
              <a:buClr>
                <a:srgbClr val="009F4D"/>
              </a:buClr>
              <a:buFont typeface="Courier New" panose="02070309020205020404" pitchFamily="49" charset="0"/>
              <a:buChar char="o"/>
              <a:defRPr sz="2000" kern="1200">
                <a:solidFill>
                  <a:srgbClr val="0C2340"/>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800" dirty="0">
                <a:cs typeface="Calibri"/>
              </a:rPr>
              <a:t>Maegen </a:t>
            </a:r>
            <a:r>
              <a:rPr lang="en-US" sz="1800" dirty="0" err="1">
                <a:cs typeface="Calibri"/>
              </a:rPr>
              <a:t>Sincleair</a:t>
            </a:r>
            <a:r>
              <a:rPr lang="en-US" sz="1800" dirty="0">
                <a:cs typeface="Calibri"/>
              </a:rPr>
              <a:t> Usher, JD </a:t>
            </a:r>
            <a:r>
              <a:rPr lang="en-US" sz="1800" b="0" dirty="0">
                <a:cs typeface="Calibri"/>
              </a:rPr>
              <a:t>(she/her)</a:t>
            </a:r>
          </a:p>
          <a:p>
            <a:r>
              <a:rPr lang="en-US" sz="1400" b="0" dirty="0">
                <a:cs typeface="Calibri"/>
              </a:rPr>
              <a:t>Investigation Specialist &amp; Lead Deputy Title IX Coordinator</a:t>
            </a:r>
            <a:endParaRPr lang="en-US" sz="1400" b="0">
              <a:ea typeface="Calibri"/>
              <a:cs typeface="Calibri"/>
            </a:endParaRPr>
          </a:p>
          <a:p>
            <a:r>
              <a:rPr lang="en-US" sz="1400" b="0" dirty="0">
                <a:cs typeface="Calibri"/>
              </a:rPr>
              <a:t>Metro State University</a:t>
            </a:r>
            <a:endParaRPr lang="en-US" sz="1400"/>
          </a:p>
        </p:txBody>
      </p:sp>
    </p:spTree>
    <p:extLst>
      <p:ext uri="{BB962C8B-B14F-4D97-AF65-F5344CB8AC3E}">
        <p14:creationId xmlns:p14="http://schemas.microsoft.com/office/powerpoint/2010/main" val="38160749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F23BC9D-65F8-8232-E025-2889F58D84F3}"/>
              </a:ext>
            </a:extLst>
          </p:cNvPr>
          <p:cNvSpPr>
            <a:spLocks noGrp="1"/>
          </p:cNvSpPr>
          <p:nvPr>
            <p:ph type="title"/>
          </p:nvPr>
        </p:nvSpPr>
        <p:spPr/>
        <p:txBody>
          <a:bodyPr>
            <a:normAutofit/>
          </a:bodyPr>
          <a:lstStyle/>
          <a:p>
            <a:r>
              <a:rPr lang="en-US">
                <a:ea typeface="Calibri"/>
                <a:cs typeface="Calibri"/>
              </a:rPr>
              <a:t>Part 1: Investigation Strategy</a:t>
            </a:r>
          </a:p>
        </p:txBody>
      </p:sp>
      <p:sp>
        <p:nvSpPr>
          <p:cNvPr id="2" name="Content Placeholder 1">
            <a:extLst>
              <a:ext uri="{FF2B5EF4-FFF2-40B4-BE49-F238E27FC236}">
                <a16:creationId xmlns:a16="http://schemas.microsoft.com/office/drawing/2014/main" id="{20FB50A0-D240-EE6E-92FB-FF34435E4FAF}"/>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7681108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7074DC0D-69BC-8ACD-7A61-86C759D10C4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Investigation </a:t>
            </a:r>
            <a:r>
              <a:rPr kumimoji="0" lang="en-US" sz="3600" b="1" i="0" u="none" strike="noStrike" kern="1200" cap="all" spc="0" normalizeH="0" baseline="0" noProof="0" dirty="0">
                <a:ln>
                  <a:noFill/>
                </a:ln>
                <a:solidFill>
                  <a:schemeClr val="tx2"/>
                </a:solidFill>
                <a:effectLst/>
                <a:uLnTx/>
                <a:uFillTx/>
                <a:latin typeface="+mn-lt"/>
                <a:ea typeface="+mn-ea"/>
                <a:cs typeface="+mn-cs"/>
              </a:rPr>
              <a:t>Scope</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lnSpcReduction="10000"/>
          </a:bodyPr>
          <a:lstStyle/>
          <a:p>
            <a:r>
              <a:rPr lang="en-US"/>
              <a:t>Scope of Investigation</a:t>
            </a:r>
          </a:p>
          <a:p>
            <a:pPr lvl="1"/>
            <a:r>
              <a:rPr lang="en-US"/>
              <a:t>What are the allegations?</a:t>
            </a:r>
          </a:p>
          <a:p>
            <a:pPr lvl="2"/>
            <a:r>
              <a:rPr lang="en-US"/>
              <a:t>1B.1, 1B.3, RWP, Code of conduct, etc.</a:t>
            </a:r>
          </a:p>
          <a:p>
            <a:pPr lvl="2"/>
            <a:r>
              <a:rPr lang="en-US"/>
              <a:t>What are sub-elements</a:t>
            </a:r>
          </a:p>
          <a:p>
            <a:pPr lvl="2"/>
            <a:r>
              <a:rPr lang="en-US"/>
              <a:t>Partnership w/ other departments</a:t>
            </a:r>
          </a:p>
          <a:p>
            <a:pPr lvl="1"/>
            <a:r>
              <a:rPr lang="en-US"/>
              <a:t>Who are the involved parties?</a:t>
            </a:r>
          </a:p>
          <a:p>
            <a:pPr lvl="2"/>
            <a:r>
              <a:rPr lang="en-US"/>
              <a:t>Multiple respondents; multiple complainants – may consider splitting</a:t>
            </a:r>
          </a:p>
          <a:p>
            <a:pPr lvl="1"/>
            <a:r>
              <a:rPr lang="en-US"/>
              <a:t>Do the allegations arise out of same set of facts</a:t>
            </a:r>
          </a:p>
          <a:p>
            <a:pPr lvl="2"/>
            <a:r>
              <a:rPr lang="en-US"/>
              <a:t>If not, consider splitting or referring non 1B.1/1B.3 matters</a:t>
            </a:r>
          </a:p>
          <a:p>
            <a:pPr lvl="2"/>
            <a:r>
              <a:rPr lang="en-US"/>
              <a:t>Allegations for each specific Respondent</a:t>
            </a:r>
          </a:p>
          <a:p>
            <a:pPr lvl="1"/>
            <a:r>
              <a:rPr lang="en-US"/>
              <a:t>Why is scope important?</a:t>
            </a:r>
          </a:p>
          <a:p>
            <a:pPr lvl="2"/>
            <a:r>
              <a:rPr lang="en-US"/>
              <a:t>Prevents Scope creep i.e., getting lost/sidetracked</a:t>
            </a:r>
          </a:p>
          <a:p>
            <a:pPr lvl="2"/>
            <a:r>
              <a:rPr lang="en-US"/>
              <a:t>Can help structure interviews</a:t>
            </a:r>
          </a:p>
          <a:p>
            <a:pPr lvl="2"/>
            <a:endParaRPr lang="en-US"/>
          </a:p>
        </p:txBody>
      </p:sp>
    </p:spTree>
    <p:extLst>
      <p:ext uri="{BB962C8B-B14F-4D97-AF65-F5344CB8AC3E}">
        <p14:creationId xmlns:p14="http://schemas.microsoft.com/office/powerpoint/2010/main" val="40300627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D294D45-0D76-46BF-D834-6187AD6410B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mn-cs"/>
              </a:rPr>
              <a:t>Creating investigation plan</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85000" lnSpcReduction="20000"/>
          </a:bodyPr>
          <a:lstStyle/>
          <a:p>
            <a:r>
              <a:rPr lang="en-US">
                <a:ea typeface="Calibri"/>
                <a:cs typeface="Calibri"/>
              </a:rPr>
              <a:t>Outline the scope </a:t>
            </a:r>
          </a:p>
          <a:p>
            <a:pPr lvl="1">
              <a:buFont typeface="Courier New" panose="020B0604020202020204" pitchFamily="34" charset="0"/>
              <a:buChar char="o"/>
            </a:pPr>
            <a:r>
              <a:rPr lang="en-US">
                <a:ea typeface="Calibri"/>
                <a:cs typeface="Calibri"/>
              </a:rPr>
              <a:t>Complainant(s); Respondent(s); policies, allegations</a:t>
            </a:r>
          </a:p>
          <a:p>
            <a:r>
              <a:rPr lang="en-US">
                <a:ea typeface="Calibri"/>
                <a:cs typeface="Calibri"/>
              </a:rPr>
              <a:t>Allegations</a:t>
            </a:r>
          </a:p>
          <a:p>
            <a:pPr lvl="1">
              <a:buFont typeface="Courier New" panose="020B0604020202020204" pitchFamily="34" charset="0"/>
              <a:buChar char="o"/>
            </a:pPr>
            <a:r>
              <a:rPr lang="en-US">
                <a:ea typeface="Calibri"/>
                <a:cs typeface="Calibri"/>
              </a:rPr>
              <a:t>What are the elements</a:t>
            </a:r>
          </a:p>
          <a:p>
            <a:pPr lvl="1">
              <a:buFont typeface="Courier New" panose="020B0604020202020204" pitchFamily="34" charset="0"/>
              <a:buChar char="o"/>
            </a:pPr>
            <a:r>
              <a:rPr lang="en-US">
                <a:ea typeface="Calibri"/>
                <a:cs typeface="Calibri"/>
              </a:rPr>
              <a:t>Track information that goes to each element </a:t>
            </a:r>
          </a:p>
          <a:p>
            <a:r>
              <a:rPr lang="en-US">
                <a:ea typeface="Calibri"/>
                <a:cs typeface="Calibri"/>
              </a:rPr>
              <a:t>Witnesses </a:t>
            </a:r>
          </a:p>
          <a:p>
            <a:pPr lvl="1">
              <a:buFont typeface="Courier New" panose="020B0604020202020204" pitchFamily="34" charset="0"/>
              <a:buChar char="o"/>
            </a:pPr>
            <a:r>
              <a:rPr lang="en-US">
                <a:ea typeface="Calibri"/>
                <a:cs typeface="Calibri"/>
              </a:rPr>
              <a:t>Large witness pool </a:t>
            </a:r>
          </a:p>
          <a:p>
            <a:pPr lvl="1">
              <a:buFont typeface="Courier New" panose="020B0604020202020204" pitchFamily="34" charset="0"/>
              <a:buChar char="o"/>
            </a:pPr>
            <a:r>
              <a:rPr lang="en-US">
                <a:ea typeface="Calibri"/>
                <a:cs typeface="Calibri"/>
              </a:rPr>
              <a:t>Name, role, who identified by, information they possess, interview date, evidence submitted</a:t>
            </a:r>
          </a:p>
          <a:p>
            <a:r>
              <a:rPr lang="en-US">
                <a:ea typeface="Calibri"/>
                <a:cs typeface="Calibri"/>
              </a:rPr>
              <a:t>Investigative questions</a:t>
            </a:r>
          </a:p>
          <a:p>
            <a:pPr lvl="1">
              <a:buFont typeface="Courier New" panose="020B0604020202020204" pitchFamily="34" charset="0"/>
              <a:buChar char="o"/>
            </a:pPr>
            <a:r>
              <a:rPr lang="en-US">
                <a:ea typeface="Calibri"/>
                <a:cs typeface="Calibri"/>
              </a:rPr>
              <a:t>Outline for each party </a:t>
            </a:r>
          </a:p>
          <a:p>
            <a:r>
              <a:rPr lang="en-US">
                <a:ea typeface="Calibri"/>
                <a:cs typeface="Calibri"/>
              </a:rPr>
              <a:t>Evidence </a:t>
            </a:r>
          </a:p>
          <a:p>
            <a:pPr lvl="1">
              <a:buFont typeface="Courier New" panose="020B0604020202020204" pitchFamily="34" charset="0"/>
              <a:buChar char="o"/>
            </a:pPr>
            <a:r>
              <a:rPr lang="en-US">
                <a:ea typeface="Calibri"/>
                <a:cs typeface="Calibri"/>
              </a:rPr>
              <a:t>Received; Needed</a:t>
            </a:r>
          </a:p>
          <a:p>
            <a:endParaRPr lang="en-US">
              <a:ea typeface="Calibri"/>
              <a:cs typeface="Calibri"/>
            </a:endParaRPr>
          </a:p>
          <a:p>
            <a:endParaRPr lang="en-US">
              <a:ea typeface="Calibri"/>
              <a:cs typeface="Calibri"/>
            </a:endParaRPr>
          </a:p>
          <a:p>
            <a:pPr marL="914400" lvl="2" indent="0">
              <a:buNone/>
            </a:pPr>
            <a:endParaRPr lang="en-US">
              <a:ea typeface="Calibri"/>
              <a:cs typeface="Calibri"/>
            </a:endParaRPr>
          </a:p>
        </p:txBody>
      </p:sp>
    </p:spTree>
    <p:extLst>
      <p:ext uri="{BB962C8B-B14F-4D97-AF65-F5344CB8AC3E}">
        <p14:creationId xmlns:p14="http://schemas.microsoft.com/office/powerpoint/2010/main" val="34447439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46CE1C7-9A54-7A31-628E-F11E8603CCC7}"/>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mn-cs"/>
              </a:rPr>
              <a:t>Collecting Evidence</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92500" lnSpcReduction="20000"/>
          </a:bodyPr>
          <a:lstStyle/>
          <a:p>
            <a:r>
              <a:rPr lang="en-US">
                <a:cs typeface="Calibri"/>
              </a:rPr>
              <a:t>Initial evidence to collect and review </a:t>
            </a:r>
            <a:endParaRPr lang="en-US"/>
          </a:p>
          <a:p>
            <a:pPr lvl="1"/>
            <a:r>
              <a:rPr lang="en-US">
                <a:cs typeface="Calibri"/>
              </a:rPr>
              <a:t>Time sensitive evidence</a:t>
            </a:r>
            <a:endParaRPr lang="en-US">
              <a:ea typeface="Calibri"/>
              <a:cs typeface="Calibri"/>
            </a:endParaRPr>
          </a:p>
          <a:p>
            <a:pPr lvl="2"/>
            <a:r>
              <a:rPr lang="en-US">
                <a:cs typeface="Calibri"/>
              </a:rPr>
              <a:t>Security footage</a:t>
            </a:r>
            <a:endParaRPr lang="en-US">
              <a:ea typeface="Calibri"/>
              <a:cs typeface="Calibri"/>
            </a:endParaRPr>
          </a:p>
          <a:p>
            <a:pPr lvl="2"/>
            <a:r>
              <a:rPr lang="en-US">
                <a:cs typeface="Calibri"/>
              </a:rPr>
              <a:t>Keycard access</a:t>
            </a:r>
            <a:endParaRPr lang="en-US">
              <a:ea typeface="Calibri"/>
              <a:cs typeface="Calibri"/>
            </a:endParaRPr>
          </a:p>
          <a:p>
            <a:pPr lvl="2"/>
            <a:r>
              <a:rPr lang="en-US">
                <a:cs typeface="Calibri"/>
              </a:rPr>
              <a:t>University owned devices</a:t>
            </a:r>
            <a:endParaRPr lang="en-US">
              <a:ea typeface="Calibri"/>
              <a:cs typeface="Calibri"/>
            </a:endParaRPr>
          </a:p>
          <a:p>
            <a:pPr lvl="1"/>
            <a:r>
              <a:rPr lang="en-US">
                <a:cs typeface="Calibri"/>
              </a:rPr>
              <a:t>Standard records to review</a:t>
            </a:r>
            <a:endParaRPr lang="en-US">
              <a:ea typeface="Calibri"/>
              <a:cs typeface="Calibri"/>
            </a:endParaRPr>
          </a:p>
          <a:p>
            <a:pPr lvl="2"/>
            <a:r>
              <a:rPr lang="en-US">
                <a:cs typeface="Calibri"/>
              </a:rPr>
              <a:t>Internal past 1B.1/1B.3 records</a:t>
            </a:r>
            <a:endParaRPr lang="en-US">
              <a:ea typeface="Calibri"/>
              <a:cs typeface="Calibri"/>
            </a:endParaRPr>
          </a:p>
          <a:p>
            <a:pPr lvl="2"/>
            <a:r>
              <a:rPr lang="en-US">
                <a:cs typeface="Calibri"/>
              </a:rPr>
              <a:t>Personnel files</a:t>
            </a:r>
            <a:endParaRPr lang="en-US">
              <a:ea typeface="Calibri"/>
              <a:cs typeface="Calibri"/>
            </a:endParaRPr>
          </a:p>
          <a:p>
            <a:pPr lvl="2"/>
            <a:r>
              <a:rPr lang="en-US">
                <a:cs typeface="Calibri"/>
              </a:rPr>
              <a:t>Conduct records </a:t>
            </a:r>
            <a:endParaRPr lang="en-US">
              <a:ea typeface="Calibri"/>
              <a:cs typeface="Calibri"/>
            </a:endParaRPr>
          </a:p>
          <a:p>
            <a:pPr lvl="2"/>
            <a:r>
              <a:rPr lang="en-US">
                <a:cs typeface="Calibri"/>
              </a:rPr>
              <a:t>Reports: security, residential life, etc. </a:t>
            </a:r>
            <a:endParaRPr lang="en-US">
              <a:ea typeface="Calibri"/>
              <a:cs typeface="Calibri"/>
            </a:endParaRPr>
          </a:p>
          <a:p>
            <a:pPr lvl="2"/>
            <a:r>
              <a:rPr lang="en-US">
                <a:cs typeface="Calibri"/>
              </a:rPr>
              <a:t>Org. Charts</a:t>
            </a:r>
            <a:endParaRPr lang="en-US">
              <a:ea typeface="Calibri"/>
              <a:cs typeface="Calibri"/>
            </a:endParaRPr>
          </a:p>
          <a:p>
            <a:pPr lvl="1"/>
            <a:r>
              <a:rPr lang="en-US">
                <a:cs typeface="Calibri"/>
              </a:rPr>
              <a:t>Create a timeline</a:t>
            </a:r>
            <a:endParaRPr lang="en-US">
              <a:ea typeface="Calibri"/>
              <a:cs typeface="Calibri"/>
            </a:endParaRPr>
          </a:p>
          <a:p>
            <a:pPr lvl="2"/>
            <a:r>
              <a:rPr lang="en-US" sz="2400">
                <a:ea typeface="Calibri"/>
                <a:cs typeface="Calibri"/>
              </a:rPr>
              <a:t>Continue to grow as more information is gathered</a:t>
            </a:r>
          </a:p>
          <a:p>
            <a:pPr lvl="1"/>
            <a:r>
              <a:rPr lang="en-US">
                <a:ea typeface="Calibri"/>
                <a:cs typeface="Calibri"/>
              </a:rPr>
              <a:t>Tracking</a:t>
            </a:r>
          </a:p>
          <a:p>
            <a:pPr lvl="2"/>
            <a:r>
              <a:rPr lang="en-US">
                <a:ea typeface="Calibri"/>
                <a:cs typeface="Calibri"/>
              </a:rPr>
              <a:t>Who provided what and/or where it was found</a:t>
            </a:r>
          </a:p>
          <a:p>
            <a:pPr lvl="1"/>
            <a:endParaRPr lang="en-US">
              <a:ea typeface="Calibri"/>
              <a:cs typeface="Calibri"/>
            </a:endParaRPr>
          </a:p>
          <a:p>
            <a:pPr marL="914400" lvl="2" indent="0">
              <a:buNone/>
            </a:pPr>
            <a:endParaRPr lang="en-US">
              <a:ea typeface="Calibri"/>
              <a:cs typeface="Calibri"/>
            </a:endParaRPr>
          </a:p>
        </p:txBody>
      </p:sp>
    </p:spTree>
    <p:extLst>
      <p:ext uri="{BB962C8B-B14F-4D97-AF65-F5344CB8AC3E}">
        <p14:creationId xmlns:p14="http://schemas.microsoft.com/office/powerpoint/2010/main" val="201028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title"/>
          </p:nvPr>
        </p:nvSpPr>
        <p:spPr>
          <a:prstGeom prst="rect">
            <a:avLst/>
          </a:prstGeom>
          <a:noFill/>
          <a:ln>
            <a:noFill/>
            <a:prstDash/>
          </a:ln>
          <a:effectLst/>
        </p:spPr>
        <p:txBody>
          <a:bodyPr rot="0" spcFirstLastPara="0" vertOverflow="overflow" horzOverflow="overflow" vert="horz" wrap="square" lIns="68580" tIns="34290" rIns="68580" bIns="34290" numCol="1" spcCol="0" rtlCol="0" fromWordArt="0" anchor="t" anchorCtr="0" forceAA="0" compatLnSpc="1">
            <a:prstTxWarp prst="textNoShape">
              <a:avLst/>
            </a:prstTxWarp>
            <a:normAutofit/>
          </a:bodyPr>
          <a:lstStyle/>
          <a:p>
            <a:pPr algn="ctr" defTabSz="685800">
              <a:spcBef>
                <a:spcPct val="20000"/>
              </a:spcBef>
              <a:buClr>
                <a:srgbClr val="009F4D"/>
              </a:buClr>
              <a:defRPr/>
            </a:pPr>
            <a:r>
              <a:rPr lang="en-US" sz="3300">
                <a:solidFill>
                  <a:srgbClr val="002060"/>
                </a:solidFill>
                <a:latin typeface="+mn-lt"/>
                <a:ea typeface="+mn-ea"/>
                <a:cs typeface="+mn-cs"/>
              </a:rPr>
              <a:t>Outline of Today’s Presentation</a:t>
            </a:r>
          </a:p>
        </p:txBody>
      </p:sp>
      <p:sp>
        <p:nvSpPr>
          <p:cNvPr id="2" name="Content Placeholder 1"/>
          <p:cNvSpPr>
            <a:spLocks noGrp="1"/>
          </p:cNvSpPr>
          <p:nvPr>
            <p:ph idx="1"/>
          </p:nvPr>
        </p:nvSpPr>
        <p:spPr/>
        <p:txBody>
          <a:bodyPr vert="horz" lIns="68580" tIns="34290" rIns="68580" bIns="34290" rtlCol="0" anchor="t">
            <a:normAutofit/>
          </a:bodyPr>
          <a:lstStyle/>
          <a:p>
            <a:pPr fontAlgn="base"/>
            <a:r>
              <a:rPr lang="en-US">
                <a:solidFill>
                  <a:srgbClr val="002060"/>
                </a:solidFill>
              </a:rPr>
              <a:t>Brief review</a:t>
            </a:r>
          </a:p>
          <a:p>
            <a:pPr fontAlgn="base"/>
            <a:r>
              <a:rPr lang="en-US">
                <a:solidFill>
                  <a:srgbClr val="002060"/>
                </a:solidFill>
              </a:rPr>
              <a:t>Investigation Techniques​</a:t>
            </a:r>
          </a:p>
        </p:txBody>
      </p:sp>
    </p:spTree>
    <p:extLst>
      <p:ext uri="{BB962C8B-B14F-4D97-AF65-F5344CB8AC3E}">
        <p14:creationId xmlns:p14="http://schemas.microsoft.com/office/powerpoint/2010/main" val="8107533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D5FD5DF8-9A60-EB06-D8CA-FEB8D82F184D}"/>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mn-cs"/>
              </a:rPr>
              <a:t>Types of Evidence</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77500" lnSpcReduction="20000"/>
          </a:bodyPr>
          <a:lstStyle/>
          <a:p>
            <a:r>
              <a:rPr lang="en-US"/>
              <a:t>Direct Evidence</a:t>
            </a:r>
          </a:p>
          <a:p>
            <a:pPr lvl="1"/>
            <a:r>
              <a:rPr lang="en-US"/>
              <a:t>Evidence based on personal knowledge or observation of a fact (can include documentary evidence)</a:t>
            </a:r>
          </a:p>
          <a:p>
            <a:r>
              <a:rPr lang="en-US"/>
              <a:t>Documentary Evidence </a:t>
            </a:r>
          </a:p>
          <a:p>
            <a:pPr lvl="1"/>
            <a:r>
              <a:rPr lang="en-US"/>
              <a:t>Written or recorded material used to prove its contents</a:t>
            </a:r>
          </a:p>
          <a:p>
            <a:r>
              <a:rPr lang="en-US"/>
              <a:t>Circumstantial Evidence</a:t>
            </a:r>
          </a:p>
          <a:p>
            <a:pPr lvl="1"/>
            <a:r>
              <a:rPr lang="en-US"/>
              <a:t>Direct evidence of a fact from which a person may reasonably infer the existence of another fact </a:t>
            </a:r>
          </a:p>
          <a:p>
            <a:pPr lvl="1"/>
            <a:r>
              <a:rPr lang="en-US"/>
              <a:t>Statements or behavior in other situations that support or refute alleged conduct </a:t>
            </a:r>
          </a:p>
          <a:p>
            <a:r>
              <a:rPr lang="en-US"/>
              <a:t>Character Evidence </a:t>
            </a:r>
          </a:p>
          <a:p>
            <a:r>
              <a:rPr lang="en-US"/>
              <a:t>Corroborating evidence</a:t>
            </a:r>
          </a:p>
          <a:p>
            <a:pPr lvl="1"/>
            <a:r>
              <a:rPr lang="en-US"/>
              <a:t>any admission or rationalizing of conduct; specific denial; witnesses with the opportunity to observe, recognize, or understand the situation</a:t>
            </a:r>
          </a:p>
          <a:p>
            <a:r>
              <a:rPr lang="en-US"/>
              <a:t>Hearsay Evidence</a:t>
            </a:r>
          </a:p>
          <a:p>
            <a:pPr lvl="1"/>
            <a:endParaRPr lang="en-US"/>
          </a:p>
          <a:p>
            <a:pPr lvl="1"/>
            <a:endParaRPr lang="en-US"/>
          </a:p>
          <a:p>
            <a:pPr lvl="2"/>
            <a:endParaRPr lang="en-US"/>
          </a:p>
        </p:txBody>
      </p:sp>
    </p:spTree>
    <p:extLst>
      <p:ext uri="{BB962C8B-B14F-4D97-AF65-F5344CB8AC3E}">
        <p14:creationId xmlns:p14="http://schemas.microsoft.com/office/powerpoint/2010/main" val="127747591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41184EDE-F4E8-0403-35CD-C299782EC521}"/>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mn-cs"/>
              </a:rPr>
              <a:t>Types of Evidence, cont. </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92500" lnSpcReduction="10000"/>
          </a:bodyPr>
          <a:lstStyle/>
          <a:p>
            <a:r>
              <a:rPr lang="en-US"/>
              <a:t>Hearsay Evidence</a:t>
            </a:r>
          </a:p>
          <a:p>
            <a:pPr lvl="1"/>
            <a:r>
              <a:rPr lang="en-US"/>
              <a:t>Information received from other people that one cannot adequately substantiate; rumor </a:t>
            </a:r>
          </a:p>
          <a:p>
            <a:pPr lvl="1"/>
            <a:r>
              <a:rPr lang="en-US"/>
              <a:t>Offered to prove the truth of matter asserted </a:t>
            </a:r>
            <a:endParaRPr lang="en-US">
              <a:cs typeface="Calibri"/>
            </a:endParaRPr>
          </a:p>
          <a:p>
            <a:r>
              <a:rPr lang="en-US"/>
              <a:t>Exceptions to hearsay</a:t>
            </a:r>
            <a:endParaRPr lang="en-US">
              <a:cs typeface="Calibri"/>
            </a:endParaRPr>
          </a:p>
          <a:p>
            <a:pPr lvl="1"/>
            <a:r>
              <a:rPr lang="en-US"/>
              <a:t>Excited utterance </a:t>
            </a:r>
            <a:endParaRPr lang="en-US">
              <a:cs typeface="Calibri"/>
            </a:endParaRPr>
          </a:p>
          <a:p>
            <a:pPr lvl="1"/>
            <a:r>
              <a:rPr lang="en-US"/>
              <a:t>Present sense impressions</a:t>
            </a:r>
            <a:endParaRPr lang="en-US">
              <a:cs typeface="Calibri"/>
            </a:endParaRPr>
          </a:p>
          <a:p>
            <a:pPr lvl="1"/>
            <a:r>
              <a:rPr lang="en-US"/>
              <a:t>Recorded recollection</a:t>
            </a:r>
            <a:endParaRPr lang="en-US">
              <a:cs typeface="Calibri"/>
            </a:endParaRPr>
          </a:p>
          <a:p>
            <a:pPr lvl="1"/>
            <a:r>
              <a:rPr lang="en-US"/>
              <a:t>Records of regularly conducted business activity </a:t>
            </a:r>
            <a:endParaRPr lang="en-US">
              <a:cs typeface="Calibri"/>
            </a:endParaRPr>
          </a:p>
          <a:p>
            <a:pPr lvl="1"/>
            <a:r>
              <a:rPr lang="en-US"/>
              <a:t>Public records and reports </a:t>
            </a:r>
            <a:endParaRPr lang="en-US">
              <a:cs typeface="Calibri"/>
            </a:endParaRPr>
          </a:p>
          <a:p>
            <a:pPr lvl="1"/>
            <a:r>
              <a:rPr lang="en-US"/>
              <a:t>Records of vital statistics </a:t>
            </a:r>
            <a:endParaRPr lang="en-US">
              <a:cs typeface="Calibri"/>
            </a:endParaRPr>
          </a:p>
          <a:p>
            <a:pPr lvl="1"/>
            <a:r>
              <a:rPr lang="en-US">
                <a:cs typeface="Calibri"/>
              </a:rPr>
              <a:t>Mental, emotional, physical condition</a:t>
            </a:r>
          </a:p>
          <a:p>
            <a:pPr lvl="1"/>
            <a:endParaRPr lang="en-US"/>
          </a:p>
          <a:p>
            <a:pPr lvl="1"/>
            <a:endParaRPr lang="en-US"/>
          </a:p>
          <a:p>
            <a:pPr lvl="1"/>
            <a:endParaRPr lang="en-US">
              <a:cs typeface="Calibri" panose="020F0502020204030204"/>
            </a:endParaRPr>
          </a:p>
          <a:p>
            <a:pPr lvl="2"/>
            <a:endParaRPr lang="en-US">
              <a:cs typeface="Calibri" panose="020F0502020204030204"/>
            </a:endParaRPr>
          </a:p>
        </p:txBody>
      </p:sp>
    </p:spTree>
    <p:extLst>
      <p:ext uri="{BB962C8B-B14F-4D97-AF65-F5344CB8AC3E}">
        <p14:creationId xmlns:p14="http://schemas.microsoft.com/office/powerpoint/2010/main" val="42779163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156EE1D-151E-236C-6A34-A6E075393152}"/>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mn-cs"/>
              </a:rPr>
              <a:t>Examples of evidence</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a:ea typeface="Calibri"/>
                <a:cs typeface="Calibri"/>
              </a:rPr>
              <a:t>Personnel files/conduct records</a:t>
            </a:r>
          </a:p>
          <a:p>
            <a:r>
              <a:rPr lang="en-US">
                <a:ea typeface="Calibri"/>
                <a:cs typeface="Calibri"/>
              </a:rPr>
              <a:t>Meeting minutes</a:t>
            </a:r>
          </a:p>
          <a:p>
            <a:r>
              <a:rPr lang="en-US">
                <a:ea typeface="Calibri"/>
                <a:cs typeface="Calibri"/>
              </a:rPr>
              <a:t>Emails, voicemails, text messages. Etc. </a:t>
            </a:r>
          </a:p>
          <a:p>
            <a:r>
              <a:rPr lang="en-US">
                <a:ea typeface="Calibri"/>
                <a:cs typeface="Calibri"/>
              </a:rPr>
              <a:t>Security or Residential life report</a:t>
            </a:r>
          </a:p>
          <a:p>
            <a:r>
              <a:rPr lang="en-US">
                <a:ea typeface="Calibri"/>
                <a:cs typeface="Calibri"/>
              </a:rPr>
              <a:t>Social media records</a:t>
            </a:r>
          </a:p>
          <a:p>
            <a:r>
              <a:rPr lang="en-US">
                <a:ea typeface="Calibri"/>
                <a:cs typeface="Calibri"/>
              </a:rPr>
              <a:t>Supervisory notes</a:t>
            </a:r>
          </a:p>
          <a:p>
            <a:r>
              <a:rPr lang="en-US">
                <a:ea typeface="Calibri"/>
                <a:cs typeface="Calibri"/>
              </a:rPr>
              <a:t>Grading data </a:t>
            </a:r>
          </a:p>
          <a:p>
            <a:r>
              <a:rPr lang="en-US">
                <a:ea typeface="Calibri"/>
                <a:cs typeface="Calibri"/>
              </a:rPr>
              <a:t>D2L records </a:t>
            </a:r>
          </a:p>
          <a:p>
            <a:endParaRPr lang="en-US">
              <a:ea typeface="Calibri"/>
              <a:cs typeface="Calibri"/>
            </a:endParaRPr>
          </a:p>
          <a:p>
            <a:pPr lvl="1"/>
            <a:endParaRPr lang="en-US" sz="2200">
              <a:ea typeface="Calibri"/>
              <a:cs typeface="Calibri"/>
            </a:endParaRPr>
          </a:p>
          <a:p>
            <a:pPr lvl="1"/>
            <a:endParaRPr lang="en-US">
              <a:ea typeface="Calibri"/>
              <a:cs typeface="Calibri"/>
            </a:endParaRPr>
          </a:p>
          <a:p>
            <a:pPr marL="914400" lvl="2" indent="0">
              <a:buNone/>
            </a:pPr>
            <a:endParaRPr lang="en-US">
              <a:ea typeface="Calibri"/>
              <a:cs typeface="Calibri"/>
            </a:endParaRPr>
          </a:p>
        </p:txBody>
      </p:sp>
    </p:spTree>
    <p:extLst>
      <p:ext uri="{BB962C8B-B14F-4D97-AF65-F5344CB8AC3E}">
        <p14:creationId xmlns:p14="http://schemas.microsoft.com/office/powerpoint/2010/main" val="4255675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4D291BF-D3EC-15B7-CB28-6C69760DEC72}"/>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mn-cs"/>
              </a:rPr>
              <a:t>Partnerships to obtain evidence</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92500" lnSpcReduction="10000"/>
          </a:bodyPr>
          <a:lstStyle/>
          <a:p>
            <a:r>
              <a:rPr lang="en-US">
                <a:ea typeface="Calibri"/>
                <a:cs typeface="Calibri"/>
              </a:rPr>
              <a:t>Security</a:t>
            </a:r>
          </a:p>
          <a:p>
            <a:r>
              <a:rPr lang="en-US">
                <a:ea typeface="Calibri"/>
                <a:cs typeface="Calibri"/>
              </a:rPr>
              <a:t>Student Conduct/Student Affairs</a:t>
            </a:r>
          </a:p>
          <a:p>
            <a:r>
              <a:rPr lang="en-US">
                <a:ea typeface="Calibri"/>
                <a:cs typeface="Calibri"/>
              </a:rPr>
              <a:t>Human Resources </a:t>
            </a:r>
          </a:p>
          <a:p>
            <a:r>
              <a:rPr lang="en-US">
                <a:ea typeface="Calibri"/>
                <a:cs typeface="Calibri"/>
              </a:rPr>
              <a:t>Residential Life</a:t>
            </a:r>
          </a:p>
          <a:p>
            <a:r>
              <a:rPr lang="en-US">
                <a:ea typeface="Calibri"/>
                <a:cs typeface="Calibri"/>
              </a:rPr>
              <a:t>Athletics</a:t>
            </a:r>
          </a:p>
          <a:p>
            <a:r>
              <a:rPr lang="en-US">
                <a:ea typeface="Calibri"/>
                <a:cs typeface="Calibri"/>
              </a:rPr>
              <a:t>Other campus processes</a:t>
            </a:r>
          </a:p>
          <a:p>
            <a:r>
              <a:rPr lang="en-US">
                <a:ea typeface="Calibri"/>
                <a:cs typeface="Calibri"/>
              </a:rPr>
              <a:t>Ombudsperson</a:t>
            </a:r>
          </a:p>
          <a:p>
            <a:r>
              <a:rPr lang="en-US">
                <a:ea typeface="Calibri"/>
                <a:cs typeface="Calibri"/>
              </a:rPr>
              <a:t>Campus advocate </a:t>
            </a:r>
          </a:p>
          <a:p>
            <a:r>
              <a:rPr lang="en-US">
                <a:ea typeface="Calibri"/>
                <a:cs typeface="Calibri"/>
              </a:rPr>
              <a:t>Law enforcement</a:t>
            </a:r>
          </a:p>
          <a:p>
            <a:pPr marL="0" indent="0">
              <a:buNone/>
            </a:pPr>
            <a:endParaRPr lang="en-US">
              <a:ea typeface="Calibri"/>
              <a:cs typeface="Calibri"/>
            </a:endParaRPr>
          </a:p>
          <a:p>
            <a:pPr lvl="1"/>
            <a:endParaRPr lang="en-US">
              <a:ea typeface="Calibri"/>
              <a:cs typeface="Calibri"/>
            </a:endParaRPr>
          </a:p>
          <a:p>
            <a:pPr marL="914400" lvl="2" indent="0">
              <a:buNone/>
            </a:pPr>
            <a:endParaRPr lang="en-US">
              <a:ea typeface="Calibri"/>
              <a:cs typeface="Calibri"/>
            </a:endParaRPr>
          </a:p>
        </p:txBody>
      </p:sp>
    </p:spTree>
    <p:extLst>
      <p:ext uri="{BB962C8B-B14F-4D97-AF65-F5344CB8AC3E}">
        <p14:creationId xmlns:p14="http://schemas.microsoft.com/office/powerpoint/2010/main" val="20386369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EE7ED8F-BEC7-4F9C-906D-FB2F2BBA0D4F}"/>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Who to interview</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92500" lnSpcReduction="10000"/>
          </a:bodyPr>
          <a:lstStyle/>
          <a:p>
            <a:r>
              <a:rPr lang="en-US">
                <a:cs typeface="Calibri"/>
              </a:rPr>
              <a:t>Complainant &amp; Respondent</a:t>
            </a:r>
          </a:p>
          <a:p>
            <a:r>
              <a:rPr lang="en-US">
                <a:cs typeface="Calibri"/>
              </a:rPr>
              <a:t>Witnesses</a:t>
            </a:r>
            <a:endParaRPr lang="en-US">
              <a:ea typeface="Calibri"/>
              <a:cs typeface="Calibri"/>
            </a:endParaRPr>
          </a:p>
          <a:p>
            <a:pPr lvl="1"/>
            <a:r>
              <a:rPr lang="en-US">
                <a:cs typeface="Calibri"/>
              </a:rPr>
              <a:t>Those present in incident(s)</a:t>
            </a:r>
            <a:endParaRPr lang="en-US">
              <a:ea typeface="Calibri"/>
              <a:cs typeface="Calibri"/>
            </a:endParaRPr>
          </a:p>
          <a:p>
            <a:pPr lvl="1"/>
            <a:r>
              <a:rPr lang="en-US">
                <a:cs typeface="Calibri"/>
              </a:rPr>
              <a:t>Outcry witnesses – administrators, friends, family complainant/respondent shared with about incident(s)</a:t>
            </a:r>
            <a:endParaRPr lang="en-US">
              <a:ea typeface="Calibri"/>
              <a:cs typeface="Calibri"/>
            </a:endParaRPr>
          </a:p>
          <a:p>
            <a:pPr lvl="1"/>
            <a:r>
              <a:rPr lang="en-US">
                <a:cs typeface="Calibri"/>
              </a:rPr>
              <a:t>Those involved in documenting incident or process/response - security, other administrators, etc.</a:t>
            </a:r>
          </a:p>
          <a:p>
            <a:pPr lvl="1"/>
            <a:r>
              <a:rPr lang="en-US">
                <a:cs typeface="Calibri"/>
              </a:rPr>
              <a:t>Focus on witnesses that have knowledge of the incident rather than the character of the individual</a:t>
            </a:r>
          </a:p>
          <a:p>
            <a:r>
              <a:rPr lang="en-US">
                <a:cs typeface="Calibri"/>
              </a:rPr>
              <a:t>Document interview decisions</a:t>
            </a:r>
            <a:endParaRPr lang="en-US">
              <a:ea typeface="Calibri"/>
              <a:cs typeface="Calibri"/>
            </a:endParaRPr>
          </a:p>
          <a:p>
            <a:pPr lvl="1"/>
            <a:r>
              <a:rPr lang="en-US">
                <a:ea typeface="Calibri"/>
                <a:cs typeface="Calibri"/>
              </a:rPr>
              <a:t>Who is doing the interview and why</a:t>
            </a:r>
          </a:p>
          <a:p>
            <a:pPr lvl="1"/>
            <a:r>
              <a:rPr lang="en-US">
                <a:ea typeface="Calibri"/>
                <a:cs typeface="Calibri"/>
              </a:rPr>
              <a:t>Why was someone not interviewed</a:t>
            </a:r>
          </a:p>
        </p:txBody>
      </p:sp>
    </p:spTree>
    <p:extLst>
      <p:ext uri="{BB962C8B-B14F-4D97-AF65-F5344CB8AC3E}">
        <p14:creationId xmlns:p14="http://schemas.microsoft.com/office/powerpoint/2010/main" val="8553212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062B539-74D4-CBF0-BC1C-78E249E85A47}"/>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Scheduling Interviews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Autofit/>
          </a:bodyPr>
          <a:lstStyle/>
          <a:p>
            <a:r>
              <a:rPr lang="en-US" sz="2200">
                <a:ea typeface="+mn-lt"/>
                <a:cs typeface="+mn-lt"/>
              </a:rPr>
              <a:t>Order of interviews</a:t>
            </a:r>
            <a:endParaRPr lang="en-US" sz="2200">
              <a:cs typeface="Calibri"/>
            </a:endParaRPr>
          </a:p>
          <a:p>
            <a:pPr lvl="1"/>
            <a:r>
              <a:rPr lang="en-US" sz="2000">
                <a:ea typeface="+mn-lt"/>
                <a:cs typeface="+mn-lt"/>
              </a:rPr>
              <a:t>Strategy – different order for different situations</a:t>
            </a:r>
            <a:endParaRPr lang="en-US" sz="2000">
              <a:cs typeface="Calibri"/>
            </a:endParaRPr>
          </a:p>
          <a:p>
            <a:pPr lvl="2">
              <a:buFont typeface="Wingdings" panose="020B0604020202020204" pitchFamily="34" charset="0"/>
              <a:buChar char="§"/>
            </a:pPr>
            <a:r>
              <a:rPr lang="en-US" sz="1800">
                <a:ea typeface="+mn-lt"/>
                <a:cs typeface="+mn-lt"/>
              </a:rPr>
              <a:t>Witnesses – may be helpful to start w/ "neutral persons"</a:t>
            </a:r>
          </a:p>
          <a:p>
            <a:r>
              <a:rPr lang="en-US" sz="2200">
                <a:ea typeface="+mn-lt"/>
                <a:cs typeface="+mn-lt"/>
              </a:rPr>
              <a:t>Timing </a:t>
            </a:r>
            <a:endParaRPr lang="en-US" sz="2200">
              <a:cs typeface="Calibri"/>
            </a:endParaRPr>
          </a:p>
          <a:p>
            <a:pPr lvl="1"/>
            <a:r>
              <a:rPr lang="en-US" sz="2000">
                <a:ea typeface="+mn-lt"/>
                <a:cs typeface="+mn-lt"/>
              </a:rPr>
              <a:t>Set aside enough time: prep, interview, notes/reflection time</a:t>
            </a:r>
            <a:endParaRPr lang="en-US" sz="2000">
              <a:cs typeface="Calibri"/>
            </a:endParaRPr>
          </a:p>
          <a:p>
            <a:pPr lvl="1"/>
            <a:r>
              <a:rPr lang="en-US" sz="2000">
                <a:ea typeface="+mn-lt"/>
                <a:cs typeface="+mn-lt"/>
              </a:rPr>
              <a:t>Consider past interactions with party</a:t>
            </a:r>
            <a:endParaRPr lang="en-US" sz="2000">
              <a:cs typeface="Calibri"/>
            </a:endParaRPr>
          </a:p>
          <a:p>
            <a:pPr lvl="1"/>
            <a:r>
              <a:rPr lang="en-US" sz="2000">
                <a:ea typeface="+mn-lt"/>
                <a:cs typeface="+mn-lt"/>
              </a:rPr>
              <a:t>Consult interview outline </a:t>
            </a:r>
            <a:endParaRPr lang="en-US" sz="2000">
              <a:cs typeface="Calibri"/>
            </a:endParaRPr>
          </a:p>
          <a:p>
            <a:r>
              <a:rPr lang="en-US" sz="2200">
                <a:ea typeface="+mn-lt"/>
                <a:cs typeface="+mn-lt"/>
              </a:rPr>
              <a:t>Flexibility – timing and location</a:t>
            </a:r>
            <a:endParaRPr lang="en-US" sz="2200">
              <a:cs typeface="Calibri"/>
            </a:endParaRPr>
          </a:p>
          <a:p>
            <a:pPr lvl="1"/>
            <a:r>
              <a:rPr lang="en-US" sz="2000">
                <a:ea typeface="+mn-lt"/>
                <a:cs typeface="+mn-lt"/>
              </a:rPr>
              <a:t>Provide location options but be sensitive to different needs.</a:t>
            </a:r>
            <a:endParaRPr lang="en-US" sz="2000">
              <a:cs typeface="Calibri"/>
            </a:endParaRPr>
          </a:p>
          <a:p>
            <a:pPr lvl="1"/>
            <a:r>
              <a:rPr lang="en-US" sz="2000">
                <a:ea typeface="+mn-lt"/>
                <a:cs typeface="+mn-lt"/>
              </a:rPr>
              <a:t>i.e., - Zoom requires technology, internet, etc.</a:t>
            </a:r>
            <a:endParaRPr lang="en-US" sz="2000">
              <a:cs typeface="Calibri"/>
            </a:endParaRPr>
          </a:p>
          <a:p>
            <a:r>
              <a:rPr lang="en-US" sz="2200">
                <a:ea typeface="+mn-lt"/>
                <a:cs typeface="+mn-lt"/>
              </a:rPr>
              <a:t>Accommodations</a:t>
            </a:r>
            <a:endParaRPr lang="en-US" sz="2200">
              <a:cs typeface="Calibri"/>
            </a:endParaRPr>
          </a:p>
          <a:p>
            <a:pPr lvl="1"/>
            <a:r>
              <a:rPr lang="en-US" sz="2000">
                <a:ea typeface="+mn-lt"/>
                <a:cs typeface="+mn-lt"/>
              </a:rPr>
              <a:t>Know who/what departments to partner</a:t>
            </a:r>
            <a:endParaRPr lang="en-US" sz="2000">
              <a:cs typeface="Calibri"/>
            </a:endParaRPr>
          </a:p>
        </p:txBody>
      </p:sp>
    </p:spTree>
    <p:extLst>
      <p:ext uri="{BB962C8B-B14F-4D97-AF65-F5344CB8AC3E}">
        <p14:creationId xmlns:p14="http://schemas.microsoft.com/office/powerpoint/2010/main" val="15002780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7817213-C795-CE74-6AD1-54745883127A}"/>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mn-cs"/>
              </a:rPr>
              <a:t>Types of meetings and interviews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Autofit/>
          </a:bodyPr>
          <a:lstStyle/>
          <a:p>
            <a:r>
              <a:rPr lang="en-US" sz="2200">
                <a:ea typeface="+mn-lt"/>
                <a:cs typeface="+mn-lt"/>
              </a:rPr>
              <a:t>Complainant </a:t>
            </a:r>
          </a:p>
          <a:p>
            <a:pPr lvl="1"/>
            <a:r>
              <a:rPr lang="en-US" sz="1800">
                <a:ea typeface="Calibri"/>
                <a:cs typeface="Calibri"/>
              </a:rPr>
              <a:t>Intake</a:t>
            </a:r>
          </a:p>
          <a:p>
            <a:pPr lvl="1"/>
            <a:r>
              <a:rPr lang="en-US" sz="1800">
                <a:ea typeface="Calibri"/>
                <a:cs typeface="Calibri"/>
              </a:rPr>
              <a:t>Investigatory interview </a:t>
            </a:r>
          </a:p>
          <a:p>
            <a:pPr lvl="1"/>
            <a:r>
              <a:rPr lang="en-US" sz="1800">
                <a:ea typeface="Calibri"/>
                <a:cs typeface="Calibri"/>
              </a:rPr>
              <a:t>Follow-up interview </a:t>
            </a:r>
          </a:p>
          <a:p>
            <a:r>
              <a:rPr lang="en-US" sz="2200">
                <a:ea typeface="Calibri"/>
                <a:cs typeface="Calibri"/>
              </a:rPr>
              <a:t>Respondent</a:t>
            </a:r>
          </a:p>
          <a:p>
            <a:pPr lvl="1"/>
            <a:r>
              <a:rPr lang="en-US" sz="1800">
                <a:ea typeface="Calibri"/>
                <a:cs typeface="Calibri"/>
              </a:rPr>
              <a:t>Initial meeting</a:t>
            </a:r>
          </a:p>
          <a:p>
            <a:pPr lvl="1"/>
            <a:r>
              <a:rPr lang="en-US" sz="1800">
                <a:ea typeface="Calibri"/>
                <a:cs typeface="Calibri"/>
              </a:rPr>
              <a:t>Investigatory interview</a:t>
            </a:r>
          </a:p>
          <a:p>
            <a:pPr lvl="1"/>
            <a:r>
              <a:rPr lang="en-US" sz="1800">
                <a:ea typeface="Calibri"/>
                <a:cs typeface="Calibri"/>
              </a:rPr>
              <a:t>Follow-up interview </a:t>
            </a:r>
          </a:p>
          <a:p>
            <a:r>
              <a:rPr lang="en-US" sz="2200">
                <a:ea typeface="Calibri"/>
                <a:cs typeface="Calibri"/>
              </a:rPr>
              <a:t>Witness </a:t>
            </a:r>
          </a:p>
          <a:p>
            <a:pPr lvl="1"/>
            <a:r>
              <a:rPr lang="en-US" sz="1800">
                <a:ea typeface="Calibri"/>
                <a:cs typeface="Calibri"/>
              </a:rPr>
              <a:t>Investigatory interview </a:t>
            </a:r>
          </a:p>
          <a:p>
            <a:pPr lvl="1"/>
            <a:r>
              <a:rPr lang="en-US" sz="1800">
                <a:ea typeface="Calibri"/>
                <a:cs typeface="Calibri"/>
              </a:rPr>
              <a:t>Follow-up interview </a:t>
            </a:r>
          </a:p>
        </p:txBody>
      </p:sp>
    </p:spTree>
    <p:extLst>
      <p:ext uri="{BB962C8B-B14F-4D97-AF65-F5344CB8AC3E}">
        <p14:creationId xmlns:p14="http://schemas.microsoft.com/office/powerpoint/2010/main" val="2588914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757E658-5C5B-B44D-3E0F-95BF1D0A4F2C}"/>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mn-cs"/>
              </a:rPr>
              <a:t>Notice of Meetings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Autofit/>
          </a:bodyPr>
          <a:lstStyle/>
          <a:p>
            <a:r>
              <a:rPr lang="en-US" sz="2200">
                <a:ea typeface="+mn-lt"/>
                <a:cs typeface="+mn-lt"/>
              </a:rPr>
              <a:t>Complainant </a:t>
            </a:r>
          </a:p>
          <a:p>
            <a:pPr lvl="1"/>
            <a:r>
              <a:rPr lang="en-US" sz="1800">
                <a:ea typeface="Calibri"/>
                <a:cs typeface="Calibri"/>
              </a:rPr>
              <a:t>Outreach letter</a:t>
            </a:r>
          </a:p>
          <a:p>
            <a:pPr lvl="1"/>
            <a:r>
              <a:rPr lang="en-US" sz="1800">
                <a:ea typeface="Calibri"/>
                <a:cs typeface="Calibri"/>
              </a:rPr>
              <a:t>Notice of formal investigation – Notice of Informal Resolution </a:t>
            </a:r>
          </a:p>
          <a:p>
            <a:pPr lvl="1"/>
            <a:r>
              <a:rPr lang="en-US" sz="1800">
                <a:ea typeface="Calibri"/>
                <a:cs typeface="Calibri"/>
              </a:rPr>
              <a:t>Notice of investigation and decline to file letter</a:t>
            </a:r>
          </a:p>
          <a:p>
            <a:pPr lvl="1"/>
            <a:r>
              <a:rPr lang="en-US" sz="1800">
                <a:ea typeface="Calibri"/>
                <a:cs typeface="Calibri"/>
              </a:rPr>
              <a:t>Notice of reassignment</a:t>
            </a:r>
          </a:p>
          <a:p>
            <a:r>
              <a:rPr lang="en-US" sz="2200">
                <a:ea typeface="Calibri"/>
                <a:cs typeface="Calibri"/>
              </a:rPr>
              <a:t>Respondent</a:t>
            </a:r>
          </a:p>
          <a:p>
            <a:pPr lvl="1"/>
            <a:r>
              <a:rPr lang="en-US" sz="1800">
                <a:ea typeface="Calibri"/>
                <a:cs typeface="Calibri"/>
              </a:rPr>
              <a:t>Notice of review </a:t>
            </a:r>
          </a:p>
          <a:p>
            <a:pPr lvl="1"/>
            <a:r>
              <a:rPr lang="en-US" sz="1800">
                <a:ea typeface="Calibri"/>
                <a:cs typeface="Calibri"/>
              </a:rPr>
              <a:t>Notice of investigation (formal or informal) and allegations</a:t>
            </a:r>
            <a:endParaRPr lang="en-US"/>
          </a:p>
          <a:p>
            <a:pPr lvl="1"/>
            <a:r>
              <a:rPr lang="en-US" sz="1800">
                <a:ea typeface="Calibri"/>
                <a:cs typeface="Calibri"/>
              </a:rPr>
              <a:t>Notice of reassignment</a:t>
            </a:r>
          </a:p>
          <a:p>
            <a:r>
              <a:rPr lang="en-US" sz="2200">
                <a:ea typeface="Calibri"/>
                <a:cs typeface="Calibri"/>
              </a:rPr>
              <a:t>Witness </a:t>
            </a:r>
          </a:p>
          <a:p>
            <a:pPr lvl="1"/>
            <a:r>
              <a:rPr lang="en-US" sz="1800">
                <a:ea typeface="Calibri"/>
                <a:cs typeface="Calibri"/>
              </a:rPr>
              <a:t>Witness Pre-interview letter</a:t>
            </a:r>
          </a:p>
          <a:p>
            <a:pPr lvl="1"/>
            <a:endParaRPr lang="en-US" sz="1800">
              <a:ea typeface="Calibri"/>
              <a:cs typeface="Calibri"/>
            </a:endParaRPr>
          </a:p>
        </p:txBody>
      </p:sp>
    </p:spTree>
    <p:extLst>
      <p:ext uri="{BB962C8B-B14F-4D97-AF65-F5344CB8AC3E}">
        <p14:creationId xmlns:p14="http://schemas.microsoft.com/office/powerpoint/2010/main" val="14436115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D8A6FB8-3805-C5D8-7235-CC0DDF375251}"/>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mn-cs"/>
              </a:rPr>
              <a:t>Meeting structure </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Autofit/>
          </a:bodyPr>
          <a:lstStyle/>
          <a:p>
            <a:r>
              <a:rPr lang="en-US" sz="2600" dirty="0">
                <a:ea typeface="+mn-lt"/>
                <a:cs typeface="+mn-lt"/>
              </a:rPr>
              <a:t>Interview structure consistent for all parties</a:t>
            </a:r>
            <a:endParaRPr lang="en-US" sz="2600" dirty="0">
              <a:solidFill>
                <a:srgbClr val="000000"/>
              </a:solidFill>
              <a:ea typeface="Calibri"/>
              <a:cs typeface="Calibri"/>
            </a:endParaRPr>
          </a:p>
          <a:p>
            <a:pPr lvl="1"/>
            <a:r>
              <a:rPr lang="en-US" sz="2200" dirty="0">
                <a:ea typeface="Calibri"/>
                <a:cs typeface="Calibri"/>
              </a:rPr>
              <a:t>"speeches" - overview of meeting, about role/office, etc.</a:t>
            </a:r>
          </a:p>
          <a:p>
            <a:pPr lvl="1"/>
            <a:r>
              <a:rPr lang="en-US" sz="2200" dirty="0">
                <a:ea typeface="Calibri"/>
                <a:cs typeface="Calibri"/>
              </a:rPr>
              <a:t>Review allegations – respondent meetings</a:t>
            </a:r>
          </a:p>
          <a:p>
            <a:pPr lvl="1"/>
            <a:r>
              <a:rPr lang="en-US" sz="2200" dirty="0">
                <a:ea typeface="Calibri"/>
                <a:cs typeface="Calibri"/>
              </a:rPr>
              <a:t>Background – name, title/year, start date, etc.</a:t>
            </a:r>
            <a:endParaRPr lang="en-US" sz="2200" dirty="0">
              <a:solidFill>
                <a:srgbClr val="000000"/>
              </a:solidFill>
              <a:ea typeface="Calibri"/>
              <a:cs typeface="Calibri"/>
            </a:endParaRPr>
          </a:p>
          <a:p>
            <a:pPr lvl="1"/>
            <a:r>
              <a:rPr lang="en-US" sz="2200" dirty="0">
                <a:ea typeface="Calibri"/>
                <a:cs typeface="Calibri"/>
              </a:rPr>
              <a:t>Interim actions and supportive measures </a:t>
            </a:r>
            <a:endParaRPr lang="en-US" sz="2200" dirty="0">
              <a:solidFill>
                <a:srgbClr val="000000"/>
              </a:solidFill>
              <a:ea typeface="Calibri"/>
              <a:cs typeface="Calibri"/>
            </a:endParaRPr>
          </a:p>
          <a:p>
            <a:pPr lvl="1"/>
            <a:r>
              <a:rPr lang="en-US" sz="2200" dirty="0">
                <a:ea typeface="Calibri"/>
                <a:cs typeface="Calibri"/>
              </a:rPr>
              <a:t>Resources</a:t>
            </a:r>
            <a:endParaRPr lang="en-US" sz="2200" dirty="0">
              <a:solidFill>
                <a:srgbClr val="000000"/>
              </a:solidFill>
              <a:ea typeface="Calibri"/>
              <a:cs typeface="Calibri"/>
            </a:endParaRPr>
          </a:p>
          <a:p>
            <a:pPr lvl="1"/>
            <a:r>
              <a:rPr lang="en-US" sz="2200" dirty="0">
                <a:ea typeface="Calibri"/>
                <a:cs typeface="Calibri"/>
              </a:rPr>
              <a:t>Next steps</a:t>
            </a:r>
            <a:endParaRPr lang="en-US" sz="2200" dirty="0">
              <a:solidFill>
                <a:srgbClr val="000000"/>
              </a:solidFill>
              <a:ea typeface="Calibri"/>
              <a:cs typeface="Calibri"/>
            </a:endParaRPr>
          </a:p>
          <a:p>
            <a:pPr lvl="1"/>
            <a:r>
              <a:rPr lang="en-US" sz="2200" dirty="0">
                <a:ea typeface="Calibri"/>
                <a:cs typeface="Calibri"/>
              </a:rPr>
              <a:t>Reminder about retaliation</a:t>
            </a:r>
            <a:endParaRPr lang="en-US" dirty="0"/>
          </a:p>
        </p:txBody>
      </p:sp>
    </p:spTree>
    <p:extLst>
      <p:ext uri="{BB962C8B-B14F-4D97-AF65-F5344CB8AC3E}">
        <p14:creationId xmlns:p14="http://schemas.microsoft.com/office/powerpoint/2010/main" val="19261732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F23BC9D-65F8-8232-E025-2889F58D84F3}"/>
              </a:ext>
            </a:extLst>
          </p:cNvPr>
          <p:cNvSpPr>
            <a:spLocks noGrp="1"/>
          </p:cNvSpPr>
          <p:nvPr>
            <p:ph type="title"/>
          </p:nvPr>
        </p:nvSpPr>
        <p:spPr>
          <a:xfrm>
            <a:off x="838200" y="457200"/>
            <a:ext cx="10515600" cy="1749287"/>
          </a:xfrm>
        </p:spPr>
        <p:txBody>
          <a:bodyPr>
            <a:normAutofit/>
          </a:bodyPr>
          <a:lstStyle/>
          <a:p>
            <a:r>
              <a:rPr lang="en-US">
                <a:ea typeface="Calibri"/>
                <a:cs typeface="Calibri"/>
              </a:rPr>
              <a:t>Part 2: Strategies for managing investigation-based challenges </a:t>
            </a:r>
          </a:p>
        </p:txBody>
      </p:sp>
      <p:sp>
        <p:nvSpPr>
          <p:cNvPr id="2" name="Content Placeholder 1">
            <a:extLst>
              <a:ext uri="{FF2B5EF4-FFF2-40B4-BE49-F238E27FC236}">
                <a16:creationId xmlns:a16="http://schemas.microsoft.com/office/drawing/2014/main" id="{242DC0C5-B65B-D6AA-DA86-04311C2CC15F}"/>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4230687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87CF2F5-F59A-43F2-9FD0-18F5514985D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Designated Officer Tasks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ltLang="en-US"/>
              <a:t>Jurisdiction and scope</a:t>
            </a:r>
          </a:p>
          <a:p>
            <a:r>
              <a:rPr lang="en-US" altLang="en-US"/>
              <a:t>Conflicts of interest</a:t>
            </a:r>
          </a:p>
          <a:p>
            <a:r>
              <a:rPr lang="en-US" altLang="en-US"/>
              <a:t>Interim actions re: health, safety concerns</a:t>
            </a:r>
          </a:p>
          <a:p>
            <a:r>
              <a:rPr lang="en-US" altLang="en-US"/>
              <a:t>Primary person to ensure process moves forward through each relevant step of the procedure</a:t>
            </a:r>
          </a:p>
          <a:p>
            <a:r>
              <a:rPr lang="en-US" altLang="en-US"/>
              <a:t>Release of information requests</a:t>
            </a:r>
          </a:p>
        </p:txBody>
      </p:sp>
    </p:spTree>
    <p:extLst>
      <p:ext uri="{BB962C8B-B14F-4D97-AF65-F5344CB8AC3E}">
        <p14:creationId xmlns:p14="http://schemas.microsoft.com/office/powerpoint/2010/main" val="13405471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6818C43-F032-B870-DF6D-A4F1CF929F4F}"/>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Bias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a:ea typeface="Calibri"/>
                <a:cs typeface="Calibri"/>
              </a:rPr>
              <a:t>A disproportionate prominence in favor of or against an idea or thing, usually in a way that is closeminded, prejudicial, or unfair</a:t>
            </a:r>
          </a:p>
          <a:p>
            <a:pPr lvl="1">
              <a:buFont typeface="Courier New" panose="020B0604020202020204" pitchFamily="34" charset="0"/>
              <a:buChar char="o"/>
            </a:pPr>
            <a:r>
              <a:rPr lang="en-US">
                <a:ea typeface="Calibri"/>
                <a:cs typeface="Calibri"/>
              </a:rPr>
              <a:t>Can be innate or learned</a:t>
            </a:r>
          </a:p>
          <a:p>
            <a:pPr lvl="1">
              <a:buFont typeface="Courier New" panose="020B0604020202020204" pitchFamily="34" charset="0"/>
              <a:buChar char="o"/>
            </a:pPr>
            <a:r>
              <a:rPr lang="en-US">
                <a:ea typeface="Calibri"/>
                <a:cs typeface="Calibri"/>
              </a:rPr>
              <a:t>Bias can be for or against an individual, group, or belief</a:t>
            </a:r>
          </a:p>
          <a:p>
            <a:r>
              <a:rPr lang="en-US">
                <a:ea typeface="Calibri"/>
                <a:cs typeface="Calibri"/>
              </a:rPr>
              <a:t>Title IX requires a college or university to conduct a “prompt, thorough and impartial inquiry.” ​</a:t>
            </a:r>
            <a:endParaRPr lang="en-US"/>
          </a:p>
          <a:p>
            <a:endParaRPr lang="en-US">
              <a:ea typeface="Calibri"/>
              <a:cs typeface="Calibri"/>
            </a:endParaRPr>
          </a:p>
        </p:txBody>
      </p:sp>
    </p:spTree>
    <p:extLst>
      <p:ext uri="{BB962C8B-B14F-4D97-AF65-F5344CB8AC3E}">
        <p14:creationId xmlns:p14="http://schemas.microsoft.com/office/powerpoint/2010/main" val="165028132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8EF6170-EADF-E8FC-DE15-C572E856A76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Calibri"/>
              </a:rPr>
              <a:t>Types of Bias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lnSpcReduction="10000"/>
          </a:bodyPr>
          <a:lstStyle/>
          <a:p>
            <a:r>
              <a:rPr lang="en-US">
                <a:ea typeface="Calibri"/>
                <a:cs typeface="Calibri"/>
              </a:rPr>
              <a:t>First Impression Bias</a:t>
            </a:r>
          </a:p>
          <a:p>
            <a:r>
              <a:rPr lang="en-US">
                <a:ea typeface="Calibri"/>
                <a:cs typeface="Calibri"/>
              </a:rPr>
              <a:t>Affinity Bias</a:t>
            </a:r>
          </a:p>
          <a:p>
            <a:r>
              <a:rPr lang="en-US">
                <a:ea typeface="Calibri"/>
                <a:cs typeface="Calibri"/>
              </a:rPr>
              <a:t>Confirmation Bias</a:t>
            </a:r>
          </a:p>
          <a:p>
            <a:r>
              <a:rPr lang="en-US">
                <a:ea typeface="Calibri"/>
                <a:cs typeface="Calibri"/>
              </a:rPr>
              <a:t>Attribution Bias</a:t>
            </a:r>
          </a:p>
          <a:p>
            <a:r>
              <a:rPr lang="en-US">
                <a:ea typeface="Calibri"/>
                <a:cs typeface="Calibri"/>
              </a:rPr>
              <a:t>Characteristic based bias </a:t>
            </a:r>
          </a:p>
          <a:p>
            <a:pPr lvl="1">
              <a:buFont typeface="Courier New" panose="020B0604020202020204" pitchFamily="34" charset="0"/>
              <a:buChar char="o"/>
            </a:pPr>
            <a:r>
              <a:rPr lang="en-US">
                <a:ea typeface="Calibri"/>
                <a:cs typeface="Calibri"/>
              </a:rPr>
              <a:t>Race, ethnicity, gender, religion, sexual orientation, socioeconomic, educational, etc. </a:t>
            </a:r>
          </a:p>
          <a:p>
            <a:r>
              <a:rPr lang="en-US">
                <a:ea typeface="Calibri"/>
                <a:cs typeface="Calibri"/>
              </a:rPr>
              <a:t>Anchoring bias </a:t>
            </a:r>
          </a:p>
          <a:p>
            <a:r>
              <a:rPr lang="en-US">
                <a:ea typeface="Calibri"/>
                <a:cs typeface="Calibri"/>
              </a:rPr>
              <a:t>Beauty Bias </a:t>
            </a:r>
          </a:p>
          <a:p>
            <a:endParaRPr lang="en-US">
              <a:ea typeface="Calibri"/>
              <a:cs typeface="Calibri"/>
            </a:endParaRPr>
          </a:p>
        </p:txBody>
      </p:sp>
    </p:spTree>
    <p:extLst>
      <p:ext uri="{BB962C8B-B14F-4D97-AF65-F5344CB8AC3E}">
        <p14:creationId xmlns:p14="http://schemas.microsoft.com/office/powerpoint/2010/main" val="316756459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DB5B07B-02D5-3309-3617-8879F483D92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Sexual Violence Case Specific Biases</a:t>
            </a:r>
          </a:p>
        </p:txBody>
      </p:sp>
      <p:sp>
        <p:nvSpPr>
          <p:cNvPr id="3" name="Content Placeholder 2"/>
          <p:cNvSpPr>
            <a:spLocks noGrp="1"/>
          </p:cNvSpPr>
          <p:nvPr>
            <p:ph idx="1"/>
          </p:nvPr>
        </p:nvSpPr>
        <p:spPr/>
        <p:txBody>
          <a:bodyPr>
            <a:normAutofit/>
          </a:bodyPr>
          <a:lstStyle/>
          <a:p>
            <a:pPr marL="457200"/>
            <a:r>
              <a:rPr lang="en-US"/>
              <a:t>The subject matter of these cases is often personal and very intimate</a:t>
            </a:r>
          </a:p>
          <a:p>
            <a:pPr marL="457200"/>
            <a:r>
              <a:rPr lang="en-US"/>
              <a:t>Most of us hold our own conscious beliefs and practices when it comes to this content area so it is important not to intentionally or unintentionally cast your lens on the matters you investigate</a:t>
            </a:r>
          </a:p>
          <a:p>
            <a:pPr lvl="1"/>
            <a:r>
              <a:rPr lang="en-US"/>
              <a:t>Your own sexual experiences</a:t>
            </a:r>
          </a:p>
          <a:p>
            <a:pPr lvl="1"/>
            <a:r>
              <a:rPr lang="en-US"/>
              <a:t>Moral or religious views about sex</a:t>
            </a:r>
          </a:p>
          <a:p>
            <a:pPr lvl="1"/>
            <a:r>
              <a:rPr lang="en-US"/>
              <a:t>Comfort level in using terms – subject matter</a:t>
            </a:r>
          </a:p>
        </p:txBody>
      </p:sp>
    </p:spTree>
    <p:extLst>
      <p:ext uri="{BB962C8B-B14F-4D97-AF65-F5344CB8AC3E}">
        <p14:creationId xmlns:p14="http://schemas.microsoft.com/office/powerpoint/2010/main" val="77204393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6FC93EDC-573E-D729-53B7-FBB2C020CDA7}"/>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Alcohol and Drug Use Biases</a:t>
            </a:r>
          </a:p>
        </p:txBody>
      </p:sp>
      <p:sp>
        <p:nvSpPr>
          <p:cNvPr id="3" name="Content Placeholder 2"/>
          <p:cNvSpPr>
            <a:spLocks noGrp="1"/>
          </p:cNvSpPr>
          <p:nvPr>
            <p:ph idx="1"/>
          </p:nvPr>
        </p:nvSpPr>
        <p:spPr/>
        <p:txBody>
          <a:bodyPr/>
          <a:lstStyle/>
          <a:p>
            <a:r>
              <a:rPr lang="en-US"/>
              <a:t>You may have your own views on and experiences with:</a:t>
            </a:r>
          </a:p>
          <a:p>
            <a:pPr lvl="1"/>
            <a:r>
              <a:rPr lang="en-US"/>
              <a:t> Alcohol use </a:t>
            </a:r>
          </a:p>
          <a:p>
            <a:pPr lvl="1"/>
            <a:r>
              <a:rPr lang="en-US"/>
              <a:t>Drug use</a:t>
            </a:r>
          </a:p>
          <a:p>
            <a:r>
              <a:rPr lang="en-US"/>
              <a:t>These things may have impacted your life	</a:t>
            </a:r>
          </a:p>
        </p:txBody>
      </p:sp>
    </p:spTree>
    <p:extLst>
      <p:ext uri="{BB962C8B-B14F-4D97-AF65-F5344CB8AC3E}">
        <p14:creationId xmlns:p14="http://schemas.microsoft.com/office/powerpoint/2010/main" val="84841740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62A3EF4-A7B1-4ECA-67AD-71FBE3DC1C85}"/>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Investigator-Specific Biases</a:t>
            </a:r>
          </a:p>
        </p:txBody>
      </p:sp>
      <p:sp>
        <p:nvSpPr>
          <p:cNvPr id="2" name="Content Placeholder 1"/>
          <p:cNvSpPr>
            <a:spLocks noGrp="1"/>
          </p:cNvSpPr>
          <p:nvPr>
            <p:ph idx="1"/>
          </p:nvPr>
        </p:nvSpPr>
        <p:spPr/>
        <p:txBody>
          <a:bodyPr/>
          <a:lstStyle/>
          <a:p>
            <a:r>
              <a:rPr lang="en-US"/>
              <a:t>Complainant/Respondent is likeable/sympathetic</a:t>
            </a:r>
          </a:p>
          <a:p>
            <a:r>
              <a:rPr lang="en-US"/>
              <a:t>Complainant/Respondent is not likeable/sympathetic</a:t>
            </a:r>
          </a:p>
          <a:p>
            <a:r>
              <a:rPr lang="en-US"/>
              <a:t>Repeat Complainant/Respondent</a:t>
            </a:r>
          </a:p>
          <a:p>
            <a:r>
              <a:rPr lang="en-US"/>
              <a:t>Fact pattern similar to a prior, unrelated investigation</a:t>
            </a:r>
          </a:p>
          <a:p>
            <a:r>
              <a:rPr lang="en-US"/>
              <a:t>Complainant/Respondent behavior patterns</a:t>
            </a:r>
          </a:p>
        </p:txBody>
      </p:sp>
    </p:spTree>
    <p:extLst>
      <p:ext uri="{BB962C8B-B14F-4D97-AF65-F5344CB8AC3E}">
        <p14:creationId xmlns:p14="http://schemas.microsoft.com/office/powerpoint/2010/main" val="16325891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CE87E22-B470-9A3A-452C-2E0FB709D0DF}"/>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Bias Impact on Investigation</a:t>
            </a:r>
          </a:p>
        </p:txBody>
      </p:sp>
      <p:sp>
        <p:nvSpPr>
          <p:cNvPr id="3" name="Content Placeholder 2"/>
          <p:cNvSpPr>
            <a:spLocks noGrp="1"/>
          </p:cNvSpPr>
          <p:nvPr>
            <p:ph idx="1"/>
          </p:nvPr>
        </p:nvSpPr>
        <p:spPr/>
        <p:txBody>
          <a:bodyPr>
            <a:normAutofit/>
          </a:bodyPr>
          <a:lstStyle/>
          <a:p>
            <a:pPr marL="457200"/>
            <a:r>
              <a:rPr lang="en-US" dirty="0"/>
              <a:t>Priming – Your pre-investigation or mid-investigation thoughts about the case</a:t>
            </a:r>
          </a:p>
          <a:p>
            <a:pPr marL="457200"/>
            <a:r>
              <a:rPr lang="en-US" dirty="0"/>
              <a:t>Phrasing – The way you ask a question can influence the answer – The misinformation effect</a:t>
            </a:r>
          </a:p>
        </p:txBody>
      </p:sp>
    </p:spTree>
    <p:extLst>
      <p:ext uri="{BB962C8B-B14F-4D97-AF65-F5344CB8AC3E}">
        <p14:creationId xmlns:p14="http://schemas.microsoft.com/office/powerpoint/2010/main" val="209125604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FAF7D44-271E-3448-4FF3-AAFBE1F816E9}"/>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rgbClr val="002060"/>
                </a:solidFill>
                <a:effectLst/>
                <a:uLnTx/>
                <a:uFillTx/>
                <a:latin typeface="+mn-lt"/>
                <a:ea typeface="+mn-ea"/>
                <a:cs typeface="Arial"/>
              </a:rPr>
              <a:t>Rape Myth vs </a:t>
            </a:r>
            <a:r>
              <a:rPr kumimoji="0" lang="en-US" sz="3600" b="1" i="0" u="none" strike="noStrike" kern="1200" cap="none" spc="0" normalizeH="0" baseline="0" noProof="0" dirty="0">
                <a:ln>
                  <a:noFill/>
                </a:ln>
                <a:solidFill>
                  <a:schemeClr val="tx2"/>
                </a:solidFill>
                <a:effectLst/>
                <a:uLnTx/>
                <a:uFillTx/>
                <a:latin typeface="+mn-lt"/>
                <a:ea typeface="Calibri"/>
                <a:cs typeface="Calibri"/>
              </a:rPr>
              <a:t>Common Behavior for Victims of Rape</a:t>
            </a:r>
          </a:p>
        </p:txBody>
      </p:sp>
      <p:sp>
        <p:nvSpPr>
          <p:cNvPr id="2" name="Content Placeholder 1"/>
          <p:cNvSpPr>
            <a:spLocks noGrp="1"/>
          </p:cNvSpPr>
          <p:nvPr>
            <p:ph idx="1"/>
          </p:nvPr>
        </p:nvSpPr>
        <p:spPr/>
        <p:txBody>
          <a:bodyPr vert="horz" lIns="91440" tIns="45720" rIns="91440" bIns="45720" rtlCol="0" anchor="t">
            <a:normAutofit/>
          </a:bodyPr>
          <a:lstStyle/>
          <a:p>
            <a:pPr marL="0" indent="0">
              <a:buNone/>
            </a:pPr>
            <a:r>
              <a:rPr lang="en-US" sz="2700" b="1">
                <a:ea typeface="Calibri"/>
                <a:cs typeface="Calibri"/>
              </a:rPr>
              <a:t>Common Behavior for Victims of Rape</a:t>
            </a:r>
          </a:p>
          <a:p>
            <a:pPr>
              <a:buFont typeface="Arial"/>
              <a:buChar char="•"/>
            </a:pPr>
            <a:r>
              <a:rPr lang="en-US" sz="1900">
                <a:solidFill>
                  <a:srgbClr val="0D0D0D"/>
                </a:solidFill>
                <a:ea typeface="Calibri"/>
                <a:cs typeface="Calibri"/>
              </a:rPr>
              <a:t>Delay in reporting</a:t>
            </a:r>
            <a:endParaRPr lang="en-US" sz="1900">
              <a:solidFill>
                <a:srgbClr val="000000"/>
              </a:solidFill>
              <a:ea typeface="Calibri"/>
              <a:cs typeface="Calibri"/>
            </a:endParaRPr>
          </a:p>
          <a:p>
            <a:pPr>
              <a:buFont typeface="Arial"/>
              <a:buChar char="•"/>
            </a:pPr>
            <a:r>
              <a:rPr lang="en-US" sz="1900">
                <a:solidFill>
                  <a:srgbClr val="0D0D0D"/>
                </a:solidFill>
                <a:ea typeface="Calibri"/>
                <a:cs typeface="Calibri"/>
              </a:rPr>
              <a:t>Change in account of what happened</a:t>
            </a:r>
            <a:endParaRPr lang="en-US" sz="1900">
              <a:solidFill>
                <a:srgbClr val="000000"/>
              </a:solidFill>
              <a:ea typeface="Calibri"/>
              <a:cs typeface="Calibri"/>
            </a:endParaRPr>
          </a:p>
          <a:p>
            <a:pPr>
              <a:buFont typeface="Arial"/>
              <a:buChar char="•"/>
            </a:pPr>
            <a:r>
              <a:rPr lang="en-US" sz="1900">
                <a:solidFill>
                  <a:srgbClr val="0D0D0D"/>
                </a:solidFill>
                <a:ea typeface="Calibri"/>
                <a:cs typeface="Calibri"/>
              </a:rPr>
              <a:t>Unexpected demeanor/disposition</a:t>
            </a:r>
            <a:endParaRPr lang="en-US" sz="1900">
              <a:solidFill>
                <a:srgbClr val="000000"/>
              </a:solidFill>
              <a:ea typeface="Calibri"/>
              <a:cs typeface="Calibri"/>
            </a:endParaRPr>
          </a:p>
          <a:p>
            <a:pPr>
              <a:buFont typeface="Arial"/>
              <a:buChar char="•"/>
            </a:pPr>
            <a:r>
              <a:rPr lang="en-US" sz="1900">
                <a:solidFill>
                  <a:srgbClr val="0D0D0D"/>
                </a:solidFill>
                <a:ea typeface="Calibri"/>
                <a:cs typeface="Calibri"/>
              </a:rPr>
              <a:t>Unexpected behavior</a:t>
            </a:r>
            <a:endParaRPr lang="en-US" sz="1900">
              <a:solidFill>
                <a:srgbClr val="000000"/>
              </a:solidFill>
              <a:ea typeface="Calibri"/>
              <a:cs typeface="Calibri"/>
            </a:endParaRPr>
          </a:p>
          <a:p>
            <a:pPr marL="842645" lvl="1" indent="-285750">
              <a:buFont typeface="Arial"/>
              <a:buChar char="–"/>
            </a:pPr>
            <a:r>
              <a:rPr lang="en-US" sz="1700">
                <a:solidFill>
                  <a:srgbClr val="0D0D0D"/>
                </a:solidFill>
                <a:ea typeface="Calibri"/>
                <a:cs typeface="Calibri"/>
              </a:rPr>
              <a:t>Contact with person who caused the harm</a:t>
            </a:r>
            <a:endParaRPr lang="en-US" sz="1700">
              <a:solidFill>
                <a:srgbClr val="000000"/>
              </a:solidFill>
              <a:ea typeface="Calibri"/>
              <a:cs typeface="Calibri"/>
            </a:endParaRPr>
          </a:p>
          <a:p>
            <a:pPr marL="842645" lvl="1" indent="-285750">
              <a:buFont typeface="Arial"/>
              <a:buChar char="–"/>
            </a:pPr>
            <a:r>
              <a:rPr lang="en-US" sz="1700">
                <a:solidFill>
                  <a:srgbClr val="0D0D0D"/>
                </a:solidFill>
                <a:ea typeface="Calibri"/>
                <a:cs typeface="Calibri"/>
              </a:rPr>
              <a:t>Desire to resume “normal” routine</a:t>
            </a:r>
            <a:endParaRPr lang="en-US" sz="1700">
              <a:solidFill>
                <a:srgbClr val="000000"/>
              </a:solidFill>
              <a:ea typeface="Calibri"/>
              <a:cs typeface="Calibri"/>
            </a:endParaRPr>
          </a:p>
          <a:p>
            <a:pPr marL="842645" lvl="1" indent="-285750">
              <a:buFont typeface="Arial"/>
              <a:buChar char="–"/>
            </a:pPr>
            <a:r>
              <a:rPr lang="en-US" sz="1700">
                <a:solidFill>
                  <a:srgbClr val="0D0D0D"/>
                </a:solidFill>
                <a:ea typeface="Calibri"/>
                <a:cs typeface="Calibri"/>
              </a:rPr>
              <a:t>Subsequent sexual activity (sometimes with the person who caused the harm)</a:t>
            </a:r>
            <a:endParaRPr lang="en-US"/>
          </a:p>
        </p:txBody>
      </p:sp>
    </p:spTree>
    <p:extLst>
      <p:ext uri="{BB962C8B-B14F-4D97-AF65-F5344CB8AC3E}">
        <p14:creationId xmlns:p14="http://schemas.microsoft.com/office/powerpoint/2010/main" val="258480564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E866274-E008-1E64-4B18-DE45F3DE8191}"/>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Neuroscience – The Limbic System</a:t>
            </a:r>
          </a:p>
        </p:txBody>
      </p:sp>
      <p:pic>
        <p:nvPicPr>
          <p:cNvPr id="4104" name="Picture 8" descr="Diagram of the brain structure by Peter Yeung showing the limbic system, which is our defense system. The diagram specifically shows the locations of the amygdala (where early warnings are sent from) and the hippocampus (where we determine what is safety and what is danger)."/>
          <p:cNvPicPr>
            <a:picLocks noGrp="1" noChangeAspect="1" noChangeArrowheads="1"/>
          </p:cNvPicPr>
          <p:nvPr>
            <p:ph idx="1"/>
          </p:nvPr>
        </p:nvPicPr>
        <p:blipFill>
          <a:blip r:embed="rId3">
            <a:extLst>
              <a:ext uri="{28A0092B-C50C-407E-A947-70E740481C1C}">
                <a14:useLocalDpi xmlns:a14="http://schemas.microsoft.com/office/drawing/2010/main" val="0"/>
              </a:ext>
            </a:extLst>
          </a:blip>
          <a:stretch>
            <a:fillRect/>
          </a:stretch>
        </p:blipFill>
        <p:spPr bwMode="auto">
          <a:xfrm>
            <a:off x="4051300" y="2184400"/>
            <a:ext cx="4089400" cy="4089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6108499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930989-5B28-5D8B-AC7A-83B69BF8DE4C}"/>
              </a:ext>
            </a:extLst>
          </p:cNvPr>
          <p:cNvSpPr>
            <a:spLocks noGrp="1"/>
          </p:cNvSpPr>
          <p:nvPr>
            <p:ph type="title"/>
          </p:nvPr>
        </p:nvSpPr>
        <p:spPr>
          <a:xfrm>
            <a:off x="2013667" y="1320692"/>
            <a:ext cx="2611531" cy="2991439"/>
          </a:xfrm>
        </p:spPr>
        <p:txBody>
          <a:bodyPr vert="horz" lIns="68580" tIns="34290" rIns="68580" bIns="34290" rtlCol="0" anchor="ctr">
            <a:normAutofit fontScale="90000"/>
          </a:bodyPr>
          <a:lstStyle/>
          <a:p>
            <a:r>
              <a:rPr lang="en-US" altLang="en-US">
                <a:solidFill>
                  <a:schemeClr val="tx1"/>
                </a:solidFill>
              </a:rPr>
              <a:t>Responses of the Brain &amp; Body During Trauma</a:t>
            </a:r>
            <a:endParaRPr lang="en-US" kern="1200">
              <a:solidFill>
                <a:schemeClr val="tx1"/>
              </a:solidFill>
              <a:latin typeface="+mj-lt"/>
              <a:ea typeface="+mj-ea"/>
              <a:cs typeface="+mj-cs"/>
            </a:endParaRPr>
          </a:p>
        </p:txBody>
      </p:sp>
      <p:sp>
        <p:nvSpPr>
          <p:cNvPr id="3" name="Content Placeholder 2">
            <a:extLst>
              <a:ext uri="{FF2B5EF4-FFF2-40B4-BE49-F238E27FC236}">
                <a16:creationId xmlns:a16="http://schemas.microsoft.com/office/drawing/2014/main" id="{7559FD79-66C8-23C1-1478-F66506E58806}"/>
              </a:ext>
            </a:extLst>
          </p:cNvPr>
          <p:cNvSpPr>
            <a:spLocks noGrp="1"/>
          </p:cNvSpPr>
          <p:nvPr>
            <p:ph idx="1"/>
          </p:nvPr>
        </p:nvSpPr>
        <p:spPr/>
        <p:txBody>
          <a:bodyPr/>
          <a:lstStyle/>
          <a:p>
            <a:endParaRPr lang="en-US"/>
          </a:p>
        </p:txBody>
      </p:sp>
      <p:pic>
        <p:nvPicPr>
          <p:cNvPr id="4" name="Picture 2" descr="Trauma responses outlined in 5 sections (clockwise): fight, flight, fawn, flop, and freeze. Image from Reflectio">
            <a:extLst>
              <a:ext uri="{FF2B5EF4-FFF2-40B4-BE49-F238E27FC236}">
                <a16:creationId xmlns:a16="http://schemas.microsoft.com/office/drawing/2014/main" id="{86536398-111A-E320-9589-48F1DD26BD7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92013" y="1054283"/>
            <a:ext cx="5018788" cy="47494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00614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417E3D7-7FD5-53B7-E22A-49EADAA1D483}"/>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000" b="1" i="0" u="none" strike="noStrike" kern="1200" cap="none" spc="0" normalizeH="0" baseline="0" noProof="0" dirty="0">
                <a:ln>
                  <a:noFill/>
                </a:ln>
                <a:solidFill>
                  <a:schemeClr val="tx2"/>
                </a:solidFill>
                <a:effectLst/>
                <a:uLnTx/>
                <a:uFillTx/>
                <a:latin typeface="+mn-lt"/>
                <a:ea typeface="ＭＳ Ｐゴシック" panose="020B0600070205080204" pitchFamily="34" charset="-128"/>
                <a:cs typeface="+mn-cs"/>
              </a:rPr>
              <a:t>Dissociation</a:t>
            </a:r>
            <a:endParaRPr kumimoji="0" lang="en-US" sz="40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sz="half" idx="1"/>
          </p:nvPr>
        </p:nvSpPr>
        <p:spPr>
          <a:xfrm>
            <a:off x="609600" y="1600203"/>
            <a:ext cx="10871200" cy="4525963"/>
          </a:xfrm>
        </p:spPr>
        <p:txBody>
          <a:bodyPr>
            <a:normAutofit/>
          </a:bodyPr>
          <a:lstStyle/>
          <a:p>
            <a:pPr marL="342900" indent="-342900">
              <a:defRPr/>
            </a:pPr>
            <a:r>
              <a:rPr lang="en-US" dirty="0">
                <a:solidFill>
                  <a:schemeClr val="tx1"/>
                </a:solidFill>
              </a:rPr>
              <a:t>Defense mechanism (of the brain) to protect against overwhelming sensations &amp; emotions</a:t>
            </a:r>
          </a:p>
          <a:p>
            <a:pPr lvl="1">
              <a:defRPr/>
            </a:pPr>
            <a:r>
              <a:rPr lang="en-US" dirty="0">
                <a:solidFill>
                  <a:schemeClr val="tx1"/>
                </a:solidFill>
              </a:rPr>
              <a:t>Occurs automatically, without trying</a:t>
            </a:r>
          </a:p>
          <a:p>
            <a:pPr marL="342900" indent="-342900">
              <a:defRPr/>
            </a:pPr>
            <a:r>
              <a:rPr lang="en-US" dirty="0">
                <a:solidFill>
                  <a:schemeClr val="tx1"/>
                </a:solidFill>
              </a:rPr>
              <a:t>Portions (i.e., memories) of an experience that are normally linked together become “dis-associated”</a:t>
            </a:r>
          </a:p>
          <a:p>
            <a:pPr marL="342900" indent="-342900">
              <a:defRPr/>
            </a:pPr>
            <a:r>
              <a:rPr lang="en-US" dirty="0">
                <a:solidFill>
                  <a:schemeClr val="tx1"/>
                </a:solidFill>
              </a:rPr>
              <a:t>Examples (during &amp; immediately following a trauma):</a:t>
            </a:r>
          </a:p>
          <a:p>
            <a:pPr lvl="1">
              <a:defRPr/>
            </a:pPr>
            <a:r>
              <a:rPr lang="en-US" dirty="0">
                <a:solidFill>
                  <a:schemeClr val="tx1"/>
                </a:solidFill>
              </a:rPr>
              <a:t>“Blanked out” or “spaced out” – in some way felt that I was not part of what was going on</a:t>
            </a:r>
          </a:p>
          <a:p>
            <a:pPr lvl="1">
              <a:defRPr/>
            </a:pPr>
            <a:r>
              <a:rPr lang="en-US" dirty="0">
                <a:solidFill>
                  <a:schemeClr val="tx1"/>
                </a:solidFill>
              </a:rPr>
              <a:t>What was happening seemed unreal to me – like I was in a dream or watching a movie or a play</a:t>
            </a:r>
          </a:p>
          <a:p>
            <a:pPr lvl="1">
              <a:defRPr/>
            </a:pPr>
            <a:r>
              <a:rPr lang="en-US" dirty="0">
                <a:solidFill>
                  <a:schemeClr val="tx1"/>
                </a:solidFill>
              </a:rPr>
              <a:t>Felt “disconnected” from my body</a:t>
            </a:r>
          </a:p>
          <a:p>
            <a:pPr>
              <a:defRPr/>
            </a:pPr>
            <a:endParaRPr lang="en-US" dirty="0">
              <a:solidFill>
                <a:schemeClr val="tx1"/>
              </a:solidFill>
            </a:endParaRPr>
          </a:p>
          <a:p>
            <a:endParaRPr lang="en-US" dirty="0"/>
          </a:p>
        </p:txBody>
      </p:sp>
    </p:spTree>
    <p:extLst>
      <p:ext uri="{BB962C8B-B14F-4D97-AF65-F5344CB8AC3E}">
        <p14:creationId xmlns:p14="http://schemas.microsoft.com/office/powerpoint/2010/main" val="34204516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1FE6FB1-5DCB-6A1C-5BFB-BDA5AF6234A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Investigator Tasks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fontScale="92500" lnSpcReduction="10000"/>
          </a:bodyPr>
          <a:lstStyle/>
          <a:p>
            <a:pPr marL="457200">
              <a:tabLst>
                <a:tab pos="635000" algn="l"/>
              </a:tabLst>
              <a:defRPr/>
            </a:pPr>
            <a:r>
              <a:rPr lang="en-US" sz="3000">
                <a:solidFill>
                  <a:srgbClr val="000000"/>
                </a:solidFill>
              </a:rPr>
              <a:t>Conducts a fact-finding inquiry or investigation of the complaint, including scheduling and holding interviews and requesting record information; may delegate this to another trained investigator</a:t>
            </a:r>
          </a:p>
          <a:p>
            <a:pPr marL="457200">
              <a:tabLst>
                <a:tab pos="635000" algn="l"/>
              </a:tabLst>
              <a:defRPr/>
            </a:pPr>
            <a:r>
              <a:rPr lang="en-US" sz="3000">
                <a:solidFill>
                  <a:srgbClr val="000000"/>
                </a:solidFill>
              </a:rPr>
              <a:t>Informs involved parties of right a union representative or support person to accompany them during investigative interviews, as appropriate</a:t>
            </a:r>
          </a:p>
          <a:p>
            <a:pPr marL="457200">
              <a:tabLst>
                <a:tab pos="635000" algn="l"/>
              </a:tabLst>
              <a:defRPr/>
            </a:pPr>
            <a:r>
              <a:rPr lang="en-US" sz="3000">
                <a:solidFill>
                  <a:srgbClr val="000000"/>
                </a:solidFill>
              </a:rPr>
              <a:t>Informs involved parties of the protection and prohibition of retaliation per policy</a:t>
            </a:r>
          </a:p>
          <a:p>
            <a:pPr marL="457200">
              <a:tabLst>
                <a:tab pos="635000" algn="l"/>
              </a:tabLst>
              <a:defRPr/>
            </a:pPr>
            <a:r>
              <a:rPr lang="en-US" sz="3000">
                <a:solidFill>
                  <a:srgbClr val="000000"/>
                </a:solidFill>
              </a:rPr>
              <a:t>Creates, gathers, and maintains investigative documents as appropriate </a:t>
            </a:r>
          </a:p>
        </p:txBody>
      </p:sp>
    </p:spTree>
    <p:extLst>
      <p:ext uri="{BB962C8B-B14F-4D97-AF65-F5344CB8AC3E}">
        <p14:creationId xmlns:p14="http://schemas.microsoft.com/office/powerpoint/2010/main" val="8094154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BF08FEC-2975-9037-2836-0FE5698F62E3}"/>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000" b="1" i="0" u="none" strike="noStrike" kern="1200" cap="none" spc="0" normalizeH="0" baseline="0" noProof="0" dirty="0">
                <a:ln>
                  <a:noFill/>
                </a:ln>
                <a:solidFill>
                  <a:schemeClr val="tx2"/>
                </a:solidFill>
                <a:effectLst/>
                <a:uLnTx/>
                <a:uFillTx/>
                <a:latin typeface="+mn-lt"/>
                <a:ea typeface="ＭＳ Ｐゴシック" panose="020B0600070205080204" pitchFamily="34" charset="-128"/>
                <a:cs typeface="+mn-cs"/>
              </a:rPr>
              <a:t>Tonic Immobility</a:t>
            </a:r>
            <a:endParaRPr kumimoji="0" lang="en-US" sz="40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lnSpcReduction="10000"/>
          </a:bodyPr>
          <a:lstStyle/>
          <a:p>
            <a:pPr>
              <a:buFont typeface="Wingdings 2" charset="2"/>
              <a:buChar char=""/>
              <a:defRPr/>
            </a:pPr>
            <a:r>
              <a:rPr lang="en-US"/>
              <a:t>Uncontrollable response</a:t>
            </a:r>
          </a:p>
          <a:p>
            <a:pPr>
              <a:buFont typeface="Wingdings 2" charset="2"/>
              <a:buChar char=""/>
              <a:defRPr/>
            </a:pPr>
            <a:r>
              <a:rPr lang="en-US"/>
              <a:t>Mentally know what’s happening but physically unable to move (like being awake during surgery)</a:t>
            </a:r>
          </a:p>
          <a:p>
            <a:pPr>
              <a:buFont typeface="Wingdings 2" charset="2"/>
              <a:buChar char=""/>
              <a:defRPr/>
            </a:pPr>
            <a:r>
              <a:rPr lang="en-US"/>
              <a:t>Rate of occurrence</a:t>
            </a:r>
          </a:p>
          <a:p>
            <a:pPr lvl="1">
              <a:buFont typeface="Wingdings 2" charset="2"/>
              <a:buChar char=""/>
              <a:defRPr/>
            </a:pPr>
            <a:r>
              <a:rPr lang="en-US"/>
              <a:t>12 – 50% victim/survivors of rape experience tonic immobility during assault (most studies are closer to 50%)</a:t>
            </a:r>
          </a:p>
          <a:p>
            <a:r>
              <a:rPr lang="en-US" altLang="en-US">
                <a:ea typeface="ＭＳ Ｐゴシック" panose="020B0600070205080204" pitchFamily="34" charset="-128"/>
              </a:rPr>
              <a:t>Caused by:</a:t>
            </a:r>
          </a:p>
          <a:p>
            <a:pPr lvl="1"/>
            <a:r>
              <a:rPr lang="en-US" altLang="en-US">
                <a:ea typeface="ＭＳ Ｐゴシック" panose="020B0600070205080204" pitchFamily="34" charset="-128"/>
              </a:rPr>
              <a:t>Fear</a:t>
            </a:r>
          </a:p>
          <a:p>
            <a:pPr lvl="1"/>
            <a:r>
              <a:rPr lang="en-US" altLang="en-US">
                <a:ea typeface="ＭＳ Ｐゴシック" panose="020B0600070205080204" pitchFamily="34" charset="-128"/>
              </a:rPr>
              <a:t>Physical restriction</a:t>
            </a:r>
          </a:p>
          <a:p>
            <a:pPr lvl="1"/>
            <a:r>
              <a:rPr lang="en-US" altLang="en-US">
                <a:ea typeface="ＭＳ Ｐゴシック" panose="020B0600070205080204" pitchFamily="34" charset="-128"/>
              </a:rPr>
              <a:t>“Perceived” inability to escape</a:t>
            </a:r>
          </a:p>
          <a:p>
            <a:endParaRPr lang="en-US"/>
          </a:p>
        </p:txBody>
      </p:sp>
    </p:spTree>
    <p:extLst>
      <p:ext uri="{BB962C8B-B14F-4D97-AF65-F5344CB8AC3E}">
        <p14:creationId xmlns:p14="http://schemas.microsoft.com/office/powerpoint/2010/main" val="2634486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6420842-E5E5-4E8E-0589-9F953032CBD9}"/>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000" b="1" i="0" u="none" strike="noStrike" kern="1200" cap="none" spc="0" normalizeH="0" baseline="0" noProof="0" dirty="0">
                <a:ln>
                  <a:noFill/>
                </a:ln>
                <a:solidFill>
                  <a:schemeClr val="tx2"/>
                </a:solidFill>
                <a:effectLst/>
                <a:uLnTx/>
                <a:uFillTx/>
                <a:latin typeface="+mn-lt"/>
                <a:ea typeface="ＭＳ Ｐゴシック" panose="020B0600070205080204" pitchFamily="34" charset="-128"/>
                <a:cs typeface="+mn-cs"/>
              </a:rPr>
              <a:t>Autonomic Responses and the Body</a:t>
            </a:r>
            <a:endParaRPr kumimoji="0" lang="en-US" sz="40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ltLang="en-US">
                <a:ea typeface="ＭＳ Ｐゴシック" panose="020B0600070205080204" pitchFamily="34" charset="-128"/>
              </a:rPr>
              <a:t>Physiology</a:t>
            </a:r>
          </a:p>
          <a:p>
            <a:pPr lvl="1"/>
            <a:r>
              <a:rPr lang="en-US" altLang="en-US">
                <a:ea typeface="ＭＳ Ｐゴシック" panose="020B0600070205080204" pitchFamily="34" charset="-128"/>
              </a:rPr>
              <a:t>Heart rate, respirations, dilated pupils, dry mouth, knot in the stomach </a:t>
            </a:r>
          </a:p>
          <a:p>
            <a:r>
              <a:rPr lang="en-US" altLang="en-US">
                <a:ea typeface="ＭＳ Ｐゴシック" panose="020B0600070205080204" pitchFamily="34" charset="-128"/>
              </a:rPr>
              <a:t>Affective (mood and emotion) responses</a:t>
            </a:r>
          </a:p>
          <a:p>
            <a:pPr lvl="1"/>
            <a:r>
              <a:rPr lang="en-US" altLang="en-US">
                <a:ea typeface="ＭＳ Ｐゴシック" panose="020B0600070205080204" pitchFamily="34" charset="-128"/>
              </a:rPr>
              <a:t>Fear, helplessness, horror</a:t>
            </a:r>
          </a:p>
          <a:p>
            <a:r>
              <a:rPr lang="en-US" altLang="en-US">
                <a:ea typeface="ＭＳ Ｐゴシック" panose="020B0600070205080204" pitchFamily="34" charset="-128"/>
              </a:rPr>
              <a:t>Cognitive (thought) processing</a:t>
            </a:r>
          </a:p>
          <a:p>
            <a:pPr lvl="1"/>
            <a:r>
              <a:rPr lang="en-US" altLang="en-US">
                <a:ea typeface="ＭＳ Ｐゴシック" panose="020B0600070205080204" pitchFamily="34" charset="-128"/>
              </a:rPr>
              <a:t>Memory – fragmented, out of sequence</a:t>
            </a:r>
          </a:p>
          <a:p>
            <a:pPr lvl="1"/>
            <a:r>
              <a:rPr lang="en-US" altLang="en-US">
                <a:ea typeface="ＭＳ Ｐゴシック" panose="020B0600070205080204" pitchFamily="34" charset="-128"/>
              </a:rPr>
              <a:t>Time distortion</a:t>
            </a:r>
          </a:p>
          <a:p>
            <a:pPr lvl="1"/>
            <a:r>
              <a:rPr lang="en-US" altLang="en-US">
                <a:ea typeface="ＭＳ Ｐゴシック" panose="020B0600070205080204" pitchFamily="34" charset="-128"/>
              </a:rPr>
              <a:t>Increased confabulation</a:t>
            </a:r>
          </a:p>
          <a:p>
            <a:pPr lvl="1"/>
            <a:r>
              <a:rPr lang="en-US" altLang="en-US">
                <a:ea typeface="ＭＳ Ｐゴシック" panose="020B0600070205080204" pitchFamily="34" charset="-128"/>
              </a:rPr>
              <a:t>Trauma memory and recall</a:t>
            </a:r>
          </a:p>
          <a:p>
            <a:endParaRPr lang="en-US"/>
          </a:p>
        </p:txBody>
      </p:sp>
    </p:spTree>
    <p:extLst>
      <p:ext uri="{BB962C8B-B14F-4D97-AF65-F5344CB8AC3E}">
        <p14:creationId xmlns:p14="http://schemas.microsoft.com/office/powerpoint/2010/main" val="237257324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F2B99DC9-B167-87FE-B2FC-781DC7BC393E}"/>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000" b="1" i="0" u="none" strike="noStrike" kern="1200" cap="none" spc="0" normalizeH="0" baseline="0" noProof="0" dirty="0">
                <a:ln>
                  <a:noFill/>
                </a:ln>
                <a:solidFill>
                  <a:schemeClr val="tx2"/>
                </a:solidFill>
                <a:effectLst/>
                <a:uLnTx/>
                <a:uFillTx/>
                <a:latin typeface="+mn-lt"/>
                <a:ea typeface="ＭＳ Ｐゴシック" charset="0"/>
                <a:cs typeface="ＭＳ Ｐゴシック" charset="0"/>
              </a:rPr>
              <a:t>Trauma and Memory</a:t>
            </a:r>
            <a:endParaRPr kumimoji="0" lang="en-US" sz="40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fontScale="92500" lnSpcReduction="20000"/>
          </a:bodyPr>
          <a:lstStyle/>
          <a:p>
            <a:pPr marL="457200"/>
            <a:r>
              <a:rPr lang="en-US"/>
              <a:t>The body and brain react to and record trauma in a different way than we believed traditionally</a:t>
            </a:r>
          </a:p>
          <a:p>
            <a:pPr marL="457200"/>
            <a:r>
              <a:rPr lang="en-US"/>
              <a:t>Many professionals were trained to believe that even when a person experiences a traumatic event, the pre-frontal cortex records the vast majority of the event including: Who, What, When, Where, Why, and How</a:t>
            </a:r>
          </a:p>
          <a:p>
            <a:pPr>
              <a:buFont typeface="Wingdings 2" charset="2"/>
              <a:buChar char=""/>
              <a:defRPr/>
            </a:pPr>
            <a:r>
              <a:rPr lang="en-US"/>
              <a:t>Memory recall can be very slow and difficult (or not possible)</a:t>
            </a:r>
          </a:p>
          <a:p>
            <a:pPr lvl="1">
              <a:buFont typeface="Wingdings 2" charset="2"/>
              <a:buChar char=""/>
              <a:defRPr/>
            </a:pPr>
            <a:r>
              <a:rPr lang="en-US"/>
              <a:t>Memories are “fragmented” – they come only in bits and pieces (often do not follow a timeline)</a:t>
            </a:r>
          </a:p>
          <a:p>
            <a:pPr lvl="1">
              <a:buFont typeface="Wingdings 2" charset="2"/>
              <a:buChar char=""/>
              <a:defRPr/>
            </a:pPr>
            <a:r>
              <a:rPr lang="en-US"/>
              <a:t>Process can be very frazzling and frustrating for victims </a:t>
            </a:r>
          </a:p>
          <a:p>
            <a:pPr marL="0" indent="0">
              <a:buNone/>
            </a:pPr>
            <a:endParaRPr lang="en-US"/>
          </a:p>
          <a:p>
            <a:endParaRPr lang="en-US"/>
          </a:p>
          <a:p>
            <a:pPr marL="0" indent="0">
              <a:buNone/>
            </a:pPr>
            <a:r>
              <a:rPr lang="en-US" sz="900" u="sng"/>
              <a:t>The Forensic Experiential Trauma Interview</a:t>
            </a:r>
            <a:r>
              <a:rPr lang="en-US" sz="900"/>
              <a:t>, Strand &amp; Heitman</a:t>
            </a:r>
          </a:p>
        </p:txBody>
      </p:sp>
    </p:spTree>
    <p:extLst>
      <p:ext uri="{BB962C8B-B14F-4D97-AF65-F5344CB8AC3E}">
        <p14:creationId xmlns:p14="http://schemas.microsoft.com/office/powerpoint/2010/main" val="325426528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eaLnBrk="1" hangingPunct="1">
              <a:defRPr/>
            </a:pPr>
            <a:r>
              <a:rPr lang="en-US" sz="4000">
                <a:ea typeface="ＭＳ Ｐゴシック" charset="0"/>
                <a:cs typeface="ＭＳ Ｐゴシック" charset="0"/>
              </a:rPr>
              <a:t>Memory phenomenon in traumatic situations</a:t>
            </a:r>
          </a:p>
        </p:txBody>
      </p:sp>
      <p:graphicFrame>
        <p:nvGraphicFramePr>
          <p:cNvPr id="7" name="Diagram 6" descr="Arching arrow, starting from the bottom left, rising to the middle, and then pointing to the right. In the bottom right, during trauma incident: sensory overload, fixation on particular aspect, miss other things. Next is Immediately after: &quot;post incident amnesia&quot;--failure to remember most of what was observed. Further up and to the right: after a healthy night's sleep: &quot;memory recovery&quot;--result in remembering majority of what occurred; probably most 'pure' recollection. To the top right: Within 72 hours: final and most complete memory-- but at least partially reconstructed after normal process of integrating other sources of information. The source of this image is Grossman and Siddle, August 2001"/>
          <p:cNvGraphicFramePr/>
          <p:nvPr>
            <p:extLst>
              <p:ext uri="{D42A27DB-BD31-4B8C-83A1-F6EECF244321}">
                <p14:modId xmlns:p14="http://schemas.microsoft.com/office/powerpoint/2010/main" val="1418698264"/>
              </p:ext>
            </p:extLst>
          </p:nvPr>
        </p:nvGraphicFramePr>
        <p:xfrm>
          <a:off x="1977083" y="1285102"/>
          <a:ext cx="7541741" cy="46955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6802" name="Content Placeholder 2"/>
          <p:cNvSpPr>
            <a:spLocks noGrp="1"/>
          </p:cNvSpPr>
          <p:nvPr>
            <p:ph sz="quarter" idx="1"/>
          </p:nvPr>
        </p:nvSpPr>
        <p:spPr>
          <a:xfrm>
            <a:off x="5791200" y="5854013"/>
            <a:ext cx="4171950" cy="857250"/>
          </a:xfrm>
        </p:spPr>
        <p:txBody>
          <a:bodyPr>
            <a:normAutofit lnSpcReduction="10000"/>
          </a:bodyPr>
          <a:lstStyle/>
          <a:p>
            <a:pPr lvl="1" algn="r" eaLnBrk="1" hangingPunct="1">
              <a:buFont typeface="Wingdings 2" panose="05020102010507070707" pitchFamily="18" charset="2"/>
              <a:buNone/>
            </a:pPr>
            <a:endParaRPr lang="en-US" altLang="en-US" sz="750">
              <a:ea typeface="ＭＳ Ｐゴシック" panose="020B0600070205080204" pitchFamily="34" charset="-128"/>
            </a:endParaRPr>
          </a:p>
          <a:p>
            <a:pPr algn="r" eaLnBrk="1" hangingPunct="1">
              <a:buFont typeface="Wingdings 2" panose="05020102010507070707" pitchFamily="18" charset="2"/>
              <a:buNone/>
            </a:pPr>
            <a:r>
              <a:rPr lang="en-US" altLang="en-US" sz="750">
                <a:ea typeface="ＭＳ Ｐゴシック" panose="020B0600070205080204" pitchFamily="34" charset="-128"/>
              </a:rPr>
              <a:t>By Lt. Col. Dave Grossman &amp; Bruce K. Siddle</a:t>
            </a:r>
            <a:br>
              <a:rPr lang="en-US" altLang="en-US" sz="750">
                <a:ea typeface="ＭＳ Ｐゴシック" panose="020B0600070205080204" pitchFamily="34" charset="-128"/>
              </a:rPr>
            </a:br>
            <a:r>
              <a:rPr lang="en-US" altLang="en-US" sz="750" i="1">
                <a:ea typeface="ＭＳ Ｐゴシック" panose="020B0600070205080204" pitchFamily="34" charset="-128"/>
              </a:rPr>
              <a:t>The Firearms Instructor: The Official Journal of the International Association of Law Enforcement Firearms Instructors</a:t>
            </a:r>
            <a:br>
              <a:rPr lang="en-US" altLang="en-US" sz="750">
                <a:ea typeface="ＭＳ Ｐゴシック" panose="020B0600070205080204" pitchFamily="34" charset="-128"/>
              </a:rPr>
            </a:br>
            <a:r>
              <a:rPr lang="en-US" altLang="en-US" sz="750">
                <a:ea typeface="ＭＳ Ｐゴシック" panose="020B0600070205080204" pitchFamily="34" charset="-128"/>
              </a:rPr>
              <a:t>Issue 31 / Aug 2001</a:t>
            </a:r>
          </a:p>
          <a:p>
            <a:pPr eaLnBrk="1" hangingPunct="1">
              <a:buFont typeface="Wingdings 2" panose="05020102010507070707" pitchFamily="18" charset="2"/>
              <a:buNone/>
            </a:pPr>
            <a:endParaRPr lang="en-US" altLang="en-US" sz="1050">
              <a:ea typeface="ＭＳ Ｐゴシック" panose="020B0600070205080204" pitchFamily="34" charset="-128"/>
            </a:endParaRPr>
          </a:p>
        </p:txBody>
      </p:sp>
    </p:spTree>
    <p:extLst>
      <p:ext uri="{BB962C8B-B14F-4D97-AF65-F5344CB8AC3E}">
        <p14:creationId xmlns:p14="http://schemas.microsoft.com/office/powerpoint/2010/main" val="371567770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21B30BD-8553-8A53-CE8D-E00F318C54B2}"/>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Impact of Trauma on Victim/Survivor Behavior</a:t>
            </a:r>
          </a:p>
        </p:txBody>
      </p:sp>
      <p:sp>
        <p:nvSpPr>
          <p:cNvPr id="2" name="Content Placeholder 1"/>
          <p:cNvSpPr>
            <a:spLocks noGrp="1"/>
          </p:cNvSpPr>
          <p:nvPr>
            <p:ph idx="1"/>
          </p:nvPr>
        </p:nvSpPr>
        <p:spPr/>
        <p:txBody>
          <a:bodyPr/>
          <a:lstStyle/>
          <a:p>
            <a:r>
              <a:rPr lang="en-US"/>
              <a:t>The effects of trauma can influence behavior of a victim/survivor during an interview</a:t>
            </a:r>
          </a:p>
          <a:p>
            <a:r>
              <a:rPr lang="en-US"/>
              <a:t>People are often reluctant to recall experiences that evoke negative feelings and emotions such as anger, fear, humiliation, or sadness</a:t>
            </a:r>
          </a:p>
          <a:p>
            <a:endParaRPr lang="en-US"/>
          </a:p>
          <a:p>
            <a:pPr marL="0" indent="0">
              <a:buNone/>
            </a:pPr>
            <a:r>
              <a:rPr lang="en-US"/>
              <a:t>				</a:t>
            </a:r>
            <a:r>
              <a:rPr lang="en-US" sz="1350"/>
              <a:t>--Strand, 2013</a:t>
            </a:r>
          </a:p>
          <a:p>
            <a:pPr marL="0" indent="0">
              <a:buNone/>
            </a:pPr>
            <a:endParaRPr lang="en-US"/>
          </a:p>
        </p:txBody>
      </p:sp>
    </p:spTree>
    <p:extLst>
      <p:ext uri="{BB962C8B-B14F-4D97-AF65-F5344CB8AC3E}">
        <p14:creationId xmlns:p14="http://schemas.microsoft.com/office/powerpoint/2010/main" val="277558793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3320FEFD-4E3E-315C-63EE-374DEE581C11}"/>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Parallel Proceedings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pPr marL="457200"/>
            <a:r>
              <a:rPr lang="en-US">
                <a:ea typeface="Calibri"/>
                <a:cs typeface="Calibri"/>
              </a:rPr>
              <a:t>Independent from any civil or criminal proceeding</a:t>
            </a:r>
          </a:p>
          <a:p>
            <a:pPr marL="457200"/>
            <a:r>
              <a:rPr lang="en-US">
                <a:ea typeface="Calibri"/>
                <a:cs typeface="Calibri"/>
              </a:rPr>
              <a:t>Not required to delay, and in most cases should not delay due to other proceedings</a:t>
            </a:r>
          </a:p>
          <a:p>
            <a:pPr marL="457200"/>
            <a:r>
              <a:rPr lang="en-US">
                <a:ea typeface="Calibri"/>
                <a:cs typeface="Calibri"/>
              </a:rPr>
              <a:t>May contact prosecutor/law enforcement to coordinator when feasible </a:t>
            </a:r>
          </a:p>
          <a:p>
            <a:pPr marL="457200"/>
            <a:r>
              <a:rPr lang="en-US">
                <a:ea typeface="Calibri"/>
                <a:cs typeface="Calibri"/>
              </a:rPr>
              <a:t>Gather available information:</a:t>
            </a:r>
          </a:p>
          <a:p>
            <a:pPr lvl="1">
              <a:buFont typeface="Courier New" panose="020B0604020202020204" pitchFamily="34" charset="0"/>
              <a:buChar char="o"/>
            </a:pPr>
            <a:r>
              <a:rPr lang="en-US">
                <a:ea typeface="Calibri"/>
                <a:cs typeface="Calibri"/>
              </a:rPr>
              <a:t>Police Report</a:t>
            </a:r>
          </a:p>
          <a:p>
            <a:pPr lvl="1">
              <a:buFont typeface="Courier New" panose="020B0604020202020204" pitchFamily="34" charset="0"/>
              <a:buChar char="o"/>
            </a:pPr>
            <a:r>
              <a:rPr lang="en-US">
                <a:ea typeface="Calibri"/>
                <a:cs typeface="Calibri"/>
              </a:rPr>
              <a:t>Court records </a:t>
            </a:r>
          </a:p>
        </p:txBody>
      </p:sp>
    </p:spTree>
    <p:extLst>
      <p:ext uri="{BB962C8B-B14F-4D97-AF65-F5344CB8AC3E}">
        <p14:creationId xmlns:p14="http://schemas.microsoft.com/office/powerpoint/2010/main" val="328792627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B271AE76-3E17-18D0-4C4C-ACD700F4DE9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ctr"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Best Practices</a:t>
            </a:r>
          </a:p>
        </p:txBody>
      </p:sp>
      <p:sp>
        <p:nvSpPr>
          <p:cNvPr id="2" name="Content Placeholder 1">
            <a:extLst>
              <a:ext uri="{FF2B5EF4-FFF2-40B4-BE49-F238E27FC236}">
                <a16:creationId xmlns:a16="http://schemas.microsoft.com/office/drawing/2014/main" id="{23C1B563-2828-2B3B-5149-B1ADDD496C1C}"/>
              </a:ext>
            </a:extLst>
          </p:cNvPr>
          <p:cNvSpPr>
            <a:spLocks noGrp="1"/>
          </p:cNvSpPr>
          <p:nvPr>
            <p:ph idx="1"/>
          </p:nvPr>
        </p:nvSpPr>
        <p:spPr>
          <a:xfrm>
            <a:off x="838200" y="1825625"/>
            <a:ext cx="5257800" cy="4525072"/>
          </a:xfrm>
        </p:spPr>
        <p:txBody>
          <a:bodyPr/>
          <a:lstStyle/>
          <a:p>
            <a:pPr marL="457200"/>
            <a:r>
              <a:rPr lang="en-US"/>
              <a:t>Rely on the policy and procedure</a:t>
            </a:r>
          </a:p>
          <a:p>
            <a:pPr marL="457200"/>
            <a:r>
              <a:rPr lang="en-US"/>
              <a:t>Adhere to the policy and procedure</a:t>
            </a:r>
          </a:p>
          <a:p>
            <a:pPr marL="457200"/>
            <a:r>
              <a:rPr lang="en-US"/>
              <a:t>Let the evidence lead you</a:t>
            </a:r>
          </a:p>
        </p:txBody>
      </p:sp>
      <p:pic>
        <p:nvPicPr>
          <p:cNvPr id="1026" name="Picture 2">
            <a:extLst>
              <a:ext uri="{FF2B5EF4-FFF2-40B4-BE49-F238E27FC236}">
                <a16:creationId xmlns:a16="http://schemas.microsoft.com/office/drawing/2014/main" id="{0E5BC5D8-A8A2-3218-FBF8-2D5AFDB38C46}"/>
              </a:ex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49335" y="1825625"/>
            <a:ext cx="4248933" cy="42489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0092669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F23BC9D-65F8-8232-E025-2889F58D84F3}"/>
              </a:ext>
            </a:extLst>
          </p:cNvPr>
          <p:cNvSpPr>
            <a:spLocks noGrp="1"/>
          </p:cNvSpPr>
          <p:nvPr>
            <p:ph type="title"/>
          </p:nvPr>
        </p:nvSpPr>
        <p:spPr/>
        <p:txBody>
          <a:bodyPr>
            <a:normAutofit/>
          </a:bodyPr>
          <a:lstStyle/>
          <a:p>
            <a:r>
              <a:rPr lang="en-US">
                <a:ea typeface="Calibri"/>
                <a:cs typeface="Calibri"/>
              </a:rPr>
              <a:t>Part 3: Interviewing Approaches</a:t>
            </a:r>
          </a:p>
        </p:txBody>
      </p:sp>
      <p:sp>
        <p:nvSpPr>
          <p:cNvPr id="2" name="Content Placeholder 1">
            <a:extLst>
              <a:ext uri="{FF2B5EF4-FFF2-40B4-BE49-F238E27FC236}">
                <a16:creationId xmlns:a16="http://schemas.microsoft.com/office/drawing/2014/main" id="{2987B3F6-3403-9E1C-42D8-C1BAA2A4C952}"/>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55341473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21231EDD-5FE4-0DF9-138A-C0A904481D35}"/>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Trauma Informed and Human Centered</a:t>
            </a:r>
          </a:p>
        </p:txBody>
      </p:sp>
      <p:sp>
        <p:nvSpPr>
          <p:cNvPr id="2" name="Content Placeholder 1">
            <a:extLst>
              <a:ext uri="{FF2B5EF4-FFF2-40B4-BE49-F238E27FC236}">
                <a16:creationId xmlns:a16="http://schemas.microsoft.com/office/drawing/2014/main" id="{B9583E7C-F0C6-7A8F-F270-C951533ED6C7}"/>
              </a:ext>
            </a:extLst>
          </p:cNvPr>
          <p:cNvSpPr>
            <a:spLocks noGrp="1"/>
          </p:cNvSpPr>
          <p:nvPr>
            <p:ph idx="1"/>
          </p:nvPr>
        </p:nvSpPr>
        <p:spPr/>
        <p:txBody>
          <a:bodyPr/>
          <a:lstStyle/>
          <a:p>
            <a:r>
              <a:rPr lang="en-US" dirty="0"/>
              <a:t>Empathy and validation</a:t>
            </a:r>
          </a:p>
          <a:p>
            <a:r>
              <a:rPr lang="en-US" dirty="0"/>
              <a:t>Reinforce agency and choice</a:t>
            </a:r>
          </a:p>
          <a:p>
            <a:r>
              <a:rPr lang="en-US" dirty="0"/>
              <a:t>Set clear boundaries</a:t>
            </a:r>
          </a:p>
          <a:p>
            <a:r>
              <a:rPr lang="en-US" dirty="0"/>
              <a:t>Consider the centrality of identity</a:t>
            </a:r>
          </a:p>
        </p:txBody>
      </p:sp>
    </p:spTree>
    <p:extLst>
      <p:ext uri="{BB962C8B-B14F-4D97-AF65-F5344CB8AC3E}">
        <p14:creationId xmlns:p14="http://schemas.microsoft.com/office/powerpoint/2010/main" val="246480120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1657F29-7D49-64A9-15F5-B79F64CB40A2}"/>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rgbClr val="0C2340"/>
                </a:solidFill>
                <a:effectLst/>
                <a:uLnTx/>
                <a:uFillTx/>
                <a:latin typeface="+mn-lt"/>
                <a:ea typeface="+mn-ea"/>
                <a:cs typeface="Calibri"/>
              </a:rPr>
              <a:t>Trauma Informed Preparation</a:t>
            </a:r>
            <a:endParaRPr kumimoji="0" lang="en-US" sz="44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pPr marL="457200"/>
            <a:r>
              <a:rPr lang="en-US">
                <a:ea typeface="+mn-lt"/>
                <a:cs typeface="+mn-lt"/>
              </a:rPr>
              <a:t>Developing questions in a way that does not assign responsibility, blame, or guilt</a:t>
            </a:r>
          </a:p>
          <a:p>
            <a:r>
              <a:rPr lang="en-US">
                <a:ea typeface="+mn-lt"/>
                <a:cs typeface="+mn-lt"/>
              </a:rPr>
              <a:t>Creating safe and comfortable interview environment/setting</a:t>
            </a:r>
            <a:endParaRPr lang="en-US"/>
          </a:p>
          <a:p>
            <a:r>
              <a:rPr lang="en-US">
                <a:ea typeface="+mn-lt"/>
                <a:cs typeface="+mn-lt"/>
              </a:rPr>
              <a:t>Check your bias especially when reflecting credibility</a:t>
            </a:r>
          </a:p>
          <a:p>
            <a:r>
              <a:rPr lang="en-US">
                <a:cs typeface="Calibri"/>
              </a:rPr>
              <a:t>Consider questions that speak to the senses </a:t>
            </a:r>
          </a:p>
          <a:p>
            <a:r>
              <a:rPr lang="en-US"/>
              <a:t>Framing and phrasing meeting invitations, email communications</a:t>
            </a:r>
          </a:p>
          <a:p>
            <a:r>
              <a:rPr lang="en-US" sz="2800"/>
              <a:t>Understand and attend to your own reactions or triggers</a:t>
            </a:r>
            <a:endParaRPr lang="en-US" sz="2800">
              <a:ea typeface="Calibri"/>
              <a:cs typeface="Calibri"/>
            </a:endParaRPr>
          </a:p>
          <a:p>
            <a:endParaRPr lang="en-US">
              <a:cs typeface="Calibri"/>
            </a:endParaRPr>
          </a:p>
          <a:p>
            <a:endParaRPr lang="en-US">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2632839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35714D6-53D6-A818-EB3E-EC7FC7CDBB1B}"/>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Investigator, Continued </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fontScale="92500"/>
          </a:bodyPr>
          <a:lstStyle/>
          <a:p>
            <a:pPr marL="457200"/>
            <a:r>
              <a:rPr lang="en-US" altLang="en-US">
                <a:solidFill>
                  <a:srgbClr val="000000"/>
                </a:solidFill>
              </a:rPr>
              <a:t>Writes investigation report with organized attachments</a:t>
            </a:r>
          </a:p>
          <a:p>
            <a:pPr marL="457200"/>
            <a:r>
              <a:rPr lang="en-US" altLang="en-US">
                <a:solidFill>
                  <a:srgbClr val="000000"/>
                </a:solidFill>
              </a:rPr>
              <a:t>Outlines facts in the investigative report based on information collected through the interview process and review of gathered documents</a:t>
            </a:r>
          </a:p>
          <a:p>
            <a:pPr marL="457200"/>
            <a:r>
              <a:rPr lang="en-US" altLang="en-US">
                <a:solidFill>
                  <a:srgbClr val="000000"/>
                </a:solidFill>
              </a:rPr>
              <a:t>Primary person to ensure process moves forward through the investigative steps</a:t>
            </a:r>
          </a:p>
          <a:p>
            <a:pPr marL="457200"/>
            <a:r>
              <a:rPr lang="en-US" altLang="en-US">
                <a:solidFill>
                  <a:srgbClr val="000000"/>
                </a:solidFill>
              </a:rPr>
              <a:t>Handles all data in accordance with applicable federal and state privacy laws, </a:t>
            </a:r>
            <a:r>
              <a:rPr lang="en-US">
                <a:solidFill>
                  <a:srgbClr val="000000"/>
                </a:solidFill>
              </a:rPr>
              <a:t>consulting with the campus Data Practices Officer when necessary</a:t>
            </a:r>
            <a:endParaRPr lang="en-US" altLang="en-US">
              <a:solidFill>
                <a:srgbClr val="000000"/>
              </a:solidFill>
            </a:endParaRPr>
          </a:p>
          <a:p>
            <a:pPr marL="457200"/>
            <a:r>
              <a:rPr lang="en-US" altLang="en-US">
                <a:solidFill>
                  <a:srgbClr val="000000"/>
                </a:solidFill>
              </a:rPr>
              <a:t>Provides all investigative materials to the Designated Officer for recordkeeping</a:t>
            </a:r>
          </a:p>
        </p:txBody>
      </p:sp>
    </p:spTree>
    <p:extLst>
      <p:ext uri="{BB962C8B-B14F-4D97-AF65-F5344CB8AC3E}">
        <p14:creationId xmlns:p14="http://schemas.microsoft.com/office/powerpoint/2010/main" val="78462485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D23D62B-B7F3-302A-7502-A0CCB9710CD3}"/>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Trauma-Informed Approach</a:t>
            </a:r>
          </a:p>
        </p:txBody>
      </p:sp>
      <p:sp>
        <p:nvSpPr>
          <p:cNvPr id="2" name="Content Placeholder 1">
            <a:extLst>
              <a:ext uri="{FF2B5EF4-FFF2-40B4-BE49-F238E27FC236}">
                <a16:creationId xmlns:a16="http://schemas.microsoft.com/office/drawing/2014/main" id="{BE2F047F-2451-0EC7-816D-30F5550A5EC7}"/>
              </a:ext>
            </a:extLst>
          </p:cNvPr>
          <p:cNvSpPr>
            <a:spLocks noGrp="1"/>
          </p:cNvSpPr>
          <p:nvPr>
            <p:ph idx="1"/>
          </p:nvPr>
        </p:nvSpPr>
        <p:spPr>
          <a:xfrm>
            <a:off x="838200" y="1680520"/>
            <a:ext cx="10515600" cy="4951286"/>
          </a:xfrm>
        </p:spPr>
        <p:txBody>
          <a:bodyPr>
            <a:normAutofit/>
          </a:bodyPr>
          <a:lstStyle/>
          <a:p>
            <a:pPr marL="457200"/>
            <a:r>
              <a:rPr lang="en-US" dirty="0"/>
              <a:t>Pre-interview framing: “it’s okay if you don’t remember something today,” “sometimes it takes time to remember, which is okay”</a:t>
            </a:r>
          </a:p>
          <a:p>
            <a:r>
              <a:rPr lang="en-US" dirty="0"/>
              <a:t>Let Complainant talk uninterrupted and ask clarifying questions afterwards</a:t>
            </a:r>
          </a:p>
          <a:p>
            <a:r>
              <a:rPr lang="en-US" dirty="0"/>
              <a:t>Consider asking questions about the other senses</a:t>
            </a:r>
          </a:p>
          <a:p>
            <a:pPr marL="457200"/>
            <a:r>
              <a:rPr lang="en-US" dirty="0"/>
              <a:t>Do not insist in chronological order retelling; gather the information and organize it</a:t>
            </a:r>
          </a:p>
        </p:txBody>
      </p:sp>
    </p:spTree>
    <p:extLst>
      <p:ext uri="{BB962C8B-B14F-4D97-AF65-F5344CB8AC3E}">
        <p14:creationId xmlns:p14="http://schemas.microsoft.com/office/powerpoint/2010/main" val="46547899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35C6AF5-0DEA-BCC5-0CE6-AD41565A3FBF}"/>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1" i="0" u="none" strike="noStrike" kern="1200" cap="none" spc="0" normalizeH="0" baseline="0" noProof="0" dirty="0">
                <a:ln>
                  <a:noFill/>
                </a:ln>
                <a:solidFill>
                  <a:schemeClr val="tx2"/>
                </a:solidFill>
                <a:effectLst/>
                <a:uLnTx/>
                <a:uFillTx/>
                <a:latin typeface="+mn-lt"/>
                <a:ea typeface="ＭＳ Ｐゴシック"/>
                <a:cs typeface="+mn-cs"/>
              </a:rPr>
              <a:t>Significant Time Between Incident And Report</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ltLang="en-US">
                <a:ea typeface="ＭＳ Ｐゴシック" panose="020B0600070205080204" pitchFamily="34" charset="-128"/>
              </a:rPr>
              <a:t>The norm when the person causing the harm was not a stranger</a:t>
            </a:r>
          </a:p>
          <a:p>
            <a:r>
              <a:rPr lang="en-US" altLang="en-US">
                <a:ea typeface="ＭＳ Ｐゴシック" panose="020B0600070205080204" pitchFamily="34" charset="-128"/>
              </a:rPr>
              <a:t>Many victim/survivors are able to report only after they receive the necessary support to do so</a:t>
            </a:r>
          </a:p>
          <a:p>
            <a:r>
              <a:rPr lang="en-US" altLang="en-US">
                <a:ea typeface="ＭＳ Ｐゴシック" panose="020B0600070205080204" pitchFamily="34" charset="-128"/>
              </a:rPr>
              <a:t>Why do they wait? For many of the same reasons they later recant</a:t>
            </a:r>
          </a:p>
          <a:p>
            <a:pPr lvl="1"/>
            <a:r>
              <a:rPr lang="en-US" altLang="en-US" sz="2100">
                <a:ea typeface="ＭＳ Ｐゴシック" panose="020B0600070205080204" pitchFamily="34" charset="-128"/>
              </a:rPr>
              <a:t>They fear repercussions</a:t>
            </a:r>
          </a:p>
          <a:p>
            <a:pPr lvl="1"/>
            <a:r>
              <a:rPr lang="en-US" altLang="en-US" sz="2100">
                <a:ea typeface="ＭＳ Ｐゴシック" panose="020B0600070205080204" pitchFamily="34" charset="-128"/>
              </a:rPr>
              <a:t>They are pressured by others not to report</a:t>
            </a:r>
          </a:p>
          <a:p>
            <a:pPr lvl="1"/>
            <a:r>
              <a:rPr lang="en-US" altLang="en-US" sz="2100">
                <a:ea typeface="ＭＳ Ｐゴシック" panose="020B0600070205080204" pitchFamily="34" charset="-128"/>
              </a:rPr>
              <a:t>They feel shame, embarrassment</a:t>
            </a:r>
          </a:p>
          <a:p>
            <a:pPr lvl="1"/>
            <a:r>
              <a:rPr lang="en-US" altLang="en-US" sz="2100">
                <a:ea typeface="ＭＳ Ｐゴシック" panose="020B0600070205080204" pitchFamily="34" charset="-128"/>
              </a:rPr>
              <a:t>They are afraid of the person who caused the harm</a:t>
            </a:r>
          </a:p>
          <a:p>
            <a:pPr lvl="1"/>
            <a:r>
              <a:rPr lang="en-US" altLang="en-US" sz="2100">
                <a:ea typeface="ＭＳ Ｐゴシック" panose="020B0600070205080204" pitchFamily="34" charset="-128"/>
              </a:rPr>
              <a:t>They are afraid of not being believed</a:t>
            </a:r>
          </a:p>
          <a:p>
            <a:pPr lvl="1"/>
            <a:r>
              <a:rPr lang="en-US" altLang="en-US" sz="2100">
                <a:ea typeface="ＭＳ Ｐゴシック" panose="020B0600070205080204" pitchFamily="34" charset="-128"/>
              </a:rPr>
              <a:t>Fear that nothing will be done about it</a:t>
            </a:r>
          </a:p>
          <a:p>
            <a:endParaRPr lang="en-US"/>
          </a:p>
        </p:txBody>
      </p:sp>
    </p:spTree>
    <p:extLst>
      <p:ext uri="{BB962C8B-B14F-4D97-AF65-F5344CB8AC3E}">
        <p14:creationId xmlns:p14="http://schemas.microsoft.com/office/powerpoint/2010/main" val="298258689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9323DAE2-4015-FF81-B2D6-488D0F055BDE}"/>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none" spc="0" normalizeH="0" baseline="0" noProof="0" dirty="0">
                <a:ln>
                  <a:noFill/>
                </a:ln>
                <a:solidFill>
                  <a:schemeClr val="tx2"/>
                </a:solidFill>
                <a:effectLst/>
                <a:uLnTx/>
                <a:uFillTx/>
                <a:latin typeface="+mn-lt"/>
                <a:ea typeface="+mn-ea"/>
                <a:cs typeface="+mn-cs"/>
              </a:rPr>
              <a:t>Cultural Considerations</a:t>
            </a:r>
          </a:p>
        </p:txBody>
      </p:sp>
      <p:sp>
        <p:nvSpPr>
          <p:cNvPr id="3" name="Content Placeholder 2"/>
          <p:cNvSpPr>
            <a:spLocks noGrp="1"/>
          </p:cNvSpPr>
          <p:nvPr>
            <p:ph idx="1"/>
          </p:nvPr>
        </p:nvSpPr>
        <p:spPr/>
        <p:txBody>
          <a:bodyPr>
            <a:normAutofit/>
          </a:bodyPr>
          <a:lstStyle/>
          <a:p>
            <a:r>
              <a:rPr lang="en-US"/>
              <a:t>Communication styles</a:t>
            </a:r>
          </a:p>
          <a:p>
            <a:r>
              <a:rPr lang="en-US"/>
              <a:t>Attitudes toward conflict</a:t>
            </a:r>
          </a:p>
          <a:p>
            <a:r>
              <a:rPr lang="en-US"/>
              <a:t>Approaches toward completing tasks</a:t>
            </a:r>
          </a:p>
          <a:p>
            <a:r>
              <a:rPr lang="en-US"/>
              <a:t>Decision-making styles</a:t>
            </a:r>
          </a:p>
          <a:p>
            <a:r>
              <a:rPr lang="en-US"/>
              <a:t>Approaches to knowing</a:t>
            </a:r>
          </a:p>
          <a:p>
            <a:r>
              <a:rPr lang="en-US"/>
              <a:t>Attitudes toward disclosure</a:t>
            </a:r>
          </a:p>
          <a:p>
            <a:pPr lvl="1"/>
            <a:r>
              <a:rPr lang="en-US"/>
              <a:t>Appropriate to share emotions, reasons for conflict</a:t>
            </a:r>
          </a:p>
          <a:p>
            <a:pPr marL="2743200" lvl="8" indent="0">
              <a:buNone/>
            </a:pPr>
            <a:r>
              <a:rPr lang="en-US" sz="975"/>
              <a:t>	--Sue Ann Van Dermyden, 2017</a:t>
            </a:r>
          </a:p>
          <a:p>
            <a:endParaRPr lang="en-US"/>
          </a:p>
        </p:txBody>
      </p:sp>
    </p:spTree>
    <p:extLst>
      <p:ext uri="{BB962C8B-B14F-4D97-AF65-F5344CB8AC3E}">
        <p14:creationId xmlns:p14="http://schemas.microsoft.com/office/powerpoint/2010/main" val="383904775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FECA9AC5-AAE4-7823-A2E1-2FD57C31B7D4}"/>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Common Practice Considerations</a:t>
            </a:r>
          </a:p>
        </p:txBody>
      </p:sp>
      <p:sp>
        <p:nvSpPr>
          <p:cNvPr id="2" name="Content Placeholder 1"/>
          <p:cNvSpPr>
            <a:spLocks noGrp="1"/>
          </p:cNvSpPr>
          <p:nvPr>
            <p:ph idx="1"/>
          </p:nvPr>
        </p:nvSpPr>
        <p:spPr/>
        <p:txBody>
          <a:bodyPr vert="horz" lIns="68580" tIns="34290" rIns="68580" bIns="34290" rtlCol="0" anchor="t">
            <a:normAutofit/>
          </a:bodyPr>
          <a:lstStyle/>
          <a:p>
            <a:r>
              <a:rPr lang="en-US"/>
              <a:t>Be mindful of cultural differences</a:t>
            </a:r>
          </a:p>
          <a:p>
            <a:pPr lvl="1"/>
            <a:r>
              <a:rPr lang="en-US"/>
              <a:t>Continuum of honesty and face-saving</a:t>
            </a:r>
          </a:p>
          <a:p>
            <a:pPr lvl="1"/>
            <a:r>
              <a:rPr lang="en-US"/>
              <a:t>In-group vs. out-group</a:t>
            </a:r>
          </a:p>
          <a:p>
            <a:pPr lvl="1"/>
            <a:r>
              <a:rPr lang="en-US"/>
              <a:t>Linear vs. non-linear narrative</a:t>
            </a:r>
          </a:p>
          <a:p>
            <a:r>
              <a:rPr lang="en-US">
                <a:ea typeface="+mn-lt"/>
                <a:cs typeface="+mn-lt"/>
              </a:rPr>
              <a:t>Check biases, especially when assessing credibility</a:t>
            </a:r>
          </a:p>
          <a:p>
            <a:r>
              <a:rPr lang="en-US">
                <a:ea typeface="+mn-lt"/>
                <a:cs typeface="+mn-lt"/>
              </a:rPr>
              <a:t>Ask questions in a way that does not assign responsibility, blame, or guilt</a:t>
            </a:r>
          </a:p>
          <a:p>
            <a:endParaRPr lang="en-US">
              <a:ea typeface="+mn-lt"/>
              <a:cs typeface="+mn-lt"/>
            </a:endParaRPr>
          </a:p>
          <a:p>
            <a:endParaRPr lang="en-US">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148102667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68538E9E-FD29-BA5E-3DE8-642D85FC8AD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4400" b="1" i="0" u="none" strike="noStrike" kern="1200" cap="none" spc="0" normalizeH="0" baseline="0" noProof="0" dirty="0">
                <a:ln>
                  <a:noFill/>
                </a:ln>
                <a:solidFill>
                  <a:schemeClr val="tx2"/>
                </a:solidFill>
                <a:effectLst/>
                <a:uLnTx/>
                <a:uFillTx/>
                <a:latin typeface="+mn-lt"/>
                <a:ea typeface="+mn-ea"/>
                <a:cs typeface="+mn-cs"/>
              </a:rPr>
              <a:t>Investigation Clarification</a:t>
            </a:r>
          </a:p>
        </p:txBody>
      </p:sp>
      <p:sp>
        <p:nvSpPr>
          <p:cNvPr id="2" name="Content Placeholder 1">
            <a:extLst>
              <a:ext uri="{FF2B5EF4-FFF2-40B4-BE49-F238E27FC236}">
                <a16:creationId xmlns:a16="http://schemas.microsoft.com/office/drawing/2014/main" id="{371AFCEE-C3D9-5B6C-77E9-EE44C1A0FAB1}"/>
              </a:ext>
            </a:extLst>
          </p:cNvPr>
          <p:cNvSpPr>
            <a:spLocks noGrp="1"/>
          </p:cNvSpPr>
          <p:nvPr>
            <p:ph idx="1"/>
          </p:nvPr>
        </p:nvSpPr>
        <p:spPr/>
        <p:txBody>
          <a:bodyPr>
            <a:normAutofit/>
          </a:bodyPr>
          <a:lstStyle/>
          <a:p>
            <a:pPr marL="457200"/>
            <a:r>
              <a:rPr lang="en-US" dirty="0"/>
              <a:t>Policy elements</a:t>
            </a:r>
          </a:p>
          <a:p>
            <a:pPr marL="914400" lvl="1"/>
            <a:r>
              <a:rPr lang="en-US" dirty="0"/>
              <a:t>Components defined</a:t>
            </a:r>
          </a:p>
          <a:p>
            <a:pPr marL="914400" lvl="1"/>
            <a:r>
              <a:rPr lang="en-US" dirty="0"/>
              <a:t>Evaluation considerations</a:t>
            </a:r>
          </a:p>
          <a:p>
            <a:pPr marL="457200"/>
            <a:r>
              <a:rPr lang="en-US" dirty="0"/>
              <a:t>Evidence and credibility</a:t>
            </a:r>
          </a:p>
          <a:p>
            <a:pPr marL="457200"/>
            <a:r>
              <a:rPr lang="en-US" dirty="0"/>
              <a:t>For 1B.3.1 (Title IX) consent construct </a:t>
            </a:r>
          </a:p>
          <a:p>
            <a:pPr marL="914400" lvl="1"/>
            <a:r>
              <a:rPr lang="en-US" dirty="0"/>
              <a:t>Force</a:t>
            </a:r>
          </a:p>
          <a:p>
            <a:pPr marL="914400" lvl="1"/>
            <a:r>
              <a:rPr lang="en-US" dirty="0"/>
              <a:t>Incapacity</a:t>
            </a:r>
          </a:p>
          <a:p>
            <a:pPr marL="914400" lvl="1"/>
            <a:r>
              <a:rPr lang="en-US" dirty="0"/>
              <a:t>Consent</a:t>
            </a:r>
          </a:p>
        </p:txBody>
      </p:sp>
    </p:spTree>
    <p:extLst>
      <p:ext uri="{BB962C8B-B14F-4D97-AF65-F5344CB8AC3E}">
        <p14:creationId xmlns:p14="http://schemas.microsoft.com/office/powerpoint/2010/main" val="224985869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6A92687F-C731-D7B9-3ACA-E8EC362240D5}"/>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Determine goals of questions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a:cs typeface="Calibri"/>
              </a:rPr>
              <a:t>Who, what, where, when, why, how</a:t>
            </a:r>
          </a:p>
          <a:p>
            <a:r>
              <a:rPr lang="en-US">
                <a:cs typeface="Calibri"/>
              </a:rPr>
              <a:t>Intake meeting vs. Investigatory interview</a:t>
            </a:r>
            <a:endParaRPr lang="en-US">
              <a:ea typeface="Calibri"/>
              <a:cs typeface="Calibri"/>
            </a:endParaRPr>
          </a:p>
          <a:p>
            <a:r>
              <a:rPr lang="en-US">
                <a:cs typeface="Calibri"/>
              </a:rPr>
              <a:t>Refine scope</a:t>
            </a:r>
          </a:p>
          <a:p>
            <a:r>
              <a:rPr lang="en-US">
                <a:cs typeface="Calibri"/>
              </a:rPr>
              <a:t>What information are you missing or have questions</a:t>
            </a:r>
            <a:endParaRPr lang="en-US">
              <a:ea typeface="Calibri"/>
              <a:cs typeface="Calibri"/>
            </a:endParaRPr>
          </a:p>
          <a:p>
            <a:pPr lvl="1"/>
            <a:r>
              <a:rPr lang="en-US">
                <a:ea typeface="+mn-lt"/>
                <a:cs typeface="+mn-lt"/>
              </a:rPr>
              <a:t>Read through reports/complaints and note any questions</a:t>
            </a:r>
            <a:endParaRPr lang="en-US">
              <a:cs typeface="Calibri"/>
            </a:endParaRPr>
          </a:p>
          <a:p>
            <a:r>
              <a:rPr lang="en-US">
                <a:cs typeface="Calibri"/>
              </a:rPr>
              <a:t>Policy elements</a:t>
            </a:r>
            <a:endParaRPr lang="en-US">
              <a:ea typeface="Calibri"/>
              <a:cs typeface="Calibri"/>
            </a:endParaRPr>
          </a:p>
          <a:p>
            <a:pPr lvl="1"/>
            <a:r>
              <a:rPr lang="en-US">
                <a:cs typeface="Calibri"/>
              </a:rPr>
              <a:t>Policy element handout</a:t>
            </a:r>
          </a:p>
        </p:txBody>
      </p:sp>
    </p:spTree>
    <p:extLst>
      <p:ext uri="{BB962C8B-B14F-4D97-AF65-F5344CB8AC3E}">
        <p14:creationId xmlns:p14="http://schemas.microsoft.com/office/powerpoint/2010/main" val="245304349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10E4FA1-7E2A-4F5E-B744-062D1A6A3FA5}"/>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How to structure questions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85000" lnSpcReduction="20000"/>
          </a:bodyPr>
          <a:lstStyle/>
          <a:p>
            <a:r>
              <a:rPr lang="en-US">
                <a:cs typeface="Calibri"/>
              </a:rPr>
              <a:t>Start with broad/open ended questions</a:t>
            </a:r>
          </a:p>
          <a:p>
            <a:r>
              <a:rPr lang="en-US">
                <a:cs typeface="Calibri"/>
              </a:rPr>
              <a:t>Allow to tell their story/experience however they choose</a:t>
            </a:r>
          </a:p>
          <a:p>
            <a:pPr lvl="1"/>
            <a:r>
              <a:rPr lang="en-US">
                <a:cs typeface="Calibri"/>
              </a:rPr>
              <a:t>Where they start/end their story and what they emphasize can be very telling and important for you to have.</a:t>
            </a:r>
          </a:p>
          <a:p>
            <a:r>
              <a:rPr lang="en-US">
                <a:cs typeface="Calibri"/>
              </a:rPr>
              <a:t>Clarifying questions</a:t>
            </a:r>
          </a:p>
          <a:p>
            <a:pPr lvl="1"/>
            <a:r>
              <a:rPr lang="en-US">
                <a:cs typeface="Calibri"/>
              </a:rPr>
              <a:t>Funnel approach</a:t>
            </a:r>
          </a:p>
          <a:p>
            <a:pPr lvl="1"/>
            <a:r>
              <a:rPr lang="en-US">
                <a:cs typeface="Calibri"/>
              </a:rPr>
              <a:t>Ask to clarify meaning of words/descriptors </a:t>
            </a:r>
          </a:p>
          <a:p>
            <a:r>
              <a:rPr lang="en-US">
                <a:cs typeface="Calibri"/>
              </a:rPr>
              <a:t>Allow for Silence </a:t>
            </a:r>
          </a:p>
          <a:p>
            <a:r>
              <a:rPr lang="en-US">
                <a:cs typeface="Calibri"/>
              </a:rPr>
              <a:t>Additional questions/things left unanswered</a:t>
            </a:r>
            <a:endParaRPr lang="en-US"/>
          </a:p>
          <a:p>
            <a:r>
              <a:rPr lang="en-US">
                <a:cs typeface="Calibri"/>
              </a:rPr>
              <a:t>Closing questions</a:t>
            </a:r>
          </a:p>
          <a:p>
            <a:pPr lvl="1"/>
            <a:r>
              <a:rPr lang="en-US">
                <a:cs typeface="Calibri"/>
              </a:rPr>
              <a:t>Is there anything else you think I should know?</a:t>
            </a:r>
          </a:p>
          <a:p>
            <a:pPr lvl="1"/>
            <a:r>
              <a:rPr lang="en-US">
                <a:cs typeface="Calibri"/>
              </a:rPr>
              <a:t>Anything I didn't ask that you thought I would ask about?</a:t>
            </a:r>
          </a:p>
          <a:p>
            <a:pPr lvl="1"/>
            <a:r>
              <a:rPr lang="en-US">
                <a:cs typeface="Calibri"/>
              </a:rPr>
              <a:t>Is there anyone that you think I should talk to? Why?</a:t>
            </a:r>
          </a:p>
        </p:txBody>
      </p:sp>
    </p:spTree>
    <p:extLst>
      <p:ext uri="{BB962C8B-B14F-4D97-AF65-F5344CB8AC3E}">
        <p14:creationId xmlns:p14="http://schemas.microsoft.com/office/powerpoint/2010/main" val="346208308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691D5CA-8976-A20A-2510-9D35DCEBF67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Interview questions </a:t>
            </a:r>
            <a:r>
              <a:rPr kumimoji="0" lang="en-US" sz="3600" b="1" i="0" u="none" strike="noStrike" kern="1200" cap="none" spc="0" normalizeH="0" baseline="0" noProof="0" dirty="0">
                <a:ln>
                  <a:noFill/>
                </a:ln>
                <a:solidFill>
                  <a:srgbClr val="0C2340"/>
                </a:solidFill>
                <a:effectLst/>
                <a:uLnTx/>
                <a:uFillTx/>
                <a:latin typeface="+mn-lt"/>
                <a:ea typeface="+mn-ea"/>
                <a:cs typeface="+mn-cs"/>
              </a:rPr>
              <a:t>for ALL</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dirty="0">
                <a:cs typeface="Calibri"/>
              </a:rPr>
              <a:t>Interview questions for all parties</a:t>
            </a:r>
          </a:p>
          <a:p>
            <a:pPr lvl="1"/>
            <a:r>
              <a:rPr lang="en-US" dirty="0">
                <a:ea typeface="+mn-lt"/>
                <a:cs typeface="+mn-lt"/>
              </a:rPr>
              <a:t>Allow them chance to share their story/experience</a:t>
            </a:r>
          </a:p>
          <a:p>
            <a:pPr lvl="1"/>
            <a:r>
              <a:rPr lang="en-US" dirty="0">
                <a:ea typeface="+mn-lt"/>
                <a:cs typeface="+mn-lt"/>
              </a:rPr>
              <a:t>Ask the who/what/where/when/how questions</a:t>
            </a:r>
            <a:endParaRPr lang="en-US" dirty="0">
              <a:cs typeface="Calibri"/>
            </a:endParaRPr>
          </a:p>
          <a:p>
            <a:pPr lvl="1"/>
            <a:r>
              <a:rPr lang="en-US" dirty="0">
                <a:ea typeface="+mn-lt"/>
                <a:cs typeface="+mn-lt"/>
              </a:rPr>
              <a:t>Summarizing Information back</a:t>
            </a:r>
          </a:p>
          <a:p>
            <a:pPr lvl="1"/>
            <a:r>
              <a:rPr lang="en-US" dirty="0">
                <a:ea typeface="+mn-lt"/>
                <a:cs typeface="+mn-lt"/>
              </a:rPr>
              <a:t>Policy elements </a:t>
            </a:r>
            <a:endParaRPr lang="en-US" dirty="0">
              <a:cs typeface="Calibri"/>
            </a:endParaRPr>
          </a:p>
          <a:p>
            <a:pPr lvl="1"/>
            <a:r>
              <a:rPr lang="en-US" dirty="0">
                <a:ea typeface="+mn-lt"/>
                <a:cs typeface="+mn-lt"/>
              </a:rPr>
              <a:t>Effect/impact</a:t>
            </a:r>
            <a:endParaRPr lang="en-US" dirty="0">
              <a:cs typeface="Calibri"/>
            </a:endParaRPr>
          </a:p>
        </p:txBody>
      </p:sp>
    </p:spTree>
    <p:extLst>
      <p:ext uri="{BB962C8B-B14F-4D97-AF65-F5344CB8AC3E}">
        <p14:creationId xmlns:p14="http://schemas.microsoft.com/office/powerpoint/2010/main" val="2552412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B12174A-BC10-6B14-ACBA-1BF37CF58EC5}"/>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Interview questions continued...</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dirty="0">
                <a:cs typeface="Calibri"/>
              </a:rPr>
              <a:t>Interviewee specific questions</a:t>
            </a:r>
          </a:p>
          <a:p>
            <a:pPr lvl="1"/>
            <a:r>
              <a:rPr lang="en-US" dirty="0">
                <a:ea typeface="+mn-lt"/>
                <a:cs typeface="+mn-lt"/>
              </a:rPr>
              <a:t>Respondent – make sure to review allegations before questions</a:t>
            </a:r>
            <a:endParaRPr lang="en-US" dirty="0">
              <a:ea typeface="Calibri"/>
              <a:cs typeface="Calibri"/>
            </a:endParaRPr>
          </a:p>
          <a:p>
            <a:pPr lvl="1"/>
            <a:r>
              <a:rPr lang="en-US" dirty="0">
                <a:ea typeface="+mn-lt"/>
                <a:cs typeface="+mn-lt"/>
              </a:rPr>
              <a:t>Complainant – clarify protected class and identity </a:t>
            </a:r>
            <a:endParaRPr lang="en-US" dirty="0">
              <a:cs typeface="Calibri"/>
            </a:endParaRPr>
          </a:p>
          <a:p>
            <a:pPr lvl="1"/>
            <a:r>
              <a:rPr lang="en-US" dirty="0">
                <a:ea typeface="+mn-lt"/>
                <a:cs typeface="+mn-lt"/>
              </a:rPr>
              <a:t>What they observed/their perspective of incident(s)</a:t>
            </a:r>
            <a:endParaRPr lang="en-US" dirty="0">
              <a:cs typeface="Calibri"/>
            </a:endParaRPr>
          </a:p>
          <a:p>
            <a:pPr lvl="1"/>
            <a:r>
              <a:rPr lang="en-US" dirty="0">
                <a:ea typeface="+mn-lt"/>
                <a:cs typeface="+mn-lt"/>
              </a:rPr>
              <a:t>Inconsistencies with other parties/witnesses</a:t>
            </a:r>
            <a:endParaRPr lang="en-US" dirty="0">
              <a:cs typeface="Calibri"/>
            </a:endParaRPr>
          </a:p>
          <a:p>
            <a:pPr lvl="1"/>
            <a:r>
              <a:rPr lang="en-US" dirty="0">
                <a:ea typeface="+mn-lt"/>
                <a:cs typeface="+mn-lt"/>
              </a:rPr>
              <a:t>Evidence specific questions – what they have, might have seen/been part of, etc.</a:t>
            </a:r>
          </a:p>
          <a:p>
            <a:pPr lvl="1"/>
            <a:r>
              <a:rPr lang="en-US" dirty="0">
                <a:cs typeface="Calibri"/>
              </a:rPr>
              <a:t>Desired outcome/resolution</a:t>
            </a:r>
          </a:p>
        </p:txBody>
      </p:sp>
    </p:spTree>
    <p:extLst>
      <p:ext uri="{BB962C8B-B14F-4D97-AF65-F5344CB8AC3E}">
        <p14:creationId xmlns:p14="http://schemas.microsoft.com/office/powerpoint/2010/main" val="291216073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C6C807E-C7B5-C9F5-E0E3-A62E6C2820E3}"/>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Interview </a:t>
            </a:r>
            <a:r>
              <a:rPr kumimoji="0" lang="en-US" sz="3600" b="1" i="0" u="none" strike="noStrike" kern="1200" cap="all" spc="0" normalizeH="0" baseline="0" noProof="0" dirty="0">
                <a:ln>
                  <a:noFill/>
                </a:ln>
                <a:solidFill>
                  <a:schemeClr val="tx2"/>
                </a:solidFill>
                <a:effectLst/>
                <a:uLnTx/>
                <a:uFillTx/>
                <a:latin typeface="+mn-lt"/>
                <a:ea typeface="+mn-ea"/>
                <a:cs typeface="+mn-cs"/>
              </a:rPr>
              <a:t>Considerations</a:t>
            </a:r>
            <a:r>
              <a:rPr kumimoji="0" lang="en-US" sz="3600" b="1" i="0" u="none" strike="noStrike" kern="1200" cap="all" spc="0" normalizeH="0" baseline="0" noProof="0" dirty="0">
                <a:ln>
                  <a:noFill/>
                </a:ln>
                <a:solidFill>
                  <a:srgbClr val="0C2340"/>
                </a:solidFill>
                <a:effectLst/>
                <a:uLnTx/>
                <a:uFillTx/>
                <a:latin typeface="+mn-lt"/>
                <a:ea typeface="+mn-ea"/>
                <a:cs typeface="+mn-cs"/>
              </a:rPr>
              <a:t> </a:t>
            </a:r>
            <a:r>
              <a:rPr kumimoji="0" lang="en-US" sz="3600" b="1" i="0" u="none" strike="noStrike" kern="1200" cap="all" spc="0" normalizeH="0" baseline="0" noProof="0" dirty="0">
                <a:ln>
                  <a:noFill/>
                </a:ln>
                <a:solidFill>
                  <a:schemeClr val="tx2"/>
                </a:solidFill>
                <a:effectLst/>
                <a:uLnTx/>
                <a:uFillTx/>
                <a:latin typeface="+mn-lt"/>
                <a:ea typeface="+mn-ea"/>
                <a:cs typeface="+mn-cs"/>
              </a:rPr>
              <a:t>For credibility</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85000" lnSpcReduction="10000"/>
          </a:bodyPr>
          <a:lstStyle/>
          <a:p>
            <a:r>
              <a:rPr lang="en-US" dirty="0">
                <a:cs typeface="Calibri"/>
              </a:rPr>
              <a:t>Look for consistency with out-cry witnesses or contemporaneous reports </a:t>
            </a:r>
          </a:p>
          <a:p>
            <a:r>
              <a:rPr lang="en-US" dirty="0">
                <a:cs typeface="Calibri"/>
              </a:rPr>
              <a:t>Assess demeanor </a:t>
            </a:r>
            <a:endParaRPr lang="en-US" dirty="0">
              <a:ea typeface="Calibri"/>
              <a:cs typeface="Calibri"/>
            </a:endParaRPr>
          </a:p>
          <a:p>
            <a:r>
              <a:rPr lang="en-US" dirty="0">
                <a:cs typeface="Calibri"/>
              </a:rPr>
              <a:t>Ask yourself if the story is plausible?</a:t>
            </a:r>
            <a:endParaRPr lang="en-US" dirty="0">
              <a:ea typeface="Calibri"/>
              <a:cs typeface="Calibri"/>
            </a:endParaRPr>
          </a:p>
          <a:p>
            <a:pPr lvl="1"/>
            <a:r>
              <a:rPr lang="en-US" dirty="0">
                <a:cs typeface="Calibri"/>
              </a:rPr>
              <a:t>Consider relevant past acts; are there alternative versions that are more plausible </a:t>
            </a:r>
            <a:endParaRPr lang="en-US" dirty="0">
              <a:ea typeface="Calibri"/>
              <a:cs typeface="Calibri"/>
            </a:endParaRPr>
          </a:p>
          <a:p>
            <a:r>
              <a:rPr lang="en-US" dirty="0">
                <a:cs typeface="Calibri"/>
              </a:rPr>
              <a:t>Compare overlap/consistency with other statements</a:t>
            </a:r>
            <a:endParaRPr lang="en-US" dirty="0">
              <a:ea typeface="Calibri"/>
              <a:cs typeface="Calibri"/>
            </a:endParaRPr>
          </a:p>
          <a:p>
            <a:r>
              <a:rPr lang="en-US" dirty="0">
                <a:cs typeface="Calibri"/>
              </a:rPr>
              <a:t>Interviewee who derails questions and/or focuses on irrelevant information</a:t>
            </a:r>
            <a:endParaRPr lang="en-US" dirty="0">
              <a:ea typeface="Calibri"/>
              <a:cs typeface="Calibri"/>
            </a:endParaRPr>
          </a:p>
          <a:p>
            <a:r>
              <a:rPr lang="en-US" dirty="0">
                <a:cs typeface="Calibri"/>
              </a:rPr>
              <a:t>Providing inconsistent statements </a:t>
            </a:r>
            <a:endParaRPr lang="en-US" dirty="0">
              <a:ea typeface="Calibri"/>
              <a:cs typeface="Calibri"/>
            </a:endParaRPr>
          </a:p>
          <a:p>
            <a:r>
              <a:rPr lang="en-US" dirty="0">
                <a:cs typeface="Calibri"/>
              </a:rPr>
              <a:t>Motives/Relationships</a:t>
            </a:r>
            <a:endParaRPr lang="en-US" dirty="0">
              <a:ea typeface="Calibri"/>
              <a:cs typeface="Calibri"/>
            </a:endParaRPr>
          </a:p>
          <a:p>
            <a:r>
              <a:rPr lang="en-US" dirty="0">
                <a:cs typeface="Calibri"/>
              </a:rPr>
              <a:t>Positionality </a:t>
            </a:r>
            <a:endParaRPr lang="en-US" dirty="0">
              <a:ea typeface="Calibri"/>
              <a:cs typeface="Calibri"/>
            </a:endParaRPr>
          </a:p>
          <a:p>
            <a:r>
              <a:rPr lang="en-US" dirty="0">
                <a:cs typeface="Calibri"/>
              </a:rPr>
              <a:t>Mind/memory altering substances</a:t>
            </a:r>
            <a:endParaRPr lang="en-US" dirty="0">
              <a:ea typeface="Calibri"/>
              <a:cs typeface="Calibri"/>
            </a:endParaRPr>
          </a:p>
          <a:p>
            <a:endParaRPr lang="en-US">
              <a:cs typeface="Calibri"/>
            </a:endParaRPr>
          </a:p>
        </p:txBody>
      </p:sp>
    </p:spTree>
    <p:extLst>
      <p:ext uri="{BB962C8B-B14F-4D97-AF65-F5344CB8AC3E}">
        <p14:creationId xmlns:p14="http://schemas.microsoft.com/office/powerpoint/2010/main" val="4253670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3E6AFD4-33E6-AF29-C91A-C014013EE79B}"/>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The Investigation</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pPr marL="457200">
              <a:spcAft>
                <a:spcPts val="0"/>
              </a:spcAft>
              <a:defRPr/>
            </a:pPr>
            <a:r>
              <a:rPr lang="en-US" sz="3000">
                <a:solidFill>
                  <a:srgbClr val="000000"/>
                </a:solidFill>
              </a:rPr>
              <a:t>Provides enough information for the decisionmaker to make a reasoned decision about whether policy has been violated</a:t>
            </a:r>
          </a:p>
          <a:p>
            <a:pPr marL="457200">
              <a:spcAft>
                <a:spcPts val="0"/>
              </a:spcAft>
              <a:defRPr/>
            </a:pPr>
            <a:r>
              <a:rPr lang="en-US" sz="3000">
                <a:solidFill>
                  <a:srgbClr val="000000"/>
                </a:solidFill>
              </a:rPr>
              <a:t>Maintains integrity of process</a:t>
            </a:r>
          </a:p>
          <a:p>
            <a:pPr lvl="1">
              <a:spcAft>
                <a:spcPts val="0"/>
              </a:spcAft>
              <a:defRPr/>
            </a:pPr>
            <a:r>
              <a:rPr lang="en-US" sz="2200">
                <a:solidFill>
                  <a:srgbClr val="000000"/>
                </a:solidFill>
              </a:rPr>
              <a:t>Timely </a:t>
            </a:r>
          </a:p>
          <a:p>
            <a:pPr lvl="1">
              <a:spcAft>
                <a:spcPts val="0"/>
              </a:spcAft>
              <a:defRPr/>
            </a:pPr>
            <a:r>
              <a:rPr lang="en-US" sz="2200">
                <a:solidFill>
                  <a:srgbClr val="000000"/>
                </a:solidFill>
              </a:rPr>
              <a:t>Fair to both parties</a:t>
            </a:r>
          </a:p>
          <a:p>
            <a:pPr lvl="1">
              <a:spcAft>
                <a:spcPts val="0"/>
              </a:spcAft>
              <a:defRPr/>
            </a:pPr>
            <a:r>
              <a:rPr lang="en-US" sz="2200">
                <a:solidFill>
                  <a:srgbClr val="000000"/>
                </a:solidFill>
              </a:rPr>
              <a:t>Provide confidentiality as required by law</a:t>
            </a:r>
          </a:p>
          <a:p>
            <a:pPr lvl="1">
              <a:spcAft>
                <a:spcPts val="0"/>
              </a:spcAft>
              <a:defRPr/>
            </a:pPr>
            <a:r>
              <a:rPr lang="en-US" sz="2200">
                <a:solidFill>
                  <a:srgbClr val="000000"/>
                </a:solidFill>
              </a:rPr>
              <a:t>Thorough</a:t>
            </a:r>
          </a:p>
          <a:p>
            <a:pPr lvl="1">
              <a:spcAft>
                <a:spcPts val="0"/>
              </a:spcAft>
              <a:defRPr/>
            </a:pPr>
            <a:r>
              <a:rPr lang="en-US" sz="2200">
                <a:solidFill>
                  <a:srgbClr val="000000"/>
                </a:solidFill>
              </a:rPr>
              <a:t>Tailored to individual circumstances</a:t>
            </a:r>
          </a:p>
          <a:p>
            <a:pPr marL="457200"/>
            <a:r>
              <a:rPr lang="en-US">
                <a:solidFill>
                  <a:srgbClr val="000000"/>
                </a:solidFill>
              </a:rPr>
              <a:t>Provides findings of facts, </a:t>
            </a:r>
            <a:r>
              <a:rPr lang="en-US" b="1">
                <a:solidFill>
                  <a:srgbClr val="000000"/>
                </a:solidFill>
              </a:rPr>
              <a:t>not</a:t>
            </a:r>
            <a:r>
              <a:rPr lang="en-US">
                <a:solidFill>
                  <a:srgbClr val="000000"/>
                </a:solidFill>
              </a:rPr>
              <a:t> findings of policies</a:t>
            </a:r>
          </a:p>
        </p:txBody>
      </p:sp>
    </p:spTree>
    <p:extLst>
      <p:ext uri="{BB962C8B-B14F-4D97-AF65-F5344CB8AC3E}">
        <p14:creationId xmlns:p14="http://schemas.microsoft.com/office/powerpoint/2010/main" val="103200110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3AC4D5-6632-9D8E-D77F-69CF7865BA22}"/>
            </a:ext>
          </a:extLst>
        </p:cNvPr>
        <p:cNvGrpSpPr/>
        <p:nvPr/>
      </p:nvGrpSpPr>
      <p:grpSpPr>
        <a:xfrm>
          <a:off x="0" y="0"/>
          <a:ext cx="0" cy="0"/>
          <a:chOff x="0" y="0"/>
          <a:chExt cx="0" cy="0"/>
        </a:xfrm>
      </p:grpSpPr>
      <p:sp>
        <p:nvSpPr>
          <p:cNvPr id="2" name="Text Placeholder 1">
            <a:extLst>
              <a:ext uri="{FF2B5EF4-FFF2-40B4-BE49-F238E27FC236}">
                <a16:creationId xmlns:a16="http://schemas.microsoft.com/office/drawing/2014/main" id="{22A9C9E6-CA7C-A4B8-DCCE-8D18C862F7E3}"/>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1" i="0" u="none" strike="noStrike" kern="1200" cap="none" spc="0" normalizeH="0" baseline="0" noProof="0" dirty="0">
                <a:ln>
                  <a:noFill/>
                </a:ln>
                <a:solidFill>
                  <a:schemeClr val="tx2"/>
                </a:solidFill>
                <a:effectLst/>
                <a:uLnTx/>
                <a:uFillTx/>
                <a:latin typeface="+mn-lt"/>
                <a:ea typeface="+mn-ea"/>
                <a:cs typeface="+mn-cs"/>
              </a:rPr>
              <a:t>Analyzing certain qualities and factors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17411" name="Rectangle 3">
            <a:extLst>
              <a:ext uri="{FF2B5EF4-FFF2-40B4-BE49-F238E27FC236}">
                <a16:creationId xmlns:a16="http://schemas.microsoft.com/office/drawing/2014/main" id="{273F4F0A-130F-A576-3F9F-652939E75B90}"/>
              </a:ext>
            </a:extLst>
          </p:cNvPr>
          <p:cNvSpPr>
            <a:spLocks noGrp="1" noChangeArrowheads="1"/>
          </p:cNvSpPr>
          <p:nvPr>
            <p:ph idx="1"/>
          </p:nvPr>
        </p:nvSpPr>
        <p:spPr/>
        <p:txBody>
          <a:bodyPr rtlCol="0">
            <a:normAutofit/>
          </a:bodyPr>
          <a:lstStyle/>
          <a:p>
            <a:pPr marL="342900" indent="-342900">
              <a:defRPr/>
            </a:pPr>
            <a:r>
              <a:rPr lang="en-US" altLang="en-US" sz="2400"/>
              <a:t>Demeanor: noted reactions to allegations or information shared; behaviors or feelings shared with others</a:t>
            </a:r>
          </a:p>
          <a:p>
            <a:pPr marL="342900" indent="-342900">
              <a:defRPr/>
            </a:pPr>
            <a:r>
              <a:rPr lang="en-US" altLang="en-US" sz="2400"/>
              <a:t>Logic and consistency: consistency with what others shared (including possible witnesses); plausible explanations</a:t>
            </a:r>
          </a:p>
          <a:p>
            <a:pPr marL="342900" indent="-342900">
              <a:defRPr/>
            </a:pPr>
            <a:r>
              <a:rPr lang="en-US" altLang="en-US" sz="2400"/>
              <a:t>Corroborating evidence: any admission or rationalizing of conduct; specific denial; witnesses with the opportunity to observe, recognize, or understand the situation</a:t>
            </a:r>
          </a:p>
          <a:p>
            <a:pPr marL="342900" indent="-342900">
              <a:defRPr/>
            </a:pPr>
            <a:r>
              <a:rPr lang="en-US" altLang="en-US" sz="2400"/>
              <a:t>Circumstantial evidence: statements or behavior in other situations that support or refute alleged conduct</a:t>
            </a:r>
          </a:p>
          <a:p>
            <a:pPr marL="342900" indent="-342900">
              <a:defRPr/>
            </a:pPr>
            <a:r>
              <a:rPr lang="en-US" altLang="en-US" sz="2400"/>
              <a:t>Note: trauma-informed approach</a:t>
            </a:r>
          </a:p>
        </p:txBody>
      </p:sp>
    </p:spTree>
    <p:extLst>
      <p:ext uri="{BB962C8B-B14F-4D97-AF65-F5344CB8AC3E}">
        <p14:creationId xmlns:p14="http://schemas.microsoft.com/office/powerpoint/2010/main" val="1038921106"/>
      </p:ext>
    </p:extLst>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ACD648BA-C45C-8F4D-9C7B-78711EE93B21}"/>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Each interview might look different</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a:ea typeface="+mn-lt"/>
                <a:cs typeface="+mn-lt"/>
              </a:rPr>
              <a:t>Emotion – crying, anger, indifference, being conflicted, shock, trauma, etc.</a:t>
            </a:r>
            <a:endParaRPr lang="en-US">
              <a:cs typeface="Calibri"/>
            </a:endParaRPr>
          </a:p>
          <a:p>
            <a:r>
              <a:rPr lang="en-US">
                <a:ea typeface="+mn-lt"/>
                <a:cs typeface="+mn-lt"/>
              </a:rPr>
              <a:t>Timing – short answers, decisions to make, communication styles, etc.</a:t>
            </a:r>
            <a:endParaRPr lang="en-US">
              <a:cs typeface="Calibri"/>
            </a:endParaRPr>
          </a:p>
          <a:p>
            <a:r>
              <a:rPr lang="en-US">
                <a:ea typeface="+mn-lt"/>
                <a:cs typeface="+mn-lt"/>
              </a:rPr>
              <a:t>How you ask questions </a:t>
            </a:r>
            <a:endParaRPr lang="en-US">
              <a:cs typeface="Calibri"/>
            </a:endParaRPr>
          </a:p>
          <a:p>
            <a:r>
              <a:rPr lang="en-US">
                <a:ea typeface="+mn-lt"/>
                <a:cs typeface="+mn-lt"/>
              </a:rPr>
              <a:t>Credibility concerns </a:t>
            </a:r>
            <a:endParaRPr lang="en-US">
              <a:cs typeface="Calibri"/>
            </a:endParaRPr>
          </a:p>
          <a:p>
            <a:r>
              <a:rPr lang="en-US">
                <a:ea typeface="+mn-lt"/>
                <a:cs typeface="+mn-lt"/>
              </a:rPr>
              <a:t>Effort needed to structure interview – redirect, diffuse conversation, etc.</a:t>
            </a:r>
            <a:endParaRPr lang="en-US">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283005598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C4EAC795-6D2E-3B7E-4BA4-C4FFB62D4F9F}"/>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Maintaining control of interview</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dirty="0">
                <a:ea typeface="+mn-lt"/>
                <a:cs typeface="+mn-lt"/>
              </a:rPr>
              <a:t>Provide roadmap of interview </a:t>
            </a:r>
          </a:p>
          <a:p>
            <a:r>
              <a:rPr lang="en-US" dirty="0">
                <a:ea typeface="+mn-lt"/>
                <a:cs typeface="+mn-lt"/>
              </a:rPr>
              <a:t>Safety – Think about how you have arranged the room, security, etc.</a:t>
            </a:r>
            <a:endParaRPr lang="en-US" dirty="0"/>
          </a:p>
          <a:p>
            <a:r>
              <a:rPr lang="en-US" dirty="0">
                <a:ea typeface="+mn-lt"/>
                <a:cs typeface="+mn-lt"/>
              </a:rPr>
              <a:t>Union reps/ support persons/parents/lawyers</a:t>
            </a:r>
            <a:endParaRPr lang="en-US" dirty="0">
              <a:cs typeface="Calibri"/>
            </a:endParaRPr>
          </a:p>
          <a:p>
            <a:pPr lvl="1"/>
            <a:r>
              <a:rPr lang="en-US" dirty="0">
                <a:ea typeface="+mn-lt"/>
                <a:cs typeface="+mn-lt"/>
              </a:rPr>
              <a:t>Be clear about what their role is from the very beginning Allow for time and space for them to meet away from investigator </a:t>
            </a:r>
          </a:p>
          <a:p>
            <a:pPr lvl="1"/>
            <a:r>
              <a:rPr lang="en-US" dirty="0">
                <a:ea typeface="+mn-lt"/>
                <a:cs typeface="+mn-lt"/>
              </a:rPr>
              <a:t>Give reminders/warnings if necessary</a:t>
            </a:r>
            <a:endParaRPr lang="en-US" dirty="0">
              <a:cs typeface="Calibri"/>
            </a:endParaRPr>
          </a:p>
          <a:p>
            <a:r>
              <a:rPr lang="en-US" dirty="0">
                <a:ea typeface="+mn-lt"/>
                <a:cs typeface="+mn-lt"/>
              </a:rPr>
              <a:t>Don’t be afraid to end a meeting</a:t>
            </a:r>
            <a:endParaRPr lang="en-US" dirty="0"/>
          </a:p>
          <a:p>
            <a:r>
              <a:rPr lang="en-US" dirty="0">
                <a:ea typeface="+mn-lt"/>
                <a:cs typeface="+mn-lt"/>
              </a:rPr>
              <a:t>Difference between control and parties not cooperating</a:t>
            </a:r>
            <a:endParaRPr lang="en-US" dirty="0"/>
          </a:p>
          <a:p>
            <a:endParaRPr lang="en-US" dirty="0">
              <a:cs typeface="Calibri"/>
            </a:endParaRPr>
          </a:p>
          <a:p>
            <a:endParaRPr lang="en-US" dirty="0">
              <a:cs typeface="Calibri"/>
            </a:endParaRPr>
          </a:p>
          <a:p>
            <a:endParaRPr lang="en-US" dirty="0"/>
          </a:p>
        </p:txBody>
      </p:sp>
    </p:spTree>
    <p:extLst>
      <p:ext uri="{BB962C8B-B14F-4D97-AF65-F5344CB8AC3E}">
        <p14:creationId xmlns:p14="http://schemas.microsoft.com/office/powerpoint/2010/main" val="83616869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94BBF9D-3A33-E8A3-0986-3F60CAA8E20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Providing empathy and validation</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a:xfrm>
            <a:off x="794026" y="1450146"/>
            <a:ext cx="10515600" cy="4806181"/>
          </a:xfrm>
        </p:spPr>
        <p:txBody>
          <a:bodyPr vert="horz" lIns="91440" tIns="45720" rIns="91440" bIns="45720" rtlCol="0" anchor="t">
            <a:normAutofit fontScale="92500" lnSpcReduction="20000"/>
          </a:bodyPr>
          <a:lstStyle/>
          <a:p>
            <a:r>
              <a:rPr lang="en-US" dirty="0">
                <a:ea typeface="+mn-lt"/>
                <a:cs typeface="+mn-lt"/>
              </a:rPr>
              <a:t>Empathy for all interviewees</a:t>
            </a:r>
            <a:endParaRPr lang="en-US" dirty="0"/>
          </a:p>
          <a:p>
            <a:pPr lvl="1">
              <a:buFont typeface="Courier New" panose="020F0502020204030204" pitchFamily="34" charset="0"/>
              <a:buChar char="o"/>
            </a:pPr>
            <a:r>
              <a:rPr lang="en-US" dirty="0">
                <a:ea typeface="+mn-lt"/>
                <a:cs typeface="+mn-lt"/>
              </a:rPr>
              <a:t>Focus on treating the individual as a whole person</a:t>
            </a:r>
          </a:p>
          <a:p>
            <a:pPr lvl="1">
              <a:buFont typeface="Courier New" panose="020F0502020204030204" pitchFamily="34" charset="0"/>
              <a:buChar char="o"/>
            </a:pPr>
            <a:r>
              <a:rPr lang="en-US" dirty="0">
                <a:ea typeface="Calibri"/>
                <a:cs typeface="Calibri"/>
              </a:rPr>
              <a:t>Develops rapport and shows respect for your story/experience </a:t>
            </a:r>
          </a:p>
          <a:p>
            <a:pPr lvl="1">
              <a:buFont typeface="Courier New" panose="020F0502020204030204" pitchFamily="34" charset="0"/>
              <a:buChar char="o"/>
            </a:pPr>
            <a:r>
              <a:rPr lang="en-US" dirty="0">
                <a:ea typeface="Calibri"/>
                <a:cs typeface="Calibri"/>
              </a:rPr>
              <a:t>Reduces resistance and allows them to share in supportive environment </a:t>
            </a:r>
          </a:p>
          <a:p>
            <a:r>
              <a:rPr lang="en-US" dirty="0">
                <a:ea typeface="Calibri"/>
                <a:cs typeface="Calibri"/>
              </a:rPr>
              <a:t>Remain neutral </a:t>
            </a:r>
          </a:p>
          <a:p>
            <a:pPr lvl="1">
              <a:buFont typeface="Courier New" panose="020F0502020204030204" pitchFamily="34" charset="0"/>
              <a:buChar char="o"/>
            </a:pPr>
            <a:r>
              <a:rPr lang="en-US" dirty="0">
                <a:ea typeface="Calibri"/>
                <a:cs typeface="Calibri"/>
              </a:rPr>
              <a:t>Don't confuse/misuse as a way to justify actions or suggest leniency in consequences</a:t>
            </a:r>
          </a:p>
          <a:p>
            <a:pPr lvl="1">
              <a:buFont typeface="Courier New" panose="020F0502020204030204" pitchFamily="34" charset="0"/>
              <a:buChar char="o"/>
            </a:pPr>
            <a:r>
              <a:rPr lang="en-US" dirty="0">
                <a:ea typeface="Calibri"/>
                <a:cs typeface="Calibri"/>
              </a:rPr>
              <a:t>Don't relate to your own personal experiences  (this is not about you)</a:t>
            </a:r>
            <a:endParaRPr lang="en-US" dirty="0">
              <a:cs typeface="Calibri"/>
            </a:endParaRPr>
          </a:p>
          <a:p>
            <a:r>
              <a:rPr lang="en-US" dirty="0">
                <a:cs typeface="Calibri"/>
              </a:rPr>
              <a:t>Be sincere and genuine </a:t>
            </a:r>
          </a:p>
          <a:p>
            <a:pPr lvl="1">
              <a:buFont typeface="Courier New" panose="020F0502020204030204" pitchFamily="34" charset="0"/>
              <a:buChar char="o"/>
            </a:pPr>
            <a:r>
              <a:rPr lang="en-US" dirty="0">
                <a:ea typeface="Calibri"/>
                <a:cs typeface="Calibri"/>
              </a:rPr>
              <a:t>Develop your own style </a:t>
            </a:r>
          </a:p>
          <a:p>
            <a:pPr lvl="1">
              <a:buFont typeface="Courier New" panose="020F0502020204030204" pitchFamily="34" charset="0"/>
              <a:buChar char="o"/>
            </a:pPr>
            <a:r>
              <a:rPr lang="en-US" dirty="0">
                <a:cs typeface="Calibri"/>
              </a:rPr>
              <a:t>Practice using sample language that validates a person's experience but remains impartial</a:t>
            </a:r>
            <a:endParaRPr lang="en-US" dirty="0">
              <a:ea typeface="Calibri"/>
              <a:cs typeface="Calibri"/>
            </a:endParaRPr>
          </a:p>
          <a:p>
            <a:r>
              <a:rPr lang="en-US" dirty="0">
                <a:cs typeface="Calibri"/>
              </a:rPr>
              <a:t>Remember to allow space for decisions</a:t>
            </a:r>
            <a:endParaRPr lang="en-US" dirty="0">
              <a:ea typeface="Calibri"/>
              <a:cs typeface="Calibri"/>
            </a:endParaRPr>
          </a:p>
          <a:p>
            <a:endParaRPr lang="en-US" dirty="0">
              <a:cs typeface="Calibri"/>
            </a:endParaRPr>
          </a:p>
          <a:p>
            <a:endParaRPr lang="en-US" dirty="0">
              <a:cs typeface="Calibri"/>
            </a:endParaRPr>
          </a:p>
          <a:p>
            <a:endParaRPr lang="en-US" dirty="0">
              <a:cs typeface="Calibri"/>
            </a:endParaRPr>
          </a:p>
          <a:p>
            <a:endParaRPr lang="en-US" dirty="0"/>
          </a:p>
        </p:txBody>
      </p:sp>
    </p:spTree>
    <p:extLst>
      <p:ext uri="{BB962C8B-B14F-4D97-AF65-F5344CB8AC3E}">
        <p14:creationId xmlns:p14="http://schemas.microsoft.com/office/powerpoint/2010/main" val="61375710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4C9013B-8664-A902-2C0B-1EF9252085D7}"/>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mn-ea"/>
                <a:cs typeface="Calibri"/>
              </a:rPr>
              <a:t>Challenging interviewee tropes </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92500" lnSpcReduction="10000"/>
          </a:bodyPr>
          <a:lstStyle/>
          <a:p>
            <a:r>
              <a:rPr lang="en-US">
                <a:cs typeface="Calibri"/>
              </a:rPr>
              <a:t>The Clueless one</a:t>
            </a:r>
          </a:p>
          <a:p>
            <a:r>
              <a:rPr lang="en-US">
                <a:cs typeface="Calibri"/>
              </a:rPr>
              <a:t>The Denier </a:t>
            </a:r>
          </a:p>
          <a:p>
            <a:r>
              <a:rPr lang="en-US">
                <a:cs typeface="Calibri"/>
              </a:rPr>
              <a:t>The Distractor </a:t>
            </a:r>
          </a:p>
          <a:p>
            <a:r>
              <a:rPr lang="en-US">
                <a:cs typeface="Calibri"/>
              </a:rPr>
              <a:t>The Confessor </a:t>
            </a:r>
          </a:p>
          <a:p>
            <a:r>
              <a:rPr lang="en-US">
                <a:cs typeface="Calibri"/>
              </a:rPr>
              <a:t>The Explainer</a:t>
            </a:r>
          </a:p>
          <a:p>
            <a:r>
              <a:rPr lang="en-US">
                <a:cs typeface="Calibri"/>
              </a:rPr>
              <a:t>The Apologetic one</a:t>
            </a:r>
          </a:p>
          <a:p>
            <a:r>
              <a:rPr lang="en-US">
                <a:cs typeface="Calibri"/>
              </a:rPr>
              <a:t>The TV lawyer</a:t>
            </a:r>
          </a:p>
          <a:p>
            <a:r>
              <a:rPr lang="en-US">
                <a:cs typeface="Calibri"/>
              </a:rPr>
              <a:t>The Avoidant one</a:t>
            </a:r>
          </a:p>
          <a:p>
            <a:r>
              <a:rPr lang="en-US">
                <a:cs typeface="Calibri"/>
              </a:rPr>
              <a:t>The Questioning one</a:t>
            </a:r>
          </a:p>
          <a:p>
            <a:endParaRPr lang="en-US">
              <a:cs typeface="Calibri"/>
            </a:endParaRPr>
          </a:p>
          <a:p>
            <a:endParaRPr lang="en-US">
              <a:cs typeface="Calibri"/>
            </a:endParaRPr>
          </a:p>
          <a:p>
            <a:endParaRPr lang="en-US">
              <a:cs typeface="Calibri"/>
            </a:endParaRPr>
          </a:p>
          <a:p>
            <a:endParaRPr lang="en-US">
              <a:cs typeface="Calibri"/>
            </a:endParaRPr>
          </a:p>
          <a:p>
            <a:endParaRPr lang="en-US">
              <a:cs typeface="Calibri"/>
            </a:endParaRPr>
          </a:p>
        </p:txBody>
      </p:sp>
    </p:spTree>
    <p:extLst>
      <p:ext uri="{BB962C8B-B14F-4D97-AF65-F5344CB8AC3E}">
        <p14:creationId xmlns:p14="http://schemas.microsoft.com/office/powerpoint/2010/main" val="107953863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5E2DD8B-11FB-03CB-C805-7A97EAC24212}"/>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Note taking</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a:ea typeface="+mn-lt"/>
                <a:cs typeface="+mn-lt"/>
              </a:rPr>
              <a:t>Handwritten, typed, Teams transcript</a:t>
            </a:r>
          </a:p>
          <a:p>
            <a:r>
              <a:rPr lang="en-US">
                <a:ea typeface="+mn-lt"/>
                <a:cs typeface="+mn-lt"/>
              </a:rPr>
              <a:t>Some of this is a personal preference – be consistent </a:t>
            </a:r>
            <a:endParaRPr lang="en-US"/>
          </a:p>
          <a:p>
            <a:r>
              <a:rPr lang="en-US">
                <a:ea typeface="+mn-lt"/>
                <a:cs typeface="+mn-lt"/>
              </a:rPr>
              <a:t>Have outline of meeting/interview</a:t>
            </a:r>
            <a:endParaRPr lang="en-US"/>
          </a:p>
          <a:p>
            <a:r>
              <a:rPr lang="en-US">
                <a:ea typeface="+mn-lt"/>
                <a:cs typeface="+mn-lt"/>
              </a:rPr>
              <a:t>Consider a notetaker for support</a:t>
            </a:r>
            <a:endParaRPr lang="en-US"/>
          </a:p>
          <a:p>
            <a:r>
              <a:rPr lang="en-US">
                <a:ea typeface="+mn-lt"/>
                <a:cs typeface="+mn-lt"/>
              </a:rPr>
              <a:t>Model notes after investigation report</a:t>
            </a:r>
            <a:endParaRPr lang="en-US"/>
          </a:p>
          <a:p>
            <a:r>
              <a:rPr lang="en-US">
                <a:ea typeface="+mn-lt"/>
                <a:cs typeface="+mn-lt"/>
              </a:rPr>
              <a:t>Make notations where you still have questions for follow up or for other parties</a:t>
            </a:r>
            <a:endParaRPr lang="en-US"/>
          </a:p>
          <a:p>
            <a:endParaRPr lang="en-US">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94981022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5BE8A2D-6092-239F-D432-FD45BD2DD008}"/>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Common challenges &amp; tips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a:ea typeface="+mn-lt"/>
                <a:cs typeface="+mn-lt"/>
              </a:rPr>
              <a:t>Common challenges </a:t>
            </a:r>
          </a:p>
          <a:p>
            <a:pPr lvl="1"/>
            <a:r>
              <a:rPr lang="en-US">
                <a:ea typeface="+mn-lt"/>
                <a:cs typeface="+mn-lt"/>
              </a:rPr>
              <a:t>parties talk fast or talk in circles/share repetitive information </a:t>
            </a:r>
            <a:endParaRPr lang="en-US">
              <a:cs typeface="Calibri"/>
            </a:endParaRPr>
          </a:p>
          <a:p>
            <a:pPr lvl="1"/>
            <a:r>
              <a:rPr lang="en-US">
                <a:ea typeface="+mn-lt"/>
                <a:cs typeface="+mn-lt"/>
              </a:rPr>
              <a:t>interviews are long </a:t>
            </a:r>
            <a:endParaRPr lang="en-US">
              <a:cs typeface="Calibri"/>
            </a:endParaRPr>
          </a:p>
          <a:p>
            <a:pPr lvl="1"/>
            <a:r>
              <a:rPr lang="en-US">
                <a:ea typeface="+mn-lt"/>
                <a:cs typeface="+mn-lt"/>
              </a:rPr>
              <a:t>prioritizing typing notes after interview </a:t>
            </a:r>
            <a:endParaRPr lang="en-US">
              <a:cs typeface="Calibri"/>
            </a:endParaRPr>
          </a:p>
          <a:p>
            <a:pPr lvl="1"/>
            <a:r>
              <a:rPr lang="en-US">
                <a:ea typeface="+mn-lt"/>
                <a:cs typeface="+mn-lt"/>
              </a:rPr>
              <a:t>Self-care</a:t>
            </a:r>
            <a:endParaRPr lang="en-US">
              <a:cs typeface="Calibri"/>
            </a:endParaRPr>
          </a:p>
          <a:p>
            <a:r>
              <a:rPr lang="en-US">
                <a:ea typeface="+mn-lt"/>
                <a:cs typeface="+mn-lt"/>
              </a:rPr>
              <a:t>Tips </a:t>
            </a:r>
            <a:endParaRPr lang="en-US"/>
          </a:p>
          <a:p>
            <a:pPr lvl="1"/>
            <a:r>
              <a:rPr lang="en-US">
                <a:ea typeface="+mn-lt"/>
                <a:cs typeface="+mn-lt"/>
              </a:rPr>
              <a:t>type notes/update as soon as possible after interview </a:t>
            </a:r>
            <a:endParaRPr lang="en-US">
              <a:cs typeface="Calibri"/>
            </a:endParaRPr>
          </a:p>
          <a:p>
            <a:pPr lvl="1"/>
            <a:r>
              <a:rPr lang="en-US">
                <a:ea typeface="+mn-lt"/>
                <a:cs typeface="+mn-lt"/>
              </a:rPr>
              <a:t>document thoughts for follow up </a:t>
            </a:r>
            <a:endParaRPr lang="en-US">
              <a:cs typeface="Calibri"/>
            </a:endParaRPr>
          </a:p>
          <a:p>
            <a:pPr lvl="1"/>
            <a:r>
              <a:rPr lang="en-US">
                <a:ea typeface="+mn-lt"/>
                <a:cs typeface="+mn-lt"/>
              </a:rPr>
              <a:t>have a notetaker</a:t>
            </a:r>
            <a:endParaRPr lang="en-US">
              <a:cs typeface="Calibri"/>
            </a:endParaRPr>
          </a:p>
          <a:p>
            <a:pPr lvl="1"/>
            <a:r>
              <a:rPr lang="en-US">
                <a:ea typeface="+mn-lt"/>
                <a:cs typeface="+mn-lt"/>
              </a:rPr>
              <a:t>encourage all to submit a written statement </a:t>
            </a:r>
            <a:endParaRPr lang="en-US">
              <a:cs typeface="Calibri"/>
            </a:endParaRPr>
          </a:p>
          <a:p>
            <a:endParaRPr lang="en-US">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4120003582"/>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E07A552-41F0-7370-8F98-5923C32B33E9}"/>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mn-cs"/>
              </a:rPr>
              <a:t>Recording interviews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92500"/>
          </a:bodyPr>
          <a:lstStyle/>
          <a:p>
            <a:r>
              <a:rPr lang="en-US">
                <a:ea typeface="+mn-lt"/>
                <a:cs typeface="+mn-lt"/>
              </a:rPr>
              <a:t>Allows the investigator to focus on content/information and being present during the interview</a:t>
            </a:r>
            <a:endParaRPr lang="en-US">
              <a:cs typeface="Calibri"/>
            </a:endParaRPr>
          </a:p>
          <a:p>
            <a:r>
              <a:rPr lang="en-US">
                <a:ea typeface="+mn-lt"/>
                <a:cs typeface="+mn-lt"/>
              </a:rPr>
              <a:t>Recordings can ensure that all data and information is accurate.</a:t>
            </a:r>
            <a:endParaRPr lang="en-US"/>
          </a:p>
          <a:p>
            <a:pPr lvl="1"/>
            <a:r>
              <a:rPr lang="en-US">
                <a:ea typeface="+mn-lt"/>
                <a:cs typeface="+mn-lt"/>
              </a:rPr>
              <a:t>Provides for use of direct quotes</a:t>
            </a:r>
            <a:endParaRPr lang="en-US">
              <a:cs typeface="Calibri"/>
            </a:endParaRPr>
          </a:p>
          <a:p>
            <a:pPr lvl="1"/>
            <a:r>
              <a:rPr lang="en-US">
                <a:ea typeface="+mn-lt"/>
                <a:cs typeface="+mn-lt"/>
              </a:rPr>
              <a:t>Allows for investigator to review/reflect to determine what gaps still exist</a:t>
            </a:r>
            <a:endParaRPr lang="en-US">
              <a:cs typeface="Calibri"/>
            </a:endParaRPr>
          </a:p>
          <a:p>
            <a:pPr lvl="1"/>
            <a:r>
              <a:rPr lang="en-US">
                <a:ea typeface="+mn-lt"/>
                <a:cs typeface="+mn-lt"/>
              </a:rPr>
              <a:t>Provides investigator an opportunity to refine investigation skills</a:t>
            </a:r>
            <a:endParaRPr lang="en-US">
              <a:cs typeface="Calibri"/>
            </a:endParaRPr>
          </a:p>
          <a:p>
            <a:r>
              <a:rPr lang="en-US">
                <a:ea typeface="+mn-lt"/>
                <a:cs typeface="+mn-lt"/>
              </a:rPr>
              <a:t>Recordings can be taken in multiple ways</a:t>
            </a:r>
            <a:endParaRPr lang="en-US"/>
          </a:p>
          <a:p>
            <a:pPr lvl="1"/>
            <a:r>
              <a:rPr lang="en-US">
                <a:ea typeface="+mn-lt"/>
                <a:cs typeface="+mn-lt"/>
              </a:rPr>
              <a:t>Teams, handheld, etc.</a:t>
            </a:r>
            <a:endParaRPr lang="en-US">
              <a:cs typeface="Calibri"/>
            </a:endParaRPr>
          </a:p>
          <a:p>
            <a:r>
              <a:rPr lang="en-US">
                <a:ea typeface="+mn-lt"/>
                <a:cs typeface="+mn-lt"/>
              </a:rPr>
              <a:t>Record ALL the interview - including opening information, data privacy review (ask for verbal acceptance), all "housekeeping" information</a:t>
            </a:r>
            <a:endParaRPr lang="en-US"/>
          </a:p>
          <a:p>
            <a:endParaRPr lang="en-US">
              <a:cs typeface="Calibri"/>
            </a:endParaRPr>
          </a:p>
          <a:p>
            <a:endParaRPr lang="en-US">
              <a:cs typeface="Calibri"/>
            </a:endParaRPr>
          </a:p>
          <a:p>
            <a:endParaRPr lang="en-US"/>
          </a:p>
          <a:p>
            <a:endParaRPr lang="en-US"/>
          </a:p>
        </p:txBody>
      </p:sp>
    </p:spTree>
    <p:extLst>
      <p:ext uri="{BB962C8B-B14F-4D97-AF65-F5344CB8AC3E}">
        <p14:creationId xmlns:p14="http://schemas.microsoft.com/office/powerpoint/2010/main" val="278046915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EC208D3-FE37-07BE-4E8F-D58C94CEA84E}"/>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Recording interviews, cont.</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lnSpcReduction="10000"/>
          </a:bodyPr>
          <a:lstStyle/>
          <a:p>
            <a:r>
              <a:rPr lang="en-US">
                <a:ea typeface="+mn-lt"/>
                <a:cs typeface="+mn-lt"/>
              </a:rPr>
              <a:t>There are additional nuances of recording that are different from standard interviewing.</a:t>
            </a:r>
          </a:p>
          <a:p>
            <a:pPr lvl="1"/>
            <a:r>
              <a:rPr lang="en-US">
                <a:ea typeface="+mn-lt"/>
                <a:cs typeface="+mn-lt"/>
              </a:rPr>
              <a:t>Open recording stating date, time, and introduction of parties (including spelling of names). End recording with time. </a:t>
            </a:r>
            <a:endParaRPr lang="en-US">
              <a:cs typeface="Calibri"/>
            </a:endParaRPr>
          </a:p>
          <a:p>
            <a:pPr lvl="1"/>
            <a:r>
              <a:rPr lang="en-US">
                <a:ea typeface="+mn-lt"/>
                <a:cs typeface="+mn-lt"/>
              </a:rPr>
              <a:t>Audio recordings do not pick up on non-verbal (head nods, etc.) – prepare parties at beginning of interview and clarify during interview if needed.</a:t>
            </a:r>
            <a:endParaRPr lang="en-US">
              <a:cs typeface="Calibri"/>
            </a:endParaRPr>
          </a:p>
          <a:p>
            <a:r>
              <a:rPr lang="en-US">
                <a:ea typeface="+mn-lt"/>
                <a:cs typeface="+mn-lt"/>
              </a:rPr>
              <a:t>Develop a plan for your recording - send for transcription, etc.</a:t>
            </a:r>
            <a:endParaRPr lang="en-US"/>
          </a:p>
          <a:p>
            <a:pPr lvl="1"/>
            <a:r>
              <a:rPr lang="en-US">
                <a:ea typeface="+mn-lt"/>
                <a:cs typeface="+mn-lt"/>
              </a:rPr>
              <a:t>This provides a typed/hard copy of the interview.</a:t>
            </a:r>
            <a:endParaRPr lang="en-US">
              <a:cs typeface="Calibri"/>
            </a:endParaRPr>
          </a:p>
          <a:p>
            <a:r>
              <a:rPr lang="en-US">
                <a:ea typeface="+mn-lt"/>
                <a:cs typeface="+mn-lt"/>
              </a:rPr>
              <a:t>Transcription review</a:t>
            </a:r>
            <a:endParaRPr lang="en-US"/>
          </a:p>
          <a:p>
            <a:pPr lvl="1"/>
            <a:r>
              <a:rPr lang="en-US">
                <a:ea typeface="+mn-lt"/>
                <a:cs typeface="+mn-lt"/>
              </a:rPr>
              <a:t>Determine if you want to add this as a part of your process</a:t>
            </a:r>
            <a:endParaRPr lang="en-US">
              <a:cs typeface="Calibri"/>
            </a:endParaRPr>
          </a:p>
          <a:p>
            <a:pPr lvl="1"/>
            <a:r>
              <a:rPr lang="en-US">
                <a:cs typeface="Calibri"/>
              </a:rPr>
              <a:t>Who can attend to complete the review</a:t>
            </a:r>
          </a:p>
          <a:p>
            <a:endParaRPr lang="en-US">
              <a:cs typeface="Calibri"/>
            </a:endParaRPr>
          </a:p>
          <a:p>
            <a:endParaRPr lang="en-US">
              <a:cs typeface="Calibri"/>
            </a:endParaRPr>
          </a:p>
          <a:p>
            <a:endParaRPr lang="en-US"/>
          </a:p>
          <a:p>
            <a:endParaRPr lang="en-US">
              <a:cs typeface="Calibri"/>
            </a:endParaRPr>
          </a:p>
        </p:txBody>
      </p:sp>
    </p:spTree>
    <p:extLst>
      <p:ext uri="{BB962C8B-B14F-4D97-AF65-F5344CB8AC3E}">
        <p14:creationId xmlns:p14="http://schemas.microsoft.com/office/powerpoint/2010/main" val="107783939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2603977C-79BC-9001-062A-B365FA109F7B}"/>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mn-ea"/>
                <a:cs typeface="Calibri"/>
              </a:rPr>
              <a:t>Recording considerations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r>
              <a:rPr lang="en-US" dirty="0">
                <a:ea typeface="+mn-lt"/>
                <a:cs typeface="+mn-lt"/>
              </a:rPr>
              <a:t>Contracts for transcription</a:t>
            </a:r>
            <a:endParaRPr lang="en-US" dirty="0"/>
          </a:p>
          <a:p>
            <a:pPr lvl="1"/>
            <a:r>
              <a:rPr lang="en-US" dirty="0">
                <a:ea typeface="+mn-lt"/>
                <a:cs typeface="+mn-lt"/>
              </a:rPr>
              <a:t>transcription services</a:t>
            </a:r>
          </a:p>
          <a:p>
            <a:r>
              <a:rPr lang="en-US" dirty="0">
                <a:ea typeface="+mn-lt"/>
                <a:cs typeface="+mn-lt"/>
              </a:rPr>
              <a:t>Access to transcripts</a:t>
            </a:r>
            <a:endParaRPr lang="en-US" dirty="0">
              <a:cs typeface="Calibri"/>
            </a:endParaRPr>
          </a:p>
          <a:p>
            <a:pPr lvl="1"/>
            <a:r>
              <a:rPr lang="en-US" dirty="0">
                <a:ea typeface="+mn-lt"/>
                <a:cs typeface="+mn-lt"/>
              </a:rPr>
              <a:t>Who, when, why</a:t>
            </a:r>
            <a:endParaRPr lang="en-US" dirty="0">
              <a:cs typeface="Calibri"/>
            </a:endParaRPr>
          </a:p>
          <a:p>
            <a:r>
              <a:rPr lang="en-US" dirty="0">
                <a:ea typeface="+mn-lt"/>
                <a:cs typeface="+mn-lt"/>
              </a:rPr>
              <a:t>Storage of recordings and transcripts</a:t>
            </a:r>
            <a:endParaRPr lang="en-US" dirty="0"/>
          </a:p>
          <a:p>
            <a:r>
              <a:rPr lang="en-US" dirty="0">
                <a:ea typeface="+mn-lt"/>
                <a:cs typeface="+mn-lt"/>
              </a:rPr>
              <a:t>Data retention policies</a:t>
            </a:r>
            <a:endParaRPr lang="en-US" dirty="0"/>
          </a:p>
          <a:p>
            <a:endParaRPr lang="en-US" dirty="0">
              <a:cs typeface="Calibri"/>
            </a:endParaRPr>
          </a:p>
          <a:p>
            <a:endParaRPr lang="en-US" dirty="0">
              <a:cs typeface="Calibri"/>
            </a:endParaRPr>
          </a:p>
          <a:p>
            <a:endParaRPr lang="en-US" dirty="0">
              <a:cs typeface="Calibri"/>
            </a:endParaRPr>
          </a:p>
          <a:p>
            <a:endParaRPr lang="en-US" dirty="0"/>
          </a:p>
          <a:p>
            <a:endParaRPr lang="en-US" dirty="0">
              <a:cs typeface="Calibri"/>
            </a:endParaRPr>
          </a:p>
        </p:txBody>
      </p:sp>
    </p:spTree>
    <p:extLst>
      <p:ext uri="{BB962C8B-B14F-4D97-AF65-F5344CB8AC3E}">
        <p14:creationId xmlns:p14="http://schemas.microsoft.com/office/powerpoint/2010/main" val="2459385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1877E3AC-B364-478A-BB0F-5A4D5F9B758E}"/>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Decision-maker Tasks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lnSpcReduction="10000"/>
          </a:bodyPr>
          <a:lstStyle/>
          <a:p>
            <a:pPr marL="457200"/>
            <a:r>
              <a:rPr lang="en-US"/>
              <a:t>Determines whether there is any real or perceived conflict of interest</a:t>
            </a:r>
          </a:p>
          <a:p>
            <a:pPr marL="457200"/>
            <a:r>
              <a:rPr lang="en-US"/>
              <a:t>Receives and reviews the investigation report</a:t>
            </a:r>
          </a:p>
          <a:p>
            <a:pPr marL="457200"/>
            <a:r>
              <a:rPr lang="en-US"/>
              <a:t>Provides notice to the Complainant and Respondent regarding receipt of report, their role as Decisionmaker, and anticipated timeline for decision</a:t>
            </a:r>
          </a:p>
          <a:p>
            <a:pPr marL="457200"/>
            <a:r>
              <a:rPr lang="en-US"/>
              <a:t>Makes sure the investigator has complied with Minnesota State procedures</a:t>
            </a:r>
          </a:p>
          <a:p>
            <a:pPr marL="457200"/>
            <a:r>
              <a:rPr lang="en-US"/>
              <a:t>May meet with parties or request additional information from the investigator</a:t>
            </a:r>
          </a:p>
        </p:txBody>
      </p:sp>
    </p:spTree>
    <p:extLst>
      <p:ext uri="{BB962C8B-B14F-4D97-AF65-F5344CB8AC3E}">
        <p14:creationId xmlns:p14="http://schemas.microsoft.com/office/powerpoint/2010/main" val="303315233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3F23BC9D-65F8-8232-E025-2889F58D84F3}"/>
              </a:ext>
            </a:extLst>
          </p:cNvPr>
          <p:cNvSpPr>
            <a:spLocks noGrp="1"/>
          </p:cNvSpPr>
          <p:nvPr>
            <p:ph type="title"/>
          </p:nvPr>
        </p:nvSpPr>
        <p:spPr/>
        <p:txBody>
          <a:bodyPr>
            <a:normAutofit/>
          </a:bodyPr>
          <a:lstStyle/>
          <a:p>
            <a:r>
              <a:rPr lang="en-US">
                <a:ea typeface="Calibri"/>
                <a:cs typeface="Calibri"/>
              </a:rPr>
              <a:t>Part 4: Components of Investigation Report </a:t>
            </a:r>
          </a:p>
        </p:txBody>
      </p:sp>
      <p:sp>
        <p:nvSpPr>
          <p:cNvPr id="2" name="Content Placeholder 1">
            <a:extLst>
              <a:ext uri="{FF2B5EF4-FFF2-40B4-BE49-F238E27FC236}">
                <a16:creationId xmlns:a16="http://schemas.microsoft.com/office/drawing/2014/main" id="{28C9E447-CE2B-0A99-D76F-D56D616BC6D8}"/>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173431445"/>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0C80999C-5C6E-CFF5-B779-2D0A5C5F6651}"/>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Calibri"/>
                <a:cs typeface="Calibri"/>
              </a:rPr>
              <a:t>Goals of Investigatory report</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pPr>
              <a:spcBef>
                <a:spcPts val="20"/>
              </a:spcBef>
            </a:pPr>
            <a:r>
              <a:rPr lang="en-US">
                <a:ea typeface="Calibri"/>
                <a:cs typeface="Calibri"/>
              </a:rPr>
              <a:t>Present findings in a well-written and well-organized format</a:t>
            </a:r>
          </a:p>
          <a:p>
            <a:pPr>
              <a:spcBef>
                <a:spcPts val="20"/>
              </a:spcBef>
            </a:pPr>
            <a:r>
              <a:rPr lang="en-US">
                <a:ea typeface="Calibri"/>
                <a:cs typeface="Calibri"/>
              </a:rPr>
              <a:t>Document the steps taken during the investigation</a:t>
            </a:r>
          </a:p>
          <a:p>
            <a:pPr>
              <a:spcBef>
                <a:spcPts val="20"/>
              </a:spcBef>
            </a:pPr>
            <a:r>
              <a:rPr lang="en-US">
                <a:ea typeface="Calibri"/>
                <a:cs typeface="Calibri"/>
              </a:rPr>
              <a:t>Document the evidence collected and reviewed</a:t>
            </a:r>
          </a:p>
          <a:p>
            <a:pPr>
              <a:spcBef>
                <a:spcPts val="20"/>
              </a:spcBef>
            </a:pPr>
            <a:r>
              <a:rPr lang="en-US">
                <a:ea typeface="Calibri"/>
                <a:cs typeface="Calibri"/>
              </a:rPr>
              <a:t>Provide a clear, objective picture of investigation to the DM</a:t>
            </a:r>
          </a:p>
          <a:p>
            <a:r>
              <a:rPr lang="en-US">
                <a:ea typeface="Calibri"/>
                <a:cs typeface="Calibri"/>
              </a:rPr>
              <a:t>Should contain all information a DM needs to make their decision</a:t>
            </a:r>
            <a:endParaRPr lang="en-US"/>
          </a:p>
          <a:p>
            <a:endParaRPr lang="en-US">
              <a:cs typeface="Calibri"/>
            </a:endParaRPr>
          </a:p>
          <a:p>
            <a:endParaRPr lang="en-US">
              <a:cs typeface="Calibri"/>
            </a:endParaRPr>
          </a:p>
          <a:p>
            <a:endParaRPr lang="en-US">
              <a:cs typeface="Calibri"/>
            </a:endParaRPr>
          </a:p>
          <a:p>
            <a:endParaRPr lang="en-US"/>
          </a:p>
          <a:p>
            <a:endParaRPr lang="en-US">
              <a:cs typeface="Calibri"/>
            </a:endParaRPr>
          </a:p>
        </p:txBody>
      </p:sp>
    </p:spTree>
    <p:extLst>
      <p:ext uri="{BB962C8B-B14F-4D97-AF65-F5344CB8AC3E}">
        <p14:creationId xmlns:p14="http://schemas.microsoft.com/office/powerpoint/2010/main" val="365949245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D1A5D77A-471F-C2E2-A4CF-83FE6C616B0E}"/>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Calibri"/>
                <a:cs typeface="Calibri"/>
              </a:rPr>
              <a:t>Investigatory report components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fontScale="92500" lnSpcReduction="10000"/>
          </a:bodyPr>
          <a:lstStyle/>
          <a:p>
            <a:pPr>
              <a:spcBef>
                <a:spcPts val="0"/>
              </a:spcBef>
              <a:buAutoNum type="arabicPeriod"/>
            </a:pPr>
            <a:r>
              <a:rPr lang="en-US" sz="3200">
                <a:solidFill>
                  <a:srgbClr val="000000"/>
                </a:solidFill>
                <a:ea typeface="Calibri"/>
                <a:cs typeface="Calibri"/>
              </a:rPr>
              <a:t>Transmittal letter &amp; Cover Sheet/Disclosure Notice</a:t>
            </a:r>
          </a:p>
          <a:p>
            <a:pPr>
              <a:spcBef>
                <a:spcPts val="0"/>
              </a:spcBef>
              <a:buAutoNum type="arabicPeriod"/>
            </a:pPr>
            <a:r>
              <a:rPr lang="en-US" sz="3200">
                <a:solidFill>
                  <a:srgbClr val="000000"/>
                </a:solidFill>
                <a:ea typeface="Calibri"/>
                <a:cs typeface="Calibri"/>
              </a:rPr>
              <a:t>Investigation report cover page</a:t>
            </a:r>
          </a:p>
          <a:p>
            <a:pPr lvl="1">
              <a:buFont typeface="Courier New" panose="020B0604020202020204" pitchFamily="34" charset="0"/>
              <a:buChar char="o"/>
            </a:pPr>
            <a:r>
              <a:rPr lang="en-US" sz="2800">
                <a:solidFill>
                  <a:srgbClr val="000000"/>
                </a:solidFill>
                <a:ea typeface="Calibri"/>
                <a:cs typeface="Calibri"/>
              </a:rPr>
              <a:t>Date, report prepared for, report prepared by, nature of investigation, and complainant(s) and respondent(s)</a:t>
            </a:r>
          </a:p>
          <a:p>
            <a:pPr>
              <a:spcBef>
                <a:spcPts val="0"/>
              </a:spcBef>
              <a:buAutoNum type="arabicPeriod"/>
            </a:pPr>
            <a:r>
              <a:rPr lang="en-US" sz="3200">
                <a:solidFill>
                  <a:srgbClr val="000000"/>
                </a:solidFill>
                <a:ea typeface="Calibri"/>
                <a:cs typeface="Calibri"/>
              </a:rPr>
              <a:t>Table of contents </a:t>
            </a:r>
          </a:p>
          <a:p>
            <a:pPr>
              <a:spcBef>
                <a:spcPts val="0"/>
              </a:spcBef>
              <a:buAutoNum type="arabicPeriod"/>
            </a:pPr>
            <a:r>
              <a:rPr lang="en-US" sz="3200">
                <a:solidFill>
                  <a:srgbClr val="000000"/>
                </a:solidFill>
                <a:ea typeface="Calibri"/>
                <a:cs typeface="Calibri"/>
              </a:rPr>
              <a:t>Synopsis</a:t>
            </a:r>
          </a:p>
          <a:p>
            <a:pPr>
              <a:spcBef>
                <a:spcPts val="0"/>
              </a:spcBef>
              <a:buAutoNum type="arabicPeriod"/>
            </a:pPr>
            <a:r>
              <a:rPr lang="en-US" sz="3200">
                <a:solidFill>
                  <a:srgbClr val="000000"/>
                </a:solidFill>
                <a:ea typeface="Calibri"/>
                <a:cs typeface="Calibri"/>
              </a:rPr>
              <a:t>Methodology </a:t>
            </a:r>
          </a:p>
          <a:p>
            <a:pPr>
              <a:spcBef>
                <a:spcPts val="0"/>
              </a:spcBef>
              <a:buAutoNum type="arabicPeriod"/>
            </a:pPr>
            <a:r>
              <a:rPr lang="en-US" sz="3200">
                <a:solidFill>
                  <a:srgbClr val="000000"/>
                </a:solidFill>
                <a:ea typeface="Calibri"/>
                <a:cs typeface="Calibri"/>
              </a:rPr>
              <a:t>Evidence</a:t>
            </a:r>
          </a:p>
          <a:p>
            <a:pPr>
              <a:spcBef>
                <a:spcPts val="0"/>
              </a:spcBef>
              <a:buAutoNum type="arabicPeriod"/>
            </a:pPr>
            <a:r>
              <a:rPr lang="en-US" sz="3200">
                <a:solidFill>
                  <a:srgbClr val="000000"/>
                </a:solidFill>
                <a:ea typeface="Calibri"/>
                <a:cs typeface="Calibri"/>
              </a:rPr>
              <a:t>Synthesis </a:t>
            </a:r>
          </a:p>
          <a:p>
            <a:pPr>
              <a:spcBef>
                <a:spcPts val="0"/>
              </a:spcBef>
              <a:buAutoNum type="arabicPeriod"/>
            </a:pPr>
            <a:r>
              <a:rPr lang="en-US" sz="3200">
                <a:solidFill>
                  <a:srgbClr val="000000"/>
                </a:solidFill>
                <a:ea typeface="Calibri"/>
                <a:cs typeface="Calibri"/>
              </a:rPr>
              <a:t>Exhibit Index</a:t>
            </a:r>
          </a:p>
          <a:p>
            <a:endParaRPr lang="en-US">
              <a:cs typeface="Calibri"/>
            </a:endParaRPr>
          </a:p>
          <a:p>
            <a:endParaRPr lang="en-US">
              <a:cs typeface="Calibri"/>
            </a:endParaRPr>
          </a:p>
          <a:p>
            <a:endParaRPr lang="en-US"/>
          </a:p>
          <a:p>
            <a:endParaRPr lang="en-US">
              <a:cs typeface="Calibri"/>
            </a:endParaRPr>
          </a:p>
          <a:p>
            <a:endParaRPr lang="en-US">
              <a:ea typeface="Calibri"/>
              <a:cs typeface="Calibri"/>
            </a:endParaRPr>
          </a:p>
        </p:txBody>
      </p:sp>
    </p:spTree>
    <p:extLst>
      <p:ext uri="{BB962C8B-B14F-4D97-AF65-F5344CB8AC3E}">
        <p14:creationId xmlns:p14="http://schemas.microsoft.com/office/powerpoint/2010/main" val="4091258940"/>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B460F5F2-A089-1101-112B-AD4889C2F4BF}"/>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Calibri"/>
                <a:cs typeface="Calibri"/>
              </a:rPr>
              <a:t>Technical writing</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a:extLst>
              <a:ext uri="{FF2B5EF4-FFF2-40B4-BE49-F238E27FC236}">
                <a16:creationId xmlns:a16="http://schemas.microsoft.com/office/drawing/2014/main" id="{B5622C14-9AF3-C0D5-BD1A-B975FE82379E}"/>
              </a:ext>
            </a:extLst>
          </p:cNvPr>
          <p:cNvSpPr>
            <a:spLocks noGrp="1"/>
          </p:cNvSpPr>
          <p:nvPr>
            <p:ph idx="1"/>
          </p:nvPr>
        </p:nvSpPr>
        <p:spPr/>
        <p:txBody>
          <a:bodyPr vert="horz" lIns="91440" tIns="45720" rIns="91440" bIns="45720" rtlCol="0" anchor="t">
            <a:normAutofit/>
          </a:bodyPr>
          <a:lstStyle/>
          <a:p>
            <a:pPr marL="0" indent="0">
              <a:buNone/>
            </a:pPr>
            <a:r>
              <a:rPr lang="en-US">
                <a:ea typeface="Calibri"/>
                <a:cs typeface="Calibri"/>
              </a:rPr>
              <a:t>Technical Writing</a:t>
            </a:r>
          </a:p>
          <a:p>
            <a:pPr>
              <a:buFontTx/>
              <a:buChar char="-"/>
            </a:pPr>
            <a:r>
              <a:rPr lang="en-US">
                <a:ea typeface="Calibri"/>
                <a:cs typeface="Calibri"/>
              </a:rPr>
              <a:t>Focuses on explaining complex concepts clearly</a:t>
            </a:r>
          </a:p>
          <a:p>
            <a:pPr>
              <a:buFontTx/>
              <a:buChar char="-"/>
            </a:pPr>
            <a:r>
              <a:rPr lang="en-US">
                <a:ea typeface="Calibri"/>
                <a:cs typeface="Calibri"/>
              </a:rPr>
              <a:t>Instructional, procedural, and often involves guidelines/manuals</a:t>
            </a:r>
          </a:p>
          <a:p>
            <a:pPr>
              <a:buFontTx/>
              <a:buChar char="-"/>
            </a:pPr>
            <a:r>
              <a:rPr lang="en-US">
                <a:ea typeface="Calibri"/>
                <a:cs typeface="Calibri"/>
              </a:rPr>
              <a:t>Primary goal is to make technical information easy to understand and use</a:t>
            </a:r>
          </a:p>
          <a:p>
            <a:pPr>
              <a:buFontTx/>
              <a:buChar char="-"/>
            </a:pPr>
            <a:r>
              <a:rPr lang="en-US">
                <a:ea typeface="Calibri"/>
                <a:cs typeface="Calibri"/>
              </a:rPr>
              <a:t>Written for a specific audience</a:t>
            </a:r>
          </a:p>
        </p:txBody>
      </p:sp>
    </p:spTree>
    <p:extLst>
      <p:ext uri="{BB962C8B-B14F-4D97-AF65-F5344CB8AC3E}">
        <p14:creationId xmlns:p14="http://schemas.microsoft.com/office/powerpoint/2010/main" val="155601631"/>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10414721-B754-65C5-4C57-488AF77B00A1}"/>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Calibri"/>
                <a:cs typeface="Calibri"/>
              </a:rPr>
              <a:t>objective writing</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a:extLst>
              <a:ext uri="{FF2B5EF4-FFF2-40B4-BE49-F238E27FC236}">
                <a16:creationId xmlns:a16="http://schemas.microsoft.com/office/drawing/2014/main" id="{B5622C14-9AF3-C0D5-BD1A-B975FE82379E}"/>
              </a:ext>
            </a:extLst>
          </p:cNvPr>
          <p:cNvSpPr>
            <a:spLocks noGrp="1"/>
          </p:cNvSpPr>
          <p:nvPr>
            <p:ph idx="1"/>
          </p:nvPr>
        </p:nvSpPr>
        <p:spPr/>
        <p:txBody>
          <a:bodyPr vert="horz" lIns="91440" tIns="45720" rIns="91440" bIns="45720" rtlCol="0" anchor="t">
            <a:normAutofit/>
          </a:bodyPr>
          <a:lstStyle/>
          <a:p>
            <a:pPr marL="0" indent="0">
              <a:buNone/>
            </a:pPr>
            <a:r>
              <a:rPr lang="en-US">
                <a:ea typeface="Calibri"/>
                <a:cs typeface="Calibri"/>
              </a:rPr>
              <a:t>Objective Writing</a:t>
            </a:r>
          </a:p>
          <a:p>
            <a:pPr>
              <a:buFontTx/>
              <a:buChar char="-"/>
            </a:pPr>
            <a:r>
              <a:rPr lang="en-US">
                <a:ea typeface="Calibri"/>
                <a:cs typeface="Calibri"/>
              </a:rPr>
              <a:t>Impersonal and factual</a:t>
            </a:r>
          </a:p>
          <a:p>
            <a:pPr>
              <a:buFontTx/>
              <a:buChar char="-"/>
            </a:pPr>
            <a:r>
              <a:rPr lang="en-US">
                <a:ea typeface="Calibri"/>
                <a:cs typeface="Calibri"/>
              </a:rPr>
              <a:t>Focuses on being neutral and informative, ensuring the reader can make their own judgments</a:t>
            </a:r>
          </a:p>
          <a:p>
            <a:pPr>
              <a:buFontTx/>
              <a:buChar char="-"/>
            </a:pPr>
            <a:r>
              <a:rPr lang="en-US">
                <a:ea typeface="Calibri"/>
                <a:cs typeface="Calibri"/>
              </a:rPr>
              <a:t>Focuses on credibility but avoids overt persuasions</a:t>
            </a:r>
          </a:p>
          <a:p>
            <a:pPr>
              <a:buFontTx/>
              <a:buChar char="-"/>
            </a:pPr>
            <a:r>
              <a:rPr lang="en-US">
                <a:ea typeface="Calibri"/>
                <a:cs typeface="Calibri"/>
              </a:rPr>
              <a:t>Presenting facts without bias</a:t>
            </a:r>
          </a:p>
          <a:p>
            <a:pPr>
              <a:buFontTx/>
              <a:buChar char="-"/>
            </a:pPr>
            <a:r>
              <a:rPr lang="en-US">
                <a:ea typeface="Calibri"/>
                <a:cs typeface="Calibri"/>
              </a:rPr>
              <a:t>Written for a general audience</a:t>
            </a:r>
          </a:p>
        </p:txBody>
      </p:sp>
    </p:spTree>
    <p:extLst>
      <p:ext uri="{BB962C8B-B14F-4D97-AF65-F5344CB8AC3E}">
        <p14:creationId xmlns:p14="http://schemas.microsoft.com/office/powerpoint/2010/main" val="1095807669"/>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851BAB8C-197B-EDB2-0FF0-9F06E004810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rgbClr val="0C2340"/>
                </a:solidFill>
                <a:effectLst/>
                <a:uLnTx/>
                <a:uFillTx/>
                <a:latin typeface="+mn-lt"/>
                <a:ea typeface="Calibri"/>
                <a:cs typeface="Calibri"/>
              </a:rPr>
              <a:t>Technical VS objective writing</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a:extLst>
              <a:ext uri="{FF2B5EF4-FFF2-40B4-BE49-F238E27FC236}">
                <a16:creationId xmlns:a16="http://schemas.microsoft.com/office/drawing/2014/main" id="{B5622C14-9AF3-C0D5-BD1A-B975FE82379E}"/>
              </a:ext>
            </a:extLst>
          </p:cNvPr>
          <p:cNvSpPr>
            <a:spLocks noGrp="1"/>
          </p:cNvSpPr>
          <p:nvPr>
            <p:ph idx="1"/>
          </p:nvPr>
        </p:nvSpPr>
        <p:spPr/>
        <p:txBody>
          <a:bodyPr vert="horz" lIns="91440" tIns="45720" rIns="91440" bIns="45720" rtlCol="0" anchor="t">
            <a:normAutofit lnSpcReduction="10000"/>
          </a:bodyPr>
          <a:lstStyle/>
          <a:p>
            <a:pPr marL="0" indent="0">
              <a:buNone/>
            </a:pPr>
            <a:r>
              <a:rPr lang="en-US" dirty="0">
                <a:ea typeface="Calibri"/>
                <a:cs typeface="Calibri"/>
              </a:rPr>
              <a:t>Comparing technical and objective writing:</a:t>
            </a:r>
          </a:p>
          <a:p>
            <a:pPr>
              <a:buFontTx/>
              <a:buChar char="-"/>
            </a:pPr>
            <a:r>
              <a:rPr lang="en-US" dirty="0">
                <a:ea typeface="Calibri"/>
                <a:cs typeface="Calibri"/>
              </a:rPr>
              <a:t>Both require clarity, structure and accuracy</a:t>
            </a:r>
          </a:p>
          <a:p>
            <a:pPr>
              <a:buFontTx/>
              <a:buChar char="-"/>
            </a:pPr>
            <a:r>
              <a:rPr lang="en-US" dirty="0">
                <a:ea typeface="Calibri"/>
                <a:cs typeface="Calibri"/>
              </a:rPr>
              <a:t>Both are focused on fact-based and credible information</a:t>
            </a:r>
          </a:p>
          <a:p>
            <a:pPr>
              <a:buFontTx/>
              <a:buChar char="-"/>
            </a:pPr>
            <a:r>
              <a:rPr lang="en-US" dirty="0">
                <a:ea typeface="Calibri"/>
                <a:cs typeface="Calibri"/>
              </a:rPr>
              <a:t>Share a purpose to explain or instruct without bias</a:t>
            </a:r>
          </a:p>
          <a:p>
            <a:pPr marL="0" indent="0">
              <a:buNone/>
            </a:pPr>
            <a:r>
              <a:rPr lang="en-US" dirty="0">
                <a:ea typeface="Calibri"/>
                <a:cs typeface="Calibri"/>
              </a:rPr>
              <a:t>Best practices:</a:t>
            </a:r>
          </a:p>
          <a:p>
            <a:pPr>
              <a:buFontTx/>
              <a:buChar char="-"/>
            </a:pPr>
            <a:r>
              <a:rPr lang="en-US" dirty="0">
                <a:ea typeface="Calibri"/>
                <a:cs typeface="Calibri"/>
              </a:rPr>
              <a:t>Be concise and avoid unnecessary complexity. </a:t>
            </a:r>
          </a:p>
          <a:p>
            <a:pPr>
              <a:buFontTx/>
              <a:buChar char="-"/>
            </a:pPr>
            <a:r>
              <a:rPr lang="en-US" dirty="0">
                <a:ea typeface="Calibri"/>
                <a:cs typeface="Calibri"/>
              </a:rPr>
              <a:t>Stick to facts and connect to relevant exhibits attached to investigatory report</a:t>
            </a:r>
          </a:p>
          <a:p>
            <a:pPr>
              <a:buFontTx/>
              <a:buChar char="-"/>
            </a:pPr>
            <a:r>
              <a:rPr lang="en-US" dirty="0">
                <a:ea typeface="Calibri"/>
                <a:cs typeface="Calibri"/>
              </a:rPr>
              <a:t>Avoid language that can be </a:t>
            </a:r>
            <a:r>
              <a:rPr lang="en-US" dirty="0" err="1">
                <a:ea typeface="Calibri"/>
                <a:cs typeface="Calibri"/>
              </a:rPr>
              <a:t>misinterpretted</a:t>
            </a:r>
            <a:r>
              <a:rPr lang="en-US" dirty="0">
                <a:ea typeface="Calibri"/>
                <a:cs typeface="Calibri"/>
              </a:rPr>
              <a:t> </a:t>
            </a:r>
          </a:p>
          <a:p>
            <a:pPr marL="0" indent="0">
              <a:buNone/>
            </a:pPr>
            <a:endParaRPr lang="en-US">
              <a:ea typeface="Calibri"/>
              <a:cs typeface="Calibri"/>
            </a:endParaRPr>
          </a:p>
          <a:p>
            <a:pPr>
              <a:buFontTx/>
              <a:buChar char="-"/>
            </a:pPr>
            <a:endParaRPr lang="en-US">
              <a:ea typeface="Calibri"/>
              <a:cs typeface="Calibri"/>
            </a:endParaRPr>
          </a:p>
        </p:txBody>
      </p:sp>
    </p:spTree>
    <p:extLst>
      <p:ext uri="{BB962C8B-B14F-4D97-AF65-F5344CB8AC3E}">
        <p14:creationId xmlns:p14="http://schemas.microsoft.com/office/powerpoint/2010/main" val="3009126793"/>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581285B5-B26B-6683-B73D-198E06543DFC}"/>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sz="3600" b="1" i="0" u="none" strike="noStrike" kern="1200" cap="all" spc="0" normalizeH="0" baseline="0" noProof="0" dirty="0">
                <a:ln>
                  <a:noFill/>
                </a:ln>
                <a:solidFill>
                  <a:schemeClr val="tx2"/>
                </a:solidFill>
                <a:effectLst/>
                <a:uLnTx/>
                <a:uFillTx/>
                <a:latin typeface="+mn-lt"/>
                <a:ea typeface="Calibri"/>
                <a:cs typeface="Calibri"/>
              </a:rPr>
              <a:t>Assignment to Decisionmaker</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vert="horz" lIns="91440" tIns="45720" rIns="91440" bIns="45720" rtlCol="0" anchor="t">
            <a:normAutofit/>
          </a:bodyPr>
          <a:lstStyle/>
          <a:p>
            <a:pPr>
              <a:spcBef>
                <a:spcPts val="20"/>
              </a:spcBef>
            </a:pPr>
            <a:r>
              <a:rPr lang="en-US">
                <a:ea typeface="Calibri"/>
                <a:cs typeface="Calibri"/>
              </a:rPr>
              <a:t>DM Assignment Memo - Introduction of the investigation to DM</a:t>
            </a:r>
          </a:p>
          <a:p>
            <a:pPr lvl="1">
              <a:spcBef>
                <a:spcPts val="20"/>
              </a:spcBef>
              <a:buFont typeface="Courier New" panose="020B0604020202020204" pitchFamily="34" charset="0"/>
              <a:buChar char="o"/>
            </a:pPr>
            <a:r>
              <a:rPr lang="en-US">
                <a:ea typeface="Calibri"/>
                <a:cs typeface="Calibri"/>
              </a:rPr>
              <a:t>Investigators contact information</a:t>
            </a:r>
          </a:p>
          <a:p>
            <a:pPr lvl="1">
              <a:spcBef>
                <a:spcPts val="20"/>
              </a:spcBef>
              <a:buFont typeface="Courier New" panose="020B0604020202020204" pitchFamily="34" charset="0"/>
              <a:buChar char="o"/>
            </a:pPr>
            <a:r>
              <a:rPr lang="en-US">
                <a:ea typeface="Calibri"/>
                <a:cs typeface="Calibri"/>
              </a:rPr>
              <a:t>Parties' contact information</a:t>
            </a:r>
          </a:p>
          <a:p>
            <a:pPr>
              <a:spcBef>
                <a:spcPts val="20"/>
              </a:spcBef>
            </a:pPr>
            <a:r>
              <a:rPr lang="en-US">
                <a:ea typeface="Calibri"/>
                <a:cs typeface="Calibri"/>
              </a:rPr>
              <a:t>DM Checklist </a:t>
            </a:r>
          </a:p>
          <a:p>
            <a:pPr>
              <a:spcBef>
                <a:spcPts val="20"/>
              </a:spcBef>
            </a:pPr>
            <a:r>
              <a:rPr lang="en-US" err="1">
                <a:ea typeface="Calibri"/>
                <a:cs typeface="Calibri"/>
              </a:rPr>
              <a:t>MoveIT</a:t>
            </a:r>
            <a:r>
              <a:rPr lang="en-US">
                <a:ea typeface="Calibri"/>
                <a:cs typeface="Calibri"/>
              </a:rPr>
              <a:t> Securely Instructions </a:t>
            </a:r>
          </a:p>
          <a:p>
            <a:pPr>
              <a:spcBef>
                <a:spcPts val="20"/>
              </a:spcBef>
            </a:pPr>
            <a:r>
              <a:rPr lang="en-US">
                <a:ea typeface="Calibri"/>
                <a:cs typeface="Calibri"/>
              </a:rPr>
              <a:t>Investigation report and exhibits</a:t>
            </a:r>
          </a:p>
          <a:p>
            <a:pPr>
              <a:spcBef>
                <a:spcPts val="20"/>
              </a:spcBef>
            </a:pPr>
            <a:r>
              <a:rPr lang="en-US">
                <a:ea typeface="Calibri"/>
                <a:cs typeface="Calibri"/>
              </a:rPr>
              <a:t>Notice of DM Assignment sent to Complainant(s) and Respondent(s)</a:t>
            </a:r>
          </a:p>
          <a:p>
            <a:pPr>
              <a:spcBef>
                <a:spcPts val="20"/>
              </a:spcBef>
            </a:pPr>
            <a:r>
              <a:rPr lang="en-US">
                <a:ea typeface="Calibri"/>
                <a:cs typeface="Calibri"/>
              </a:rPr>
              <a:t>Update internal tracking</a:t>
            </a:r>
            <a:endParaRPr lang="en-US"/>
          </a:p>
          <a:p>
            <a:pPr>
              <a:spcBef>
                <a:spcPts val="20"/>
              </a:spcBef>
            </a:pPr>
            <a:r>
              <a:rPr lang="en-US">
                <a:ea typeface="Calibri"/>
                <a:cs typeface="Calibri"/>
              </a:rPr>
              <a:t>Copies to system office </a:t>
            </a:r>
          </a:p>
          <a:p>
            <a:pPr>
              <a:spcBef>
                <a:spcPts val="20"/>
              </a:spcBef>
            </a:pPr>
            <a:endParaRPr lang="en-US">
              <a:ea typeface="Calibri"/>
              <a:cs typeface="Calibri"/>
            </a:endParaRPr>
          </a:p>
          <a:p>
            <a:endParaRPr lang="en-US">
              <a:cs typeface="Calibri"/>
            </a:endParaRPr>
          </a:p>
          <a:p>
            <a:endParaRPr lang="en-US"/>
          </a:p>
          <a:p>
            <a:endParaRPr lang="en-US">
              <a:cs typeface="Calibri"/>
            </a:endParaRPr>
          </a:p>
          <a:p>
            <a:endParaRPr lang="en-US">
              <a:ea typeface="Calibri"/>
              <a:cs typeface="Calibri"/>
            </a:endParaRPr>
          </a:p>
          <a:p>
            <a:endParaRPr lang="en-US">
              <a:ea typeface="Calibri"/>
              <a:cs typeface="Calibri"/>
            </a:endParaRPr>
          </a:p>
        </p:txBody>
      </p:sp>
    </p:spTree>
    <p:extLst>
      <p:ext uri="{BB962C8B-B14F-4D97-AF65-F5344CB8AC3E}">
        <p14:creationId xmlns:p14="http://schemas.microsoft.com/office/powerpoint/2010/main" val="61471367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3E1282C6-92A0-1BFB-2229-C04F8FF1171F}"/>
              </a:ext>
            </a:extLst>
          </p:cNvPr>
          <p:cNvSpPr>
            <a:spLocks noGrp="1"/>
          </p:cNvSpPr>
          <p:nvPr>
            <p:ph type="title"/>
          </p:nvPr>
        </p:nvSpPr>
        <p:spPr>
          <a:xfrm>
            <a:off x="838200" y="365125"/>
            <a:ext cx="3038475" cy="1325563"/>
          </a:xfrm>
        </p:spPr>
        <p:txBody>
          <a:bodyPr/>
          <a:lstStyle/>
          <a:p>
            <a:r>
              <a:rPr lang="en-US"/>
              <a:t>Thank you.</a:t>
            </a:r>
          </a:p>
        </p:txBody>
      </p:sp>
      <p:pic>
        <p:nvPicPr>
          <p:cNvPr id="18" name="Picture Placeholder 17" descr="Minnesota State logo.">
            <a:extLst>
              <a:ext uri="{FF2B5EF4-FFF2-40B4-BE49-F238E27FC236}">
                <a16:creationId xmlns:a16="http://schemas.microsoft.com/office/drawing/2014/main" id="{1CA5E9F0-4841-EB68-BE40-73D57F491FF9}"/>
              </a:ext>
            </a:extLst>
          </p:cNvPr>
          <p:cNvPicPr>
            <a:picLocks noGrp="1" noChangeAspect="1"/>
          </p:cNvPicPr>
          <p:nvPr>
            <p:ph type="pic" sz="quarter" idx="10"/>
          </p:nvPr>
        </p:nvPicPr>
        <p:blipFill rotWithShape="1">
          <a:blip r:embed="rId2">
            <a:extLst>
              <a:ext uri="{28A0092B-C50C-407E-A947-70E740481C1C}">
                <a14:useLocalDpi xmlns:a14="http://schemas.microsoft.com/office/drawing/2010/main" val="0"/>
              </a:ext>
            </a:extLst>
          </a:blip>
          <a:srcRect t="532" b="532"/>
          <a:stretch/>
        </p:blipFill>
        <p:spPr>
          <a:xfrm>
            <a:off x="4413504" y="1398655"/>
            <a:ext cx="3364992" cy="1548826"/>
          </a:xfrm>
        </p:spPr>
      </p:pic>
      <p:sp>
        <p:nvSpPr>
          <p:cNvPr id="8" name="Text Placeholder 7">
            <a:extLst>
              <a:ext uri="{FF2B5EF4-FFF2-40B4-BE49-F238E27FC236}">
                <a16:creationId xmlns:a16="http://schemas.microsoft.com/office/drawing/2014/main" id="{B70B7327-EBE3-138E-583A-97566E13B39F}"/>
              </a:ext>
            </a:extLst>
          </p:cNvPr>
          <p:cNvSpPr>
            <a:spLocks noGrp="1"/>
          </p:cNvSpPr>
          <p:nvPr>
            <p:ph type="body" sz="quarter" idx="11"/>
          </p:nvPr>
        </p:nvSpPr>
        <p:spPr>
          <a:xfrm>
            <a:off x="4005263" y="3354895"/>
            <a:ext cx="4181475" cy="1548826"/>
          </a:xfrm>
        </p:spPr>
        <p:txBody>
          <a:bodyPr>
            <a:normAutofit lnSpcReduction="10000"/>
          </a:bodyPr>
          <a:lstStyle/>
          <a:p>
            <a:pPr lvl="0"/>
            <a:r>
              <a:rPr lang="en-US"/>
              <a:t>30 </a:t>
            </a:r>
            <a:r>
              <a:rPr lang="en-US" noProof="0"/>
              <a:t>East 7th Street, Suite 350</a:t>
            </a:r>
          </a:p>
          <a:p>
            <a:pPr lvl="0"/>
            <a:r>
              <a:rPr lang="en-US" noProof="0"/>
              <a:t>St. Paul, MN  55101-7804</a:t>
            </a:r>
          </a:p>
          <a:p>
            <a:pPr lvl="0"/>
            <a:endParaRPr lang="en-US" noProof="0"/>
          </a:p>
          <a:p>
            <a:pPr lvl="0"/>
            <a:r>
              <a:rPr lang="en-US" noProof="0"/>
              <a:t>651-201-1800</a:t>
            </a:r>
          </a:p>
          <a:p>
            <a:pPr lvl="0"/>
            <a:r>
              <a:rPr lang="en-US" noProof="0"/>
              <a:t>888-667-2848</a:t>
            </a:r>
            <a:endParaRPr lang="en-US"/>
          </a:p>
        </p:txBody>
      </p:sp>
      <p:sp>
        <p:nvSpPr>
          <p:cNvPr id="63" name="Text Placeholder 62">
            <a:extLst>
              <a:ext uri="{FF2B5EF4-FFF2-40B4-BE49-F238E27FC236}">
                <a16:creationId xmlns:a16="http://schemas.microsoft.com/office/drawing/2014/main" id="{E7C049AE-FCF5-7316-B58C-5C08009C6E60}"/>
              </a:ext>
            </a:extLst>
          </p:cNvPr>
          <p:cNvSpPr>
            <a:spLocks noGrp="1"/>
          </p:cNvSpPr>
          <p:nvPr>
            <p:ph type="body" sz="quarter" idx="13"/>
          </p:nvPr>
        </p:nvSpPr>
        <p:spPr>
          <a:xfrm>
            <a:off x="4017963" y="4903721"/>
            <a:ext cx="4202112" cy="555692"/>
          </a:xfrm>
        </p:spPr>
        <p:txBody>
          <a:bodyPr/>
          <a:lstStyle/>
          <a:p>
            <a:r>
              <a:rPr lang="en-US"/>
              <a:t>MinnState.edu</a:t>
            </a:r>
          </a:p>
        </p:txBody>
      </p:sp>
      <p:sp>
        <p:nvSpPr>
          <p:cNvPr id="6" name="Text Placeholder 5">
            <a:extLst>
              <a:ext uri="{FF2B5EF4-FFF2-40B4-BE49-F238E27FC236}">
                <a16:creationId xmlns:a16="http://schemas.microsoft.com/office/drawing/2014/main" id="{6EA8FC90-B7D5-0BD1-6CBE-73BD215174B8}"/>
              </a:ext>
            </a:extLst>
          </p:cNvPr>
          <p:cNvSpPr>
            <a:spLocks noGrp="1"/>
          </p:cNvSpPr>
          <p:nvPr>
            <p:ph type="body" sz="quarter" idx="12"/>
          </p:nvPr>
        </p:nvSpPr>
        <p:spPr>
          <a:xfrm>
            <a:off x="0" y="6049963"/>
            <a:ext cx="12192000" cy="661987"/>
          </a:xfrm>
        </p:spPr>
        <p:txBody>
          <a:bodyPr>
            <a:normAutofit/>
          </a:bodyPr>
          <a:lstStyle/>
          <a:p>
            <a:r>
              <a:rPr lang="en-US"/>
              <a:t>This document is available in alternative formats to individuals with disabilities. To request an alternate format, contact Human Resources at 651-201-1664.</a:t>
            </a:r>
          </a:p>
          <a:p>
            <a:r>
              <a:rPr lang="en-US"/>
              <a:t>Individuals with hearing or speech disabilities may contact us via their preferred Telecommunications Relay Service.</a:t>
            </a:r>
          </a:p>
          <a:p>
            <a:r>
              <a:rPr lang="en-US"/>
              <a:t>Minnesota State is an affirmative action, equal opportunity employer and educator.</a:t>
            </a:r>
          </a:p>
        </p:txBody>
      </p:sp>
    </p:spTree>
    <p:extLst>
      <p:ext uri="{BB962C8B-B14F-4D97-AF65-F5344CB8AC3E}">
        <p14:creationId xmlns:p14="http://schemas.microsoft.com/office/powerpoint/2010/main" val="18261688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EA5FAB9F-D982-DE07-A472-064972914546}"/>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3600" b="1" i="0" u="none" strike="noStrike" kern="1200" cap="all" spc="0" normalizeH="0" baseline="0" noProof="0" dirty="0">
                <a:ln>
                  <a:noFill/>
                </a:ln>
                <a:solidFill>
                  <a:srgbClr val="0C2340"/>
                </a:solidFill>
                <a:effectLst/>
                <a:uLnTx/>
                <a:uFillTx/>
                <a:latin typeface="+mn-lt"/>
                <a:ea typeface="+mn-ea"/>
                <a:cs typeface="+mn-cs"/>
              </a:rPr>
              <a:t>Decision-maker, concludes process</a:t>
            </a:r>
            <a:endParaRPr kumimoji="0" lang="en-US" sz="3600" b="1" i="0" u="none" strike="noStrike" kern="1200" cap="none" spc="0" normalizeH="0" baseline="0" noProof="0" dirty="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pPr marL="457200"/>
            <a:r>
              <a:rPr lang="en-US"/>
              <a:t>Decides whether policy has been violated based on information provided in report</a:t>
            </a:r>
          </a:p>
          <a:p>
            <a:pPr marL="457200"/>
            <a:r>
              <a:rPr lang="en-US"/>
              <a:t>Writes reasoned decision based on facts, available information, and policies</a:t>
            </a:r>
          </a:p>
          <a:p>
            <a:pPr marL="457200"/>
            <a:r>
              <a:rPr lang="en-US"/>
              <a:t>Provides decision letters to complainant and respondent of their findings regarding a policy violation; copy to the Designated Officer</a:t>
            </a:r>
          </a:p>
          <a:p>
            <a:pPr marL="457200"/>
            <a:r>
              <a:rPr lang="en-US" altLang="en-US"/>
              <a:t>Provides all related report materials to the Designated Officer for recordkeeping</a:t>
            </a:r>
          </a:p>
        </p:txBody>
      </p:sp>
    </p:spTree>
    <p:extLst>
      <p:ext uri="{BB962C8B-B14F-4D97-AF65-F5344CB8AC3E}">
        <p14:creationId xmlns:p14="http://schemas.microsoft.com/office/powerpoint/2010/main" val="2638881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49D5DC69-96A1-AD2A-C99D-BD64963EA050}"/>
              </a:ext>
            </a:extLst>
          </p:cNvPr>
          <p:cNvSpPr>
            <a:spLocks noGrp="1"/>
          </p:cNvSpPr>
          <p:nvPr>
            <p:ph type="title" idx="4294967295"/>
          </p:nvPr>
        </p:nvSpPr>
        <p:spPr>
          <a:xfrm>
            <a:off x="609600" y="381000"/>
            <a:ext cx="10871200" cy="1066800"/>
          </a:xfrm>
          <a:prstGeom prst="rect">
            <a:avLst/>
          </a:prstGeom>
          <a:noFill/>
          <a:ln>
            <a:noFill/>
            <a:prstDash/>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rmAutofit/>
          </a:bodyPr>
          <a:lstStyle/>
          <a:p>
            <a:pPr marL="0" marR="0" lvl="0" indent="0" algn="l" defTabSz="914400" rtl="0" eaLnBrk="1" fontAlgn="auto" latinLnBrk="0" hangingPunct="1">
              <a:lnSpc>
                <a:spcPct val="100000"/>
              </a:lnSpc>
              <a:spcBef>
                <a:spcPts val="600"/>
              </a:spcBef>
              <a:spcAft>
                <a:spcPts val="600"/>
              </a:spcAft>
              <a:buClr>
                <a:schemeClr val="accent1"/>
              </a:buClr>
              <a:buSzTx/>
              <a:buFont typeface="Calibri" panose="020F0502020204030204" pitchFamily="34" charset="0"/>
              <a:buNone/>
              <a:tabLst/>
              <a:defRPr/>
            </a:pPr>
            <a:r>
              <a:rPr kumimoji="0" lang="en-US" altLang="en-US" sz="4400" b="0" i="0" u="none" strike="noStrike" kern="1200" cap="none" spc="0" normalizeH="0" baseline="0" noProof="0">
                <a:ln>
                  <a:noFill/>
                </a:ln>
                <a:solidFill>
                  <a:srgbClr val="0C2340"/>
                </a:solidFill>
                <a:effectLst/>
                <a:uLnTx/>
                <a:uFillTx/>
                <a:latin typeface="+mn-lt"/>
                <a:ea typeface="+mn-ea"/>
                <a:cs typeface="+mn-cs"/>
              </a:rPr>
              <a:t>Decision Factors</a:t>
            </a:r>
            <a:endParaRPr kumimoji="0" lang="en-US" sz="4400" b="0" i="0" u="none" strike="noStrike" kern="1200" cap="none" spc="0" normalizeH="0" baseline="0" noProof="0">
              <a:ln>
                <a:noFill/>
              </a:ln>
              <a:solidFill>
                <a:schemeClr val="tx2"/>
              </a:solidFill>
              <a:effectLst/>
              <a:uLnTx/>
              <a:uFillTx/>
              <a:latin typeface="+mn-lt"/>
              <a:ea typeface="+mn-ea"/>
              <a:cs typeface="+mn-cs"/>
            </a:endParaRPr>
          </a:p>
        </p:txBody>
      </p:sp>
      <p:sp>
        <p:nvSpPr>
          <p:cNvPr id="2" name="Content Placeholder 1"/>
          <p:cNvSpPr>
            <a:spLocks noGrp="1"/>
          </p:cNvSpPr>
          <p:nvPr>
            <p:ph idx="1"/>
          </p:nvPr>
        </p:nvSpPr>
        <p:spPr/>
        <p:txBody>
          <a:bodyPr>
            <a:normAutofit/>
          </a:bodyPr>
          <a:lstStyle/>
          <a:p>
            <a:r>
              <a:rPr lang="en-US"/>
              <a:t>Weigh evidence and evaluate credibility</a:t>
            </a:r>
          </a:p>
          <a:p>
            <a:r>
              <a:rPr lang="en-US"/>
              <a:t>Consider the totality of circumstances</a:t>
            </a:r>
          </a:p>
          <a:p>
            <a:pPr lvl="1"/>
            <a:r>
              <a:rPr lang="en-US"/>
              <a:t>History of complaints/grievances</a:t>
            </a:r>
          </a:p>
          <a:p>
            <a:pPr lvl="1"/>
            <a:r>
              <a:rPr lang="en-US"/>
              <a:t>Treatment of others (those who are different and those who are similarly situated)</a:t>
            </a:r>
          </a:p>
          <a:p>
            <a:pPr lvl="1"/>
            <a:r>
              <a:rPr lang="en-US"/>
              <a:t>Skills/competencies of supervisors demonstrated by past actions</a:t>
            </a:r>
          </a:p>
          <a:p>
            <a:r>
              <a:rPr lang="en-US"/>
              <a:t>What is more convincing, more credible, and has greater probability</a:t>
            </a:r>
          </a:p>
        </p:txBody>
      </p:sp>
    </p:spTree>
    <p:extLst>
      <p:ext uri="{BB962C8B-B14F-4D97-AF65-F5344CB8AC3E}">
        <p14:creationId xmlns:p14="http://schemas.microsoft.com/office/powerpoint/2010/main" val="2623088605"/>
      </p:ext>
    </p:extLst>
  </p:cSld>
  <p:clrMapOvr>
    <a:masterClrMapping/>
  </p:clrMapOvr>
</p:sld>
</file>

<file path=ppt/theme/theme1.xml><?xml version="1.0" encoding="utf-8"?>
<a:theme xmlns:a="http://schemas.openxmlformats.org/drawingml/2006/main" name="Minnesota State Theme">
  <a:themeElements>
    <a:clrScheme name="Minnesota State">
      <a:dk1>
        <a:srgbClr val="003C66"/>
      </a:dk1>
      <a:lt1>
        <a:srgbClr val="FFFFFF"/>
      </a:lt1>
      <a:dk2>
        <a:srgbClr val="003C66"/>
      </a:dk2>
      <a:lt2>
        <a:srgbClr val="FFFFFF"/>
      </a:lt2>
      <a:accent1>
        <a:srgbClr val="008042"/>
      </a:accent1>
      <a:accent2>
        <a:srgbClr val="DB7C1B"/>
      </a:accent2>
      <a:accent3>
        <a:srgbClr val="0069A4"/>
      </a:accent3>
      <a:accent4>
        <a:srgbClr val="73CEE4"/>
      </a:accent4>
      <a:accent5>
        <a:srgbClr val="62BB46"/>
      </a:accent5>
      <a:accent6>
        <a:srgbClr val="D3E27E"/>
      </a:accent6>
      <a:hlink>
        <a:srgbClr val="008042"/>
      </a:hlink>
      <a:folHlink>
        <a:srgbClr val="747679"/>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anded Edge">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17779" dir="5400000" rotWithShape="0">
              <a:srgbClr val="000000">
                <a:alpha val="4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PowerPoint (widescreen)" id="{CF3B480C-9619-4AB6-B48F-D41D2AC7218D}" vid="{A00E7711-B8B3-4798-9DA2-B9B29388228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8EB6A229D98C4419983C92D224BD10E" ma:contentTypeVersion="15" ma:contentTypeDescription="Create a new document." ma:contentTypeScope="" ma:versionID="8845b6b79edae09a098628524ce09e32">
  <xsd:schema xmlns:xsd="http://www.w3.org/2001/XMLSchema" xmlns:xs="http://www.w3.org/2001/XMLSchema" xmlns:p="http://schemas.microsoft.com/office/2006/metadata/properties" xmlns:ns2="27ea728a-71b4-4cfa-a5e8-a6a5d7b27b14" xmlns:ns3="5ff0268a-eba3-4581-8017-bd167db682c8" targetNamespace="http://schemas.microsoft.com/office/2006/metadata/properties" ma:root="true" ma:fieldsID="9b888052fdf7a51ab74ec20886117209" ns2:_="" ns3:_="">
    <xsd:import namespace="27ea728a-71b4-4cfa-a5e8-a6a5d7b27b14"/>
    <xsd:import namespace="5ff0268a-eba3-4581-8017-bd167db682c8"/>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2:MediaServiceDateTaken" minOccurs="0"/>
                <xsd:element ref="ns2:MediaLengthInSeconds" minOccurs="0"/>
                <xsd:element ref="ns2:MediaServiceSearchProperties" minOccurs="0"/>
                <xsd:element ref="ns3:SharedWithUsers" minOccurs="0"/>
                <xsd:element ref="ns3:SharedWithDetail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7ea728a-71b4-4cfa-a5e8-a6a5d7b27b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f95a9afa-61c7-4e96-8bec-901bd188774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DateTaken" ma:index="17" nillable="true" ma:displayName="MediaServiceDateTaken" ma:hidden="true" ma:indexed="true" ma:internalName="MediaServiceDateTaken"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ff0268a-eba3-4581-8017-bd167db682c8"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c55a5f47-c920-48b6-b252-8d2ffe391faf}" ma:internalName="TaxCatchAll" ma:showField="CatchAllData" ma:web="5ff0268a-eba3-4581-8017-bd167db682c8">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27ea728a-71b4-4cfa-a5e8-a6a5d7b27b14">
      <Terms xmlns="http://schemas.microsoft.com/office/infopath/2007/PartnerControls"/>
    </lcf76f155ced4ddcb4097134ff3c332f>
    <TaxCatchAll xmlns="5ff0268a-eba3-4581-8017-bd167db682c8" xsi:nil="true"/>
    <SharedWithUsers xmlns="5ff0268a-eba3-4581-8017-bd167db682c8">
      <UserInfo>
        <DisplayName/>
        <AccountId xsi:nil="true"/>
        <AccountType/>
      </UserInfo>
    </SharedWithUsers>
  </documentManagement>
</p:properties>
</file>

<file path=customXml/itemProps1.xml><?xml version="1.0" encoding="utf-8"?>
<ds:datastoreItem xmlns:ds="http://schemas.openxmlformats.org/officeDocument/2006/customXml" ds:itemID="{B222C1B6-ECEF-474B-B418-EF786F8FDF69}"/>
</file>

<file path=customXml/itemProps2.xml><?xml version="1.0" encoding="utf-8"?>
<ds:datastoreItem xmlns:ds="http://schemas.openxmlformats.org/officeDocument/2006/customXml" ds:itemID="{371BF901-89F4-44D0-A636-7E3748A57E41}"/>
</file>

<file path=customXml/itemProps3.xml><?xml version="1.0" encoding="utf-8"?>
<ds:datastoreItem xmlns:ds="http://schemas.openxmlformats.org/officeDocument/2006/customXml" ds:itemID="{710E84E2-920D-4B12-B55F-62CB06166E01}"/>
</file>

<file path=docProps/app.xml><?xml version="1.0" encoding="utf-8"?>
<Properties xmlns="http://schemas.openxmlformats.org/officeDocument/2006/extended-properties" xmlns:vt="http://schemas.openxmlformats.org/officeDocument/2006/docPropsVTypes">
  <Template>PowerPoint (widescreen)</Template>
  <TotalTime>86</TotalTime>
  <Words>4165</Words>
  <Application>Microsoft Office PowerPoint</Application>
  <PresentationFormat>Widescreen</PresentationFormat>
  <Paragraphs>657</Paragraphs>
  <Slides>77</Slides>
  <Notes>68</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77</vt:i4>
      </vt:variant>
    </vt:vector>
  </HeadingPairs>
  <TitlesOfParts>
    <vt:vector size="88" baseType="lpstr">
      <vt:lpstr>ＭＳ Ｐゴシック</vt:lpstr>
      <vt:lpstr>-apple-system</vt:lpstr>
      <vt:lpstr>Aptos</vt:lpstr>
      <vt:lpstr>Arial</vt:lpstr>
      <vt:lpstr>Calibri</vt:lpstr>
      <vt:lpstr>Courier New</vt:lpstr>
      <vt:lpstr>Segoe UI</vt:lpstr>
      <vt:lpstr>Times New Roman</vt:lpstr>
      <vt:lpstr>Wingdings</vt:lpstr>
      <vt:lpstr>Wingdings 2</vt:lpstr>
      <vt:lpstr>Minnesota State Theme</vt:lpstr>
      <vt:lpstr>Equal Opportunity &amp; Nondiscrimination</vt:lpstr>
      <vt:lpstr>Outline of Today’s Presentation</vt:lpstr>
      <vt:lpstr>Designated Officer Tasks</vt:lpstr>
      <vt:lpstr>Investigator Tasks</vt:lpstr>
      <vt:lpstr>Investigator, Continued </vt:lpstr>
      <vt:lpstr>The Investigation</vt:lpstr>
      <vt:lpstr>Decision-maker Tasks</vt:lpstr>
      <vt:lpstr>Decision-maker, concludes process</vt:lpstr>
      <vt:lpstr>Decision Factors</vt:lpstr>
      <vt:lpstr>Relevant Evidence </vt:lpstr>
      <vt:lpstr>Relevant Evidence Exclusions</vt:lpstr>
      <vt:lpstr>Credibility Considerations</vt:lpstr>
      <vt:lpstr>Credibility: Parties and Witnesses</vt:lpstr>
      <vt:lpstr>Deciding if Misconduct Occurred</vt:lpstr>
      <vt:lpstr>Investigation Skill-building</vt:lpstr>
      <vt:lpstr>Part 1: Investigation Strategy</vt:lpstr>
      <vt:lpstr>Investigation Scope</vt:lpstr>
      <vt:lpstr>Creating investigation plan</vt:lpstr>
      <vt:lpstr>Collecting Evidence</vt:lpstr>
      <vt:lpstr>Types of Evidence</vt:lpstr>
      <vt:lpstr>Types of Evidence, cont. </vt:lpstr>
      <vt:lpstr>Examples of evidence</vt:lpstr>
      <vt:lpstr>Partnerships to obtain evidence</vt:lpstr>
      <vt:lpstr>Who to interview</vt:lpstr>
      <vt:lpstr>Scheduling Interviews</vt:lpstr>
      <vt:lpstr>Types of meetings and interviews</vt:lpstr>
      <vt:lpstr>Notice of Meetings</vt:lpstr>
      <vt:lpstr>Meeting structure </vt:lpstr>
      <vt:lpstr>Part 2: Strategies for managing investigation-based challenges </vt:lpstr>
      <vt:lpstr>Bias</vt:lpstr>
      <vt:lpstr>Types of Bias</vt:lpstr>
      <vt:lpstr>Sexual Violence Case Specific Biases</vt:lpstr>
      <vt:lpstr>Alcohol and Drug Use Biases</vt:lpstr>
      <vt:lpstr>Investigator-Specific Biases</vt:lpstr>
      <vt:lpstr>Bias Impact on Investigation</vt:lpstr>
      <vt:lpstr>Rape Myth vs Common Behavior for Victims of Rape</vt:lpstr>
      <vt:lpstr>Neuroscience – The Limbic System</vt:lpstr>
      <vt:lpstr>Responses of the Brain &amp; Body During Trauma</vt:lpstr>
      <vt:lpstr>Dissociation</vt:lpstr>
      <vt:lpstr>Tonic Immobility</vt:lpstr>
      <vt:lpstr>Autonomic Responses and the Body</vt:lpstr>
      <vt:lpstr>Trauma and Memory</vt:lpstr>
      <vt:lpstr>Memory phenomenon in traumatic situations</vt:lpstr>
      <vt:lpstr>Impact of Trauma on Victim/Survivor Behavior</vt:lpstr>
      <vt:lpstr>Parallel Proceedings</vt:lpstr>
      <vt:lpstr>Best Practices</vt:lpstr>
      <vt:lpstr>Part 3: Interviewing Approaches</vt:lpstr>
      <vt:lpstr>Trauma Informed and Human Centered</vt:lpstr>
      <vt:lpstr>Trauma Informed Preparation</vt:lpstr>
      <vt:lpstr>Trauma-Informed Approach</vt:lpstr>
      <vt:lpstr>Significant Time Between Incident And Report</vt:lpstr>
      <vt:lpstr>Cultural Considerations</vt:lpstr>
      <vt:lpstr>Common Practice Considerations</vt:lpstr>
      <vt:lpstr>Investigation Clarification</vt:lpstr>
      <vt:lpstr>Determine goals of questions</vt:lpstr>
      <vt:lpstr>How to structure questions</vt:lpstr>
      <vt:lpstr>Interview questions for ALL</vt:lpstr>
      <vt:lpstr>Interview questions continued...</vt:lpstr>
      <vt:lpstr>Interview Considerations For credibility</vt:lpstr>
      <vt:lpstr>Analyzing certain qualities and factors</vt:lpstr>
      <vt:lpstr>Each interview might look different</vt:lpstr>
      <vt:lpstr>Maintaining control of interview</vt:lpstr>
      <vt:lpstr>Providing empathy and validation</vt:lpstr>
      <vt:lpstr>Challenging interviewee tropes </vt:lpstr>
      <vt:lpstr>Note taking</vt:lpstr>
      <vt:lpstr>Common challenges &amp; tips</vt:lpstr>
      <vt:lpstr>Recording interviews</vt:lpstr>
      <vt:lpstr>Recording interviews, cont.</vt:lpstr>
      <vt:lpstr>Recording considerations</vt:lpstr>
      <vt:lpstr>Part 4: Components of Investigation Report </vt:lpstr>
      <vt:lpstr>Goals of Investigatory report</vt:lpstr>
      <vt:lpstr>Investigatory report components</vt:lpstr>
      <vt:lpstr>Technical writing</vt:lpstr>
      <vt:lpstr>objective writing</vt:lpstr>
      <vt:lpstr>Technical VS objective writing</vt:lpstr>
      <vt:lpstr>Assignment to Decisionmaker</vt:lpstr>
      <vt:lpstr>Thank you.</vt:lpstr>
    </vt:vector>
  </TitlesOfParts>
  <Company>Minnesota State System Office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Discrimination investigator training February 2025</dc:title>
  <dc:creator>Atteberry, Ashley J</dc:creator>
  <cp:keywords>Resolution personnel</cp:keywords>
  <cp:lastModifiedBy>Atteberry, Ashley J</cp:lastModifiedBy>
  <cp:revision>113</cp:revision>
  <dcterms:created xsi:type="dcterms:W3CDTF">2024-11-06T21:17:43Z</dcterms:created>
  <dcterms:modified xsi:type="dcterms:W3CDTF">2026-02-27T15:47:46Z</dcterms:modified>
  <cp:category>SO training</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0x01010068EB6A229D98C4419983C92D224BD10E</vt:lpwstr>
  </property>
  <property fmtid="{D5CDD505-2E9C-101B-9397-08002B2CF9AE}" pid="3" name="MediaServiceImageTags">
    <vt:lpwstr/>
  </property>
  <property fmtid="{D5CDD505-2E9C-101B-9397-08002B2CF9AE}" pid="4" name="Order">
    <vt:r8>5720000</vt:r8>
  </property>
  <property fmtid="{D5CDD505-2E9C-101B-9397-08002B2CF9AE}" pid="5" name="xd_Signature">
    <vt:bool>false</vt:bool>
  </property>
  <property fmtid="{D5CDD505-2E9C-101B-9397-08002B2CF9AE}" pid="6" name="xd_ProgID">
    <vt:lpwstr/>
  </property>
  <property fmtid="{D5CDD505-2E9C-101B-9397-08002B2CF9AE}" pid="7" name="_SourceUrl">
    <vt:lpwstr/>
  </property>
  <property fmtid="{D5CDD505-2E9C-101B-9397-08002B2CF9AE}" pid="8" name="_SharedFileIndex">
    <vt:lpwstr/>
  </property>
  <property fmtid="{D5CDD505-2E9C-101B-9397-08002B2CF9AE}" pid="9" name="ComplianceAssetId">
    <vt:lpwstr/>
  </property>
  <property fmtid="{D5CDD505-2E9C-101B-9397-08002B2CF9AE}" pid="10" name="TemplateUrl">
    <vt:lpwstr/>
  </property>
  <property fmtid="{D5CDD505-2E9C-101B-9397-08002B2CF9AE}" pid="11" name="_ExtendedDescription">
    <vt:lpwstr/>
  </property>
  <property fmtid="{D5CDD505-2E9C-101B-9397-08002B2CF9AE}" pid="12" name="TriggerFlowInfo">
    <vt:lpwstr/>
  </property>
</Properties>
</file>