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notesSlides/notesSlide38.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30.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29.xml" ContentType="application/vnd.openxmlformats-officedocument.presentationml.notesSlide+xml"/>
  <Override PartName="/ppt/notesSlides/notesSlide131.xml" ContentType="application/vnd.openxmlformats-officedocument.presentationml.notesSlide+xml"/>
  <Override PartName="/ppt/notesSlides/notesSlide4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72"/>
  </p:notesMasterIdLst>
  <p:handoutMasterIdLst>
    <p:handoutMasterId r:id="rId173"/>
  </p:handoutMasterIdLst>
  <p:sldIdLst>
    <p:sldId id="277" r:id="rId2"/>
    <p:sldId id="346" r:id="rId3"/>
    <p:sldId id="2141411286" r:id="rId4"/>
    <p:sldId id="262" r:id="rId5"/>
    <p:sldId id="2141411277" r:id="rId6"/>
    <p:sldId id="469" r:id="rId7"/>
    <p:sldId id="257" r:id="rId8"/>
    <p:sldId id="2141411283" r:id="rId9"/>
    <p:sldId id="760" r:id="rId10"/>
    <p:sldId id="295" r:id="rId11"/>
    <p:sldId id="301" r:id="rId12"/>
    <p:sldId id="302" r:id="rId13"/>
    <p:sldId id="484" r:id="rId14"/>
    <p:sldId id="303" r:id="rId15"/>
    <p:sldId id="758" r:id="rId16"/>
    <p:sldId id="485" r:id="rId17"/>
    <p:sldId id="296" r:id="rId18"/>
    <p:sldId id="2141411284" r:id="rId19"/>
    <p:sldId id="305" r:id="rId20"/>
    <p:sldId id="299" r:id="rId21"/>
    <p:sldId id="270" r:id="rId22"/>
    <p:sldId id="664" r:id="rId23"/>
    <p:sldId id="2141411285" r:id="rId24"/>
    <p:sldId id="665" r:id="rId25"/>
    <p:sldId id="588" r:id="rId26"/>
    <p:sldId id="2141411363" r:id="rId27"/>
    <p:sldId id="2141411352" r:id="rId28"/>
    <p:sldId id="363" r:id="rId29"/>
    <p:sldId id="668" r:id="rId30"/>
    <p:sldId id="2141411365" r:id="rId31"/>
    <p:sldId id="2141411366" r:id="rId32"/>
    <p:sldId id="658" r:id="rId33"/>
    <p:sldId id="393" r:id="rId34"/>
    <p:sldId id="703" r:id="rId35"/>
    <p:sldId id="705" r:id="rId36"/>
    <p:sldId id="2141411353" r:id="rId37"/>
    <p:sldId id="706" r:id="rId38"/>
    <p:sldId id="707" r:id="rId39"/>
    <p:sldId id="750" r:id="rId40"/>
    <p:sldId id="742" r:id="rId41"/>
    <p:sldId id="2141411268" r:id="rId42"/>
    <p:sldId id="407" r:id="rId43"/>
    <p:sldId id="381" r:id="rId44"/>
    <p:sldId id="382" r:id="rId45"/>
    <p:sldId id="336" r:id="rId46"/>
    <p:sldId id="344" r:id="rId47"/>
    <p:sldId id="467" r:id="rId48"/>
    <p:sldId id="306" r:id="rId49"/>
    <p:sldId id="567" r:id="rId50"/>
    <p:sldId id="568" r:id="rId51"/>
    <p:sldId id="2141411320" r:id="rId52"/>
    <p:sldId id="2141411319" r:id="rId53"/>
    <p:sldId id="677" r:id="rId54"/>
    <p:sldId id="486" r:id="rId55"/>
    <p:sldId id="678" r:id="rId56"/>
    <p:sldId id="400" r:id="rId57"/>
    <p:sldId id="315" r:id="rId58"/>
    <p:sldId id="308" r:id="rId59"/>
    <p:sldId id="316" r:id="rId60"/>
    <p:sldId id="325" r:id="rId61"/>
    <p:sldId id="318" r:id="rId62"/>
    <p:sldId id="2141411324" r:id="rId63"/>
    <p:sldId id="2141411342" r:id="rId64"/>
    <p:sldId id="300" r:id="rId65"/>
    <p:sldId id="322" r:id="rId66"/>
    <p:sldId id="2141411279" r:id="rId67"/>
    <p:sldId id="324" r:id="rId68"/>
    <p:sldId id="326" r:id="rId69"/>
    <p:sldId id="309" r:id="rId70"/>
    <p:sldId id="329" r:id="rId71"/>
    <p:sldId id="285" r:id="rId72"/>
    <p:sldId id="394" r:id="rId73"/>
    <p:sldId id="794" r:id="rId74"/>
    <p:sldId id="389" r:id="rId75"/>
    <p:sldId id="390" r:id="rId76"/>
    <p:sldId id="2141411280" r:id="rId77"/>
    <p:sldId id="395" r:id="rId78"/>
    <p:sldId id="2141411271" r:id="rId79"/>
    <p:sldId id="2141411322" r:id="rId80"/>
    <p:sldId id="2141411272" r:id="rId81"/>
    <p:sldId id="2141411317" r:id="rId82"/>
    <p:sldId id="388" r:id="rId83"/>
    <p:sldId id="790" r:id="rId84"/>
    <p:sldId id="793" r:id="rId85"/>
    <p:sldId id="2141411367" r:id="rId86"/>
    <p:sldId id="396" r:id="rId87"/>
    <p:sldId id="353" r:id="rId88"/>
    <p:sldId id="2141411368" r:id="rId89"/>
    <p:sldId id="354" r:id="rId90"/>
    <p:sldId id="727" r:id="rId91"/>
    <p:sldId id="728" r:id="rId92"/>
    <p:sldId id="729" r:id="rId93"/>
    <p:sldId id="482" r:id="rId94"/>
    <p:sldId id="730" r:id="rId95"/>
    <p:sldId id="731" r:id="rId96"/>
    <p:sldId id="732" r:id="rId97"/>
    <p:sldId id="733" r:id="rId98"/>
    <p:sldId id="371" r:id="rId99"/>
    <p:sldId id="372" r:id="rId100"/>
    <p:sldId id="373" r:id="rId101"/>
    <p:sldId id="374" r:id="rId102"/>
    <p:sldId id="734" r:id="rId103"/>
    <p:sldId id="2141411370" r:id="rId104"/>
    <p:sldId id="384" r:id="rId105"/>
    <p:sldId id="383" r:id="rId106"/>
    <p:sldId id="350" r:id="rId107"/>
    <p:sldId id="368" r:id="rId108"/>
    <p:sldId id="401" r:id="rId109"/>
    <p:sldId id="402" r:id="rId110"/>
    <p:sldId id="403" r:id="rId111"/>
    <p:sldId id="367" r:id="rId112"/>
    <p:sldId id="2141411371" r:id="rId113"/>
    <p:sldId id="2141411372" r:id="rId114"/>
    <p:sldId id="369" r:id="rId115"/>
    <p:sldId id="357" r:id="rId116"/>
    <p:sldId id="356" r:id="rId117"/>
    <p:sldId id="370" r:id="rId118"/>
    <p:sldId id="359" r:id="rId119"/>
    <p:sldId id="405" r:id="rId120"/>
    <p:sldId id="364" r:id="rId121"/>
    <p:sldId id="2141411373" r:id="rId122"/>
    <p:sldId id="2141411374" r:id="rId123"/>
    <p:sldId id="375" r:id="rId124"/>
    <p:sldId id="2141411375" r:id="rId125"/>
    <p:sldId id="406" r:id="rId126"/>
    <p:sldId id="2141411376" r:id="rId127"/>
    <p:sldId id="365" r:id="rId128"/>
    <p:sldId id="376" r:id="rId129"/>
    <p:sldId id="377" r:id="rId130"/>
    <p:sldId id="404" r:id="rId131"/>
    <p:sldId id="361" r:id="rId132"/>
    <p:sldId id="378" r:id="rId133"/>
    <p:sldId id="379" r:id="rId134"/>
    <p:sldId id="2141411378" r:id="rId135"/>
    <p:sldId id="321" r:id="rId136"/>
    <p:sldId id="334" r:id="rId137"/>
    <p:sldId id="335" r:id="rId138"/>
    <p:sldId id="2141411379" r:id="rId139"/>
    <p:sldId id="337" r:id="rId140"/>
    <p:sldId id="338" r:id="rId141"/>
    <p:sldId id="345" r:id="rId142"/>
    <p:sldId id="2141411380" r:id="rId143"/>
    <p:sldId id="2141411381" r:id="rId144"/>
    <p:sldId id="342" r:id="rId145"/>
    <p:sldId id="347" r:id="rId146"/>
    <p:sldId id="348" r:id="rId147"/>
    <p:sldId id="341" r:id="rId148"/>
    <p:sldId id="340" r:id="rId149"/>
    <p:sldId id="339" r:id="rId150"/>
    <p:sldId id="349" r:id="rId151"/>
    <p:sldId id="358" r:id="rId152"/>
    <p:sldId id="2141411382" r:id="rId153"/>
    <p:sldId id="2141411383" r:id="rId154"/>
    <p:sldId id="2141411384" r:id="rId155"/>
    <p:sldId id="2141411385" r:id="rId156"/>
    <p:sldId id="352" r:id="rId157"/>
    <p:sldId id="351" r:id="rId158"/>
    <p:sldId id="2141411386" r:id="rId159"/>
    <p:sldId id="2141411388" r:id="rId160"/>
    <p:sldId id="317" r:id="rId161"/>
    <p:sldId id="2141411389" r:id="rId162"/>
    <p:sldId id="330" r:id="rId163"/>
    <p:sldId id="331" r:id="rId164"/>
    <p:sldId id="2141411390" r:id="rId165"/>
    <p:sldId id="332" r:id="rId166"/>
    <p:sldId id="2141411391" r:id="rId167"/>
    <p:sldId id="2141411392" r:id="rId168"/>
    <p:sldId id="333" r:id="rId169"/>
    <p:sldId id="2141411393" r:id="rId170"/>
    <p:sldId id="2141411394" r:id="rId1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62BB46"/>
    <a:srgbClr val="000000"/>
    <a:srgbClr val="990000"/>
    <a:srgbClr val="FC4C02"/>
    <a:srgbClr val="006CB7"/>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23" autoAdjust="0"/>
    <p:restoredTop sz="77818" autoAdjust="0"/>
  </p:normalViewPr>
  <p:slideViewPr>
    <p:cSldViewPr snapToGrid="0">
      <p:cViewPr varScale="1">
        <p:scale>
          <a:sx n="86" d="100"/>
          <a:sy n="86" d="100"/>
        </p:scale>
        <p:origin x="906" y="84"/>
      </p:cViewPr>
      <p:guideLst/>
    </p:cSldViewPr>
  </p:slideViewPr>
  <p:notesTextViewPr>
    <p:cViewPr>
      <p:scale>
        <a:sx n="1" d="1"/>
        <a:sy n="1" d="1"/>
      </p:scale>
      <p:origin x="0" y="0"/>
    </p:cViewPr>
  </p:notesTextViewPr>
  <p:sorterViewPr>
    <p:cViewPr>
      <p:scale>
        <a:sx n="100" d="100"/>
        <a:sy n="100" d="100"/>
      </p:scale>
      <p:origin x="0" y="-31518"/>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tableStyles" Target="tableStyles.xml"/><Relationship Id="rId172"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customXml" Target="../customXml/item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presProps" Target="presProps.xml"/><Relationship Id="rId179" Type="http://schemas.openxmlformats.org/officeDocument/2006/relationships/customXml" Target="../customXml/item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customXml" Target="../customXml/item3.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viewProps" Target="view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theme" Target="theme/theme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83492463-3741-4F27-8786-C6203A993534}" type="presOf" srcId="{ECA47AD4-A8DE-47FF-BA96-8F46E9E83202}" destId="{CE8FFC08-EFC4-42E4-9E92-4936F45178E4}"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173502" y="333967"/>
          <a:ext cx="4878831" cy="4878831"/>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1B.1 and 1B.3</a:t>
          </a:r>
        </a:p>
      </dsp:txBody>
      <dsp:txXfrm>
        <a:off x="5661125" y="798618"/>
        <a:ext cx="1335870" cy="842179"/>
      </dsp:txXfrm>
    </dsp:sp>
    <dsp:sp modelId="{FAEC103C-5EA2-4EFE-83A4-6C7149178ADE}">
      <dsp:nvSpPr>
        <dsp:cNvPr id="0" name=""/>
        <dsp:cNvSpPr/>
      </dsp:nvSpPr>
      <dsp:spPr>
        <a:xfrm>
          <a:off x="3047465" y="595333"/>
          <a:ext cx="4878831" cy="4878831"/>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Preferred Name</a:t>
          </a:r>
        </a:p>
      </dsp:txBody>
      <dsp:txXfrm>
        <a:off x="6387142" y="2337773"/>
        <a:ext cx="1417184" cy="900260"/>
      </dsp:txXfrm>
    </dsp:sp>
    <dsp:sp modelId="{1E1732BE-1E1C-44E0-9D29-1F6BD9D99807}">
      <dsp:nvSpPr>
        <dsp:cNvPr id="0" name=""/>
        <dsp:cNvSpPr/>
      </dsp:nvSpPr>
      <dsp:spPr>
        <a:xfrm>
          <a:off x="3047465" y="595333"/>
          <a:ext cx="4878831" cy="4878831"/>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Access &amp; Mod Preg &amp; Parenting</a:t>
          </a:r>
        </a:p>
      </dsp:txBody>
      <dsp:txXfrm>
        <a:off x="6183857" y="3499400"/>
        <a:ext cx="1277789" cy="929301"/>
      </dsp:txXfrm>
    </dsp:sp>
    <dsp:sp modelId="{96F1D1ED-6A40-45B4-8A6D-8D5F45879CC0}">
      <dsp:nvSpPr>
        <dsp:cNvPr id="0" name=""/>
        <dsp:cNvSpPr/>
      </dsp:nvSpPr>
      <dsp:spPr>
        <a:xfrm>
          <a:off x="3047465" y="595333"/>
          <a:ext cx="4878831" cy="4878831"/>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Individuals w. Disabilities</a:t>
          </a:r>
        </a:p>
      </dsp:txBody>
      <dsp:txXfrm>
        <a:off x="4833466" y="4428701"/>
        <a:ext cx="1306829" cy="929301"/>
      </dsp:txXfrm>
    </dsp:sp>
    <dsp:sp modelId="{8B1306FD-F7D7-49D9-952A-D4091F26F7A3}">
      <dsp:nvSpPr>
        <dsp:cNvPr id="0" name=""/>
        <dsp:cNvSpPr/>
      </dsp:nvSpPr>
      <dsp:spPr>
        <a:xfrm>
          <a:off x="3047465" y="595333"/>
          <a:ext cx="4878831" cy="4878831"/>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Respectful Workplace</a:t>
          </a:r>
        </a:p>
      </dsp:txBody>
      <dsp:txXfrm>
        <a:off x="3512116" y="3499400"/>
        <a:ext cx="1277789" cy="929301"/>
      </dsp:txXfrm>
    </dsp:sp>
    <dsp:sp modelId="{D88494AA-08EE-4E6F-846F-B329AC26B616}">
      <dsp:nvSpPr>
        <dsp:cNvPr id="0" name=""/>
        <dsp:cNvSpPr/>
      </dsp:nvSpPr>
      <dsp:spPr>
        <a:xfrm>
          <a:off x="3047465" y="595333"/>
          <a:ext cx="4878831" cy="4878831"/>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Code of Conduct</a:t>
          </a:r>
        </a:p>
      </dsp:txBody>
      <dsp:txXfrm>
        <a:off x="3169436" y="2337773"/>
        <a:ext cx="1417184" cy="900260"/>
      </dsp:txXfrm>
    </dsp:sp>
    <dsp:sp modelId="{CE8FFC08-EFC4-42E4-9E92-4936F45178E4}">
      <dsp:nvSpPr>
        <dsp:cNvPr id="0" name=""/>
        <dsp:cNvSpPr/>
      </dsp:nvSpPr>
      <dsp:spPr>
        <a:xfrm>
          <a:off x="3047465" y="595333"/>
          <a:ext cx="4878831" cy="4878831"/>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a:t>Fraud &amp; Dishonest Acts</a:t>
          </a:r>
        </a:p>
      </dsp:txBody>
      <dsp:txXfrm>
        <a:off x="4104546" y="1059984"/>
        <a:ext cx="1335870" cy="842179"/>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124</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125</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126</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127</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128</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129</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130</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131</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132</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133</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135</a:t>
            </a:fld>
            <a:endParaRPr lang="en-US"/>
          </a:p>
        </p:txBody>
      </p:sp>
    </p:spTree>
    <p:extLst>
      <p:ext uri="{BB962C8B-B14F-4D97-AF65-F5344CB8AC3E}">
        <p14:creationId xmlns:p14="http://schemas.microsoft.com/office/powerpoint/2010/main" val="21326491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136</a:t>
            </a:fld>
            <a:endParaRPr lang="en-US"/>
          </a:p>
        </p:txBody>
      </p:sp>
    </p:spTree>
    <p:extLst>
      <p:ext uri="{BB962C8B-B14F-4D97-AF65-F5344CB8AC3E}">
        <p14:creationId xmlns:p14="http://schemas.microsoft.com/office/powerpoint/2010/main" val="168321453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5"/>
          </p:nvPr>
        </p:nvSpPr>
        <p:spPr/>
        <p:txBody>
          <a:bodyPr/>
          <a:lstStyle/>
          <a:p>
            <a:fld id="{EB937F48-D485-49AB-BF6E-DE5EA95E8848}" type="slidenum">
              <a:rPr lang="en-US" smtClean="0"/>
              <a:t>137</a:t>
            </a:fld>
            <a:endParaRPr lang="en-US"/>
          </a:p>
        </p:txBody>
      </p:sp>
    </p:spTree>
    <p:extLst>
      <p:ext uri="{BB962C8B-B14F-4D97-AF65-F5344CB8AC3E}">
        <p14:creationId xmlns:p14="http://schemas.microsoft.com/office/powerpoint/2010/main" val="37710006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138</a:t>
            </a:fld>
            <a:endParaRPr lang="en-US"/>
          </a:p>
        </p:txBody>
      </p:sp>
    </p:spTree>
    <p:extLst>
      <p:ext uri="{BB962C8B-B14F-4D97-AF65-F5344CB8AC3E}">
        <p14:creationId xmlns:p14="http://schemas.microsoft.com/office/powerpoint/2010/main" val="223317487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139</a:t>
            </a:fld>
            <a:endParaRPr lang="en-US"/>
          </a:p>
        </p:txBody>
      </p:sp>
    </p:spTree>
    <p:extLst>
      <p:ext uri="{BB962C8B-B14F-4D97-AF65-F5344CB8AC3E}">
        <p14:creationId xmlns:p14="http://schemas.microsoft.com/office/powerpoint/2010/main" val="2756402739"/>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140</a:t>
            </a:fld>
            <a:endParaRPr lang="en-US"/>
          </a:p>
        </p:txBody>
      </p:sp>
    </p:spTree>
    <p:extLst>
      <p:ext uri="{BB962C8B-B14F-4D97-AF65-F5344CB8AC3E}">
        <p14:creationId xmlns:p14="http://schemas.microsoft.com/office/powerpoint/2010/main" val="4922967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141</a:t>
            </a:fld>
            <a:endParaRPr lang="en-US"/>
          </a:p>
        </p:txBody>
      </p:sp>
    </p:spTree>
    <p:extLst>
      <p:ext uri="{BB962C8B-B14F-4D97-AF65-F5344CB8AC3E}">
        <p14:creationId xmlns:p14="http://schemas.microsoft.com/office/powerpoint/2010/main" val="225855515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142</a:t>
            </a:fld>
            <a:endParaRPr lang="en-US"/>
          </a:p>
        </p:txBody>
      </p:sp>
    </p:spTree>
    <p:extLst>
      <p:ext uri="{BB962C8B-B14F-4D97-AF65-F5344CB8AC3E}">
        <p14:creationId xmlns:p14="http://schemas.microsoft.com/office/powerpoint/2010/main" val="193377633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143</a:t>
            </a:fld>
            <a:endParaRPr lang="en-US"/>
          </a:p>
        </p:txBody>
      </p:sp>
    </p:spTree>
    <p:extLst>
      <p:ext uri="{BB962C8B-B14F-4D97-AF65-F5344CB8AC3E}">
        <p14:creationId xmlns:p14="http://schemas.microsoft.com/office/powerpoint/2010/main" val="140924830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144</a:t>
            </a:fld>
            <a:endParaRPr lang="en-US"/>
          </a:p>
        </p:txBody>
      </p:sp>
    </p:spTree>
    <p:extLst>
      <p:ext uri="{BB962C8B-B14F-4D97-AF65-F5344CB8AC3E}">
        <p14:creationId xmlns:p14="http://schemas.microsoft.com/office/powerpoint/2010/main" val="4153970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145</a:t>
            </a:fld>
            <a:endParaRPr lang="en-US"/>
          </a:p>
        </p:txBody>
      </p:sp>
    </p:spTree>
    <p:extLst>
      <p:ext uri="{BB962C8B-B14F-4D97-AF65-F5344CB8AC3E}">
        <p14:creationId xmlns:p14="http://schemas.microsoft.com/office/powerpoint/2010/main" val="2341516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146</a:t>
            </a:fld>
            <a:endParaRPr lang="en-US"/>
          </a:p>
        </p:txBody>
      </p:sp>
    </p:spTree>
    <p:extLst>
      <p:ext uri="{BB962C8B-B14F-4D97-AF65-F5344CB8AC3E}">
        <p14:creationId xmlns:p14="http://schemas.microsoft.com/office/powerpoint/2010/main" val="303990125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147</a:t>
            </a:fld>
            <a:endParaRPr lang="en-US"/>
          </a:p>
        </p:txBody>
      </p:sp>
    </p:spTree>
    <p:extLst>
      <p:ext uri="{BB962C8B-B14F-4D97-AF65-F5344CB8AC3E}">
        <p14:creationId xmlns:p14="http://schemas.microsoft.com/office/powerpoint/2010/main" val="65321271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148</a:t>
            </a:fld>
            <a:endParaRPr lang="en-US"/>
          </a:p>
        </p:txBody>
      </p:sp>
    </p:spTree>
    <p:extLst>
      <p:ext uri="{BB962C8B-B14F-4D97-AF65-F5344CB8AC3E}">
        <p14:creationId xmlns:p14="http://schemas.microsoft.com/office/powerpoint/2010/main" val="374032846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a:p>
        </p:txBody>
      </p:sp>
    </p:spTree>
    <p:extLst>
      <p:ext uri="{BB962C8B-B14F-4D97-AF65-F5344CB8AC3E}">
        <p14:creationId xmlns:p14="http://schemas.microsoft.com/office/powerpoint/2010/main" val="1365957982"/>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a:p>
        </p:txBody>
      </p:sp>
    </p:spTree>
    <p:extLst>
      <p:ext uri="{BB962C8B-B14F-4D97-AF65-F5344CB8AC3E}">
        <p14:creationId xmlns:p14="http://schemas.microsoft.com/office/powerpoint/2010/main" val="345133458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a:p>
        </p:txBody>
      </p:sp>
    </p:spTree>
    <p:extLst>
      <p:ext uri="{BB962C8B-B14F-4D97-AF65-F5344CB8AC3E}">
        <p14:creationId xmlns:p14="http://schemas.microsoft.com/office/powerpoint/2010/main" val="302658864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152</a:t>
            </a:fld>
            <a:endParaRPr lang="en-US"/>
          </a:p>
        </p:txBody>
      </p:sp>
    </p:spTree>
    <p:extLst>
      <p:ext uri="{BB962C8B-B14F-4D97-AF65-F5344CB8AC3E}">
        <p14:creationId xmlns:p14="http://schemas.microsoft.com/office/powerpoint/2010/main" val="3242642199"/>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153</a:t>
            </a:fld>
            <a:endParaRPr lang="en-US"/>
          </a:p>
        </p:txBody>
      </p:sp>
    </p:spTree>
    <p:extLst>
      <p:ext uri="{BB962C8B-B14F-4D97-AF65-F5344CB8AC3E}">
        <p14:creationId xmlns:p14="http://schemas.microsoft.com/office/powerpoint/2010/main" val="148116419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154</a:t>
            </a:fld>
            <a:endParaRPr lang="en-US"/>
          </a:p>
        </p:txBody>
      </p:sp>
    </p:spTree>
    <p:extLst>
      <p:ext uri="{BB962C8B-B14F-4D97-AF65-F5344CB8AC3E}">
        <p14:creationId xmlns:p14="http://schemas.microsoft.com/office/powerpoint/2010/main" val="1533611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155</a:t>
            </a:fld>
            <a:endParaRPr lang="en-US"/>
          </a:p>
        </p:txBody>
      </p:sp>
    </p:spTree>
    <p:extLst>
      <p:ext uri="{BB962C8B-B14F-4D97-AF65-F5344CB8AC3E}">
        <p14:creationId xmlns:p14="http://schemas.microsoft.com/office/powerpoint/2010/main" val="985687148"/>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156</a:t>
            </a:fld>
            <a:endParaRPr lang="en-US"/>
          </a:p>
        </p:txBody>
      </p:sp>
    </p:spTree>
    <p:extLst>
      <p:ext uri="{BB962C8B-B14F-4D97-AF65-F5344CB8AC3E}">
        <p14:creationId xmlns:p14="http://schemas.microsoft.com/office/powerpoint/2010/main" val="4241245307"/>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157</a:t>
            </a:fld>
            <a:endParaRPr lang="en-US"/>
          </a:p>
        </p:txBody>
      </p:sp>
    </p:spTree>
    <p:extLst>
      <p:ext uri="{BB962C8B-B14F-4D97-AF65-F5344CB8AC3E}">
        <p14:creationId xmlns:p14="http://schemas.microsoft.com/office/powerpoint/2010/main" val="2117200802"/>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158</a:t>
            </a:fld>
            <a:endParaRPr lang="en-US"/>
          </a:p>
        </p:txBody>
      </p:sp>
    </p:spTree>
    <p:extLst>
      <p:ext uri="{BB962C8B-B14F-4D97-AF65-F5344CB8AC3E}">
        <p14:creationId xmlns:p14="http://schemas.microsoft.com/office/powerpoint/2010/main" val="229308421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159</a:t>
            </a:fld>
            <a:endParaRPr lang="en-US"/>
          </a:p>
        </p:txBody>
      </p:sp>
    </p:spTree>
    <p:extLst>
      <p:ext uri="{BB962C8B-B14F-4D97-AF65-F5344CB8AC3E}">
        <p14:creationId xmlns:p14="http://schemas.microsoft.com/office/powerpoint/2010/main" val="403075532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164</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169</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15</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dirty="0"/>
          </a:p>
        </p:txBody>
      </p:sp>
    </p:spTree>
    <p:extLst>
      <p:ext uri="{BB962C8B-B14F-4D97-AF65-F5344CB8AC3E}">
        <p14:creationId xmlns:p14="http://schemas.microsoft.com/office/powerpoint/2010/main" val="31180499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C90EF8-835C-4854-B7A1-BE6492EFBE09}" type="slidenum">
              <a:rPr lang="en-US" smtClean="0"/>
              <a:t>21</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22</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23</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25</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27889463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1617413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0" i="0" dirty="0">
              <a:solidFill>
                <a:srgbClr val="003C66"/>
              </a:solidFill>
              <a:effectLst/>
              <a:latin typeface="Arial" panose="020B0604020202020204" pitchFamily="34" charset="0"/>
            </a:endParaRPr>
          </a:p>
        </p:txBody>
      </p:sp>
    </p:spTree>
    <p:extLst>
      <p:ext uri="{BB962C8B-B14F-4D97-AF65-F5344CB8AC3E}">
        <p14:creationId xmlns:p14="http://schemas.microsoft.com/office/powerpoint/2010/main" val="361759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3385104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1CC064E7-C48E-4997-9BE7-6B31B80C8274}" type="slidenum">
              <a:rPr lang="en-US" smtClean="0"/>
              <a:t>33</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21DBB-7EBE-F9D8-C6A3-2256335B5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1D0E3-D3A0-F0E8-64B8-9C9F06962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0FAE3D-462A-8F56-C762-C1D88FD9002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510470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6621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335965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56374-9BC3-84AC-D51A-7C321970E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68B3F-1485-A7FA-F23F-9197875A9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9B09CD-DD19-AD28-DAAE-85612FDF5F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772BDE-810E-ED7D-C9DF-B0ECF5475AB8}"/>
              </a:ext>
            </a:extLst>
          </p:cNvPr>
          <p:cNvSpPr>
            <a:spLocks noGrp="1"/>
          </p:cNvSpPr>
          <p:nvPr>
            <p:ph type="sldNum" sz="quarter" idx="5"/>
          </p:nvPr>
        </p:nvSpPr>
        <p:spPr/>
        <p:txBody>
          <a:bodyPr/>
          <a:lstStyle/>
          <a:p>
            <a:fld id="{41FF0FD1-643B-450F-A8BB-15B50EF63312}" type="slidenum">
              <a:rPr lang="en-US" smtClean="0"/>
              <a:t>41</a:t>
            </a:fld>
            <a:endParaRPr lang="en-US"/>
          </a:p>
        </p:txBody>
      </p:sp>
    </p:spTree>
    <p:extLst>
      <p:ext uri="{BB962C8B-B14F-4D97-AF65-F5344CB8AC3E}">
        <p14:creationId xmlns:p14="http://schemas.microsoft.com/office/powerpoint/2010/main" val="31060347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42</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71C90EF8-835C-4854-B7A1-BE6492EFBE09}" type="slidenum">
              <a:rPr lang="en-US" smtClean="0"/>
              <a:t>4</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sz="1100" kern="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6B14-97B2-0CDB-D5EB-B8B1C96CC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CDE62-C2B9-6CE1-A8F2-97F001094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936FBC-659C-7035-E5CA-5574B181B5C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2403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7EAF7-112E-0A49-1619-476B3A3A1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AD864-4FCD-75B5-0747-3621204A3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A3351-53AD-56F4-B1A6-D38D5CD3276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5957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5</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50332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66</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Tree>
    <p:extLst>
      <p:ext uri="{BB962C8B-B14F-4D97-AF65-F5344CB8AC3E}">
        <p14:creationId xmlns:p14="http://schemas.microsoft.com/office/powerpoint/2010/main" val="240647675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71</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72</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74</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75</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76</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77</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78</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79</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80</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81</a:t>
            </a:fld>
            <a:endParaRPr lang="en-US"/>
          </a:p>
        </p:txBody>
      </p:sp>
    </p:spTree>
    <p:extLst>
      <p:ext uri="{BB962C8B-B14F-4D97-AF65-F5344CB8AC3E}">
        <p14:creationId xmlns:p14="http://schemas.microsoft.com/office/powerpoint/2010/main" val="222026584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82</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84</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85</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104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105</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106</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107</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108</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109</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110</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111</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112</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113</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9</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114</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115</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116</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117</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118</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119</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120</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121</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122</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123</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8242059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4869511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39479401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E609-7F0B-5F5B-0B63-37715EA43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844880-374E-621D-CA52-52D6758E69F0}"/>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4" name="Footer Placeholder 3">
            <a:extLst>
              <a:ext uri="{FF2B5EF4-FFF2-40B4-BE49-F238E27FC236}">
                <a16:creationId xmlns:a16="http://schemas.microsoft.com/office/drawing/2014/main" id="{20961129-CB92-E0B2-2BDD-9767187F1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8DB1D-B4E5-B2DB-04FD-C0D261F3B044}"/>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39051778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fld id="{55A1C9AA-18EE-4749-B59D-DE5D94A1019F}" type="datetimeFigureOut">
              <a:rPr lang="en-US" smtClean="0"/>
              <a:t>2/27/2026</a:t>
            </a:fld>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727721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7" r:id="rId28"/>
    <p:sldLayoutId id="2147483758" r:id="rId29"/>
    <p:sldLayoutId id="2147483759" r:id="rId30"/>
    <p:sldLayoutId id="2147483760" r:id="rId31"/>
    <p:sldLayoutId id="2147483761" r:id="rId32"/>
    <p:sldLayoutId id="2147483762" r:id="rId33"/>
    <p:sldLayoutId id="2147483765" r:id="rId34"/>
    <p:sldLayoutId id="2147483766" r:id="rId35"/>
    <p:sldLayoutId id="2147483767" r:id="rId36"/>
    <p:sldLayoutId id="2147483768" r:id="rId37"/>
    <p:sldLayoutId id="2147483769" r:id="rId38"/>
    <p:sldLayoutId id="2147483771" r:id="rId39"/>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8.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0.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7.xml"/></Relationships>
</file>

<file path=ppt/slides/_rels/slide1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7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7.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1.xml"/><Relationship Id="rId1" Type="http://schemas.openxmlformats.org/officeDocument/2006/relationships/slideLayout" Target="../slideLayouts/slideLayout2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8.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5.xml"/></Relationships>
</file>

<file path=ppt/slides/_rels/slide77.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72.xml"/><Relationship Id="rId1" Type="http://schemas.openxmlformats.org/officeDocument/2006/relationships/slideLayout" Target="../slideLayouts/slideLayout2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5.xml"/></Relationships>
</file>

<file path=ppt/slides/_rels/slide7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4.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5.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8.xml"/></Relationships>
</file>

<file path=ppt/slides/_rels/slide8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a:t>Offices of Equity and Inclusion,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dirty="0"/>
              <a:t>August 5-6,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dirty="0"/>
              <a:t>Campus Data Practices Compliance Official (first responder for questions or receipt of any legal process request);</a:t>
            </a:r>
          </a:p>
          <a:p>
            <a:r>
              <a:rPr lang="en-US" sz="2400" dirty="0"/>
              <a:t>Campus policies on referring requests</a:t>
            </a:r>
          </a:p>
          <a:p>
            <a:pPr lvl="1">
              <a:buFont typeface="Wingdings" panose="05000000000000000000" pitchFamily="2" charset="2"/>
              <a:buChar char="§"/>
            </a:pPr>
            <a:r>
              <a:rPr lang="en-US" sz="1800" dirty="0"/>
              <a:t>Public</a:t>
            </a:r>
          </a:p>
          <a:p>
            <a:pPr lvl="1">
              <a:buFont typeface="Wingdings" panose="05000000000000000000" pitchFamily="2" charset="2"/>
              <a:buChar char="§"/>
            </a:pPr>
            <a:r>
              <a:rPr lang="en-US" sz="1800" dirty="0"/>
              <a:t>Subjects</a:t>
            </a:r>
          </a:p>
          <a:p>
            <a:pPr lvl="2"/>
            <a:r>
              <a:rPr lang="en-US" sz="1600" dirty="0"/>
              <a:t>Employees</a:t>
            </a:r>
          </a:p>
          <a:p>
            <a:pPr lvl="2"/>
            <a:r>
              <a:rPr lang="en-US" sz="1600" dirty="0"/>
              <a:t>Students</a:t>
            </a:r>
          </a:p>
          <a:p>
            <a:pPr lvl="1">
              <a:buFont typeface="Wingdings" panose="05000000000000000000" pitchFamily="2" charset="2"/>
              <a:buChar char="§"/>
            </a:pPr>
            <a:r>
              <a:rPr lang="en-US" sz="2000" dirty="0"/>
              <a:t>Copy costs</a:t>
            </a:r>
          </a:p>
          <a:p>
            <a:pPr marL="257175" lvl="2" indent="-257175"/>
            <a:r>
              <a:rPr lang="en-US" dirty="0"/>
              <a:t>System Office personnel</a:t>
            </a:r>
          </a:p>
          <a:p>
            <a:endParaRPr lang="en-US" dirty="0"/>
          </a:p>
        </p:txBody>
      </p:sp>
    </p:spTree>
    <p:extLst>
      <p:ext uri="{BB962C8B-B14F-4D97-AF65-F5344CB8AC3E}">
        <p14:creationId xmlns:p14="http://schemas.microsoft.com/office/powerpoint/2010/main" val="232737933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a:ln>
                  <a:noFill/>
                </a:ln>
                <a:effectLst/>
                <a:uLnTx/>
                <a:uFillTx/>
                <a:latin typeface="+mn-lt"/>
                <a:ea typeface="+mn-ea"/>
                <a:cs typeface="+mn-cs"/>
              </a:rPr>
              <a:t>Title IX &amp; Sexual </a:t>
            </a:r>
            <a:r>
              <a:rPr lang="en-US">
                <a:ea typeface="+mn-ea"/>
                <a:cs typeface="+mn-cs"/>
              </a:rPr>
              <a:t>Misconduct </a:t>
            </a:r>
            <a:r>
              <a:rPr kumimoji="0" lang="en-US" sz="4400" b="1" i="0" u="none" strike="noStrike" kern="1200" cap="none" spc="0" normalizeH="0" baseline="0" noProof="0">
                <a:ln>
                  <a:noFill/>
                </a:ln>
                <a:effectLst/>
                <a:uLnTx/>
                <a:uFillTx/>
                <a:latin typeface="+mn-lt"/>
                <a:ea typeface="+mn-ea"/>
                <a:cs typeface="+mn-cs"/>
              </a:rPr>
              <a:t>Investigations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t>August 6,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32980813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r>
              <a:rPr lang="en-US">
                <a:solidFill>
                  <a:srgbClr val="002060"/>
                </a:solidFill>
              </a:rPr>
              <a:t>Revised System Procedure 1B.3.1 finalized on August 14, 2020.</a:t>
            </a:r>
            <a:endParaRPr lang="en-US">
              <a:solidFill>
                <a:srgbClr val="002060"/>
              </a:solidFill>
              <a:cs typeface="Calibri"/>
            </a:endParaRPr>
          </a:p>
          <a:p>
            <a:r>
              <a:rPr lang="en-US">
                <a:solidFill>
                  <a:srgbClr val="002060"/>
                </a:solidFill>
                <a:cs typeface="Calibri"/>
              </a:rPr>
              <a:t>Biden administration releases proposed new regulations June 2022.</a:t>
            </a:r>
            <a:endParaRPr lang="en-US">
              <a:solidFill>
                <a:srgbClr val="002060"/>
              </a:solidFill>
            </a:endParaRPr>
          </a:p>
          <a:p>
            <a:r>
              <a:rPr lang="en-US">
                <a:solidFill>
                  <a:srgbClr val="002060"/>
                </a:solidFill>
                <a:cs typeface="Calibri"/>
              </a:rPr>
              <a:t>Revised regulations finalized on April 29, 2024 – effective August 1, 2024.  </a:t>
            </a:r>
            <a:endParaRPr lang="en-US">
              <a:solidFill>
                <a:srgbClr val="002060"/>
              </a:solidFill>
              <a:ea typeface="Calibri"/>
              <a:cs typeface="Calibri"/>
            </a:endParaRPr>
          </a:p>
          <a:p>
            <a:r>
              <a:rPr lang="en-US">
                <a:solidFill>
                  <a:srgbClr val="002060"/>
                </a:solidFill>
                <a:ea typeface="Calibri"/>
                <a:cs typeface="Calibri"/>
              </a:rPr>
              <a:t>BUT -- </a:t>
            </a:r>
            <a:r>
              <a:rPr lang="en-US" i="1">
                <a:solidFill>
                  <a:srgbClr val="002060"/>
                </a:solidFill>
                <a:cs typeface="Calibri"/>
              </a:rPr>
              <a:t>Tennessee v. Cardona</a:t>
            </a:r>
            <a:r>
              <a:rPr lang="en-US">
                <a:solidFill>
                  <a:srgbClr val="002060"/>
                </a:solidFill>
                <a:cs typeface="Calibri"/>
              </a:rPr>
              <a:t> permanently vacated the 2024 regulations.  SO – 2020 regulations are in effect (See Feb. 4. 2025 DCL).  </a:t>
            </a:r>
            <a:endParaRPr lang="en-US">
              <a:solidFill>
                <a:srgbClr val="002060"/>
              </a:solidFill>
              <a:ea typeface="Calibri"/>
              <a:cs typeface="Calibri"/>
            </a:endParaRPr>
          </a:p>
          <a:p>
            <a:pPr marL="0" indent="0">
              <a:buNone/>
            </a:pPr>
            <a:endParaRPr lang="en-US">
              <a:solidFill>
                <a:srgbClr val="002060"/>
              </a:solidFill>
              <a:ea typeface="Calibri"/>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New 1B.3.1 Procedure </a:t>
            </a:r>
            <a:r>
              <a:rPr lang="en-US" i="1">
                <a:solidFill>
                  <a:srgbClr val="002060"/>
                </a:solidFill>
              </a:rPr>
              <a:t>(to be released in early August 2025</a:t>
            </a:r>
            <a:r>
              <a:rPr lang="en-US">
                <a:solidFill>
                  <a:srgbClr val="002060"/>
                </a:solidFill>
              </a:rPr>
              <a:t>)</a:t>
            </a:r>
            <a:endParaRPr lang="en-US">
              <a:solidFill>
                <a:srgbClr val="002060"/>
              </a:solidFill>
              <a:ea typeface="Calibri"/>
              <a:cs typeface="Calibri"/>
            </a:endParaRPr>
          </a:p>
          <a:p>
            <a:pPr lvl="1"/>
            <a:r>
              <a:rPr lang="en-US">
                <a:solidFill>
                  <a:srgbClr val="002060"/>
                </a:solidFill>
              </a:rPr>
              <a:t>Formal Complaint, Investigation (with enhanced requirements), Campus hearing and decision, internal appeal, post-deprivation Ch. 14 if serious student sanction. </a:t>
            </a:r>
            <a:endParaRPr lang="en-US">
              <a:solidFill>
                <a:srgbClr val="002060"/>
              </a:solidFill>
              <a:ea typeface="Calibri"/>
              <a:cs typeface="Calibri"/>
            </a:endParaRPr>
          </a:p>
          <a:p>
            <a:r>
              <a:rPr lang="en-US">
                <a:solidFill>
                  <a:srgbClr val="002060"/>
                </a:solidFill>
              </a:rPr>
              <a:t>Also consider Policy 1B.1 and student conduct processes. </a:t>
            </a:r>
            <a:endParaRPr lang="en-US">
              <a:solidFill>
                <a:srgbClr val="002060"/>
              </a:solidFill>
              <a:ea typeface="Calibri"/>
              <a:cs typeface="Calibri"/>
            </a:endParaRPr>
          </a:p>
          <a:p>
            <a:r>
              <a:rPr lang="en-US">
                <a:solidFill>
                  <a:srgbClr val="002060"/>
                </a:solidFill>
              </a:rPr>
              <a:t>Basic legal responsibility = deliberately indifferent standard. </a:t>
            </a:r>
            <a:endParaRPr lang="en-US">
              <a:solidFill>
                <a:srgbClr val="002060"/>
              </a:solidFill>
              <a:ea typeface="Calibri"/>
              <a:cs typeface="Calibri"/>
            </a:endParaRPr>
          </a:p>
        </p:txBody>
      </p:sp>
    </p:spTree>
    <p:extLst>
      <p:ext uri="{BB962C8B-B14F-4D97-AF65-F5344CB8AC3E}">
        <p14:creationId xmlns:p14="http://schemas.microsoft.com/office/powerpoint/2010/main" val="95643488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spcBef>
                <a:spcPct val="20000"/>
              </a:spcBef>
              <a:buClr>
                <a:srgbClr val="009F4D"/>
              </a:buClr>
              <a:defRPr/>
            </a:pPr>
            <a:r>
              <a:rPr lang="en-US" sz="3600">
                <a:latin typeface="+mn-lt"/>
                <a:ea typeface="+mn-ea"/>
                <a:cs typeface="+mn-cs"/>
              </a:rPr>
              <a:t>Required Notices </a:t>
            </a:r>
            <a:endParaRPr kumimoji="0" lang="en-US" sz="3600" b="1" i="0" u="none" strike="noStrike" kern="1200" cap="none" spc="0" normalizeH="0" baseline="0" noProof="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a:t>Notice of Title IX Coordinator.</a:t>
            </a:r>
            <a:endParaRPr lang="en-US">
              <a:cs typeface="Calibri"/>
            </a:endParaRPr>
          </a:p>
          <a:p>
            <a:r>
              <a:rPr lang="en-US"/>
              <a:t>Notice of Non-Discrimination.  </a:t>
            </a:r>
            <a:endParaRPr lang="en-US">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a:p>
            <a:r>
              <a:rPr lang="en-US">
                <a:ea typeface="Calibri"/>
                <a:cs typeface="Calibri"/>
              </a:rPr>
              <a:t>See new Operating Instruction (</a:t>
            </a:r>
            <a:r>
              <a:rPr lang="en-US" i="1">
                <a:ea typeface="Calibri"/>
                <a:cs typeface="Calibri"/>
              </a:rPr>
              <a:t>pendin</a:t>
            </a:r>
            <a:r>
              <a:rPr lang="en-US">
                <a:ea typeface="Calibri"/>
                <a:cs typeface="Calibri"/>
              </a:rPr>
              <a:t>g).  </a:t>
            </a:r>
          </a:p>
        </p:txBody>
      </p:sp>
    </p:spTree>
    <p:extLst>
      <p:ext uri="{BB962C8B-B14F-4D97-AF65-F5344CB8AC3E}">
        <p14:creationId xmlns:p14="http://schemas.microsoft.com/office/powerpoint/2010/main" val="732888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a:solidFill>
                  <a:srgbClr val="009F4D"/>
                </a:solidFill>
              </a:rPr>
              <a:t>The elements of discrimination include:</a:t>
            </a: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a:t>
            </a:r>
            <a:r>
              <a:rPr lang="en-US" altLang="en-US" b="1" u="sng"/>
              <a:t>limited</a:t>
            </a:r>
            <a:r>
              <a:rPr lang="en-US" altLang="en-US"/>
              <a:t>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a:p>
            <a:r>
              <a:rPr lang="en-US">
                <a:ea typeface="Calibri"/>
                <a:cs typeface="Calibri"/>
              </a:rPr>
              <a:t>See new Operating Instruction </a:t>
            </a:r>
            <a:r>
              <a:rPr lang="en-US" i="1">
                <a:ea typeface="Calibri"/>
                <a:cs typeface="Calibri"/>
              </a:rPr>
              <a:t>(pending</a:t>
            </a:r>
            <a:r>
              <a:rPr lang="en-US">
                <a:ea typeface="Calibri"/>
                <a:cs typeface="Calibri"/>
              </a:rPr>
              <a:t>). </a:t>
            </a:r>
          </a:p>
        </p:txBody>
      </p:sp>
    </p:spTree>
    <p:extLst>
      <p:ext uri="{BB962C8B-B14F-4D97-AF65-F5344CB8AC3E}">
        <p14:creationId xmlns:p14="http://schemas.microsoft.com/office/powerpoint/2010/main" val="310886366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00000"/>
              </a:lnSpc>
              <a:spcBef>
                <a:spcPts val="0"/>
              </a:spcBef>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a:t>
            </a:r>
            <a:r>
              <a:rPr lang="en-US" sz="6000">
                <a:solidFill>
                  <a:srgbClr val="002060"/>
                </a:solidFill>
                <a:latin typeface="Calibri"/>
                <a:ea typeface="+mn-ea"/>
                <a:cs typeface="+mn-cs"/>
              </a:rPr>
              <a:t> </a:t>
            </a:r>
            <a:r>
              <a:rPr kumimoji="0" lang="en-US" sz="6000" b="1" i="0" u="none" strike="noStrike" kern="1200" cap="none" spc="0" normalizeH="0" baseline="0" noProof="0">
                <a:ln>
                  <a:noFill/>
                </a:ln>
                <a:solidFill>
                  <a:srgbClr val="002060"/>
                </a:solidFill>
                <a:effectLst/>
                <a:uLnTx/>
                <a:uFillTx/>
                <a:latin typeface="Calibri"/>
                <a:ea typeface="+mn-ea"/>
                <a:cs typeface="+mn-cs"/>
              </a:rPr>
              <a:t>Procedure</a:t>
            </a:r>
          </a:p>
        </p:txBody>
      </p:sp>
    </p:spTree>
    <p:extLst>
      <p:ext uri="{BB962C8B-B14F-4D97-AF65-F5344CB8AC3E}">
        <p14:creationId xmlns:p14="http://schemas.microsoft.com/office/powerpoint/2010/main" val="357522987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endParaRPr lang="en-US">
              <a:solidFill>
                <a:srgbClr val="002060"/>
              </a:solidFill>
              <a:ea typeface="Calibri"/>
              <a:cs typeface="Calibri"/>
            </a:endParaRPr>
          </a:p>
          <a:p>
            <a:pPr lvl="1"/>
            <a:r>
              <a:rPr lang="en-US">
                <a:solidFill>
                  <a:srgbClr val="002060"/>
                </a:solidFill>
              </a:rPr>
              <a:t>Unwelcome conduct determined by a reasonable person to be so severe, pervasive and objectively offensive that it effectively denies a person equal access to the college or university’s education program or activity. </a:t>
            </a:r>
          </a:p>
          <a:p>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 Coordinator</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Confidential Resources (not required to internally report).</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Encouraged Reporters.  </a:t>
            </a:r>
            <a:endParaRPr lang="en-US">
              <a:solidFill>
                <a:srgbClr val="002060"/>
              </a:solidFill>
              <a:ea typeface="Calibri"/>
              <a:cs typeface="Calibri"/>
            </a:endParaRPr>
          </a:p>
          <a:p>
            <a:r>
              <a:rPr lang="en-US">
                <a:solidFill>
                  <a:srgbClr val="002060"/>
                </a:solidFill>
              </a:rPr>
              <a:t>Clarifies that reporting is to Title IX Coordinator.</a:t>
            </a:r>
            <a:endParaRPr lang="en-US">
              <a:solidFill>
                <a:srgbClr val="002060"/>
              </a:solidFill>
              <a:ea typeface="Calibri"/>
              <a:cs typeface="Calibri"/>
            </a:endParaRPr>
          </a:p>
          <a:p>
            <a:r>
              <a:rPr lang="en-US">
                <a:solidFill>
                  <a:srgbClr val="002060"/>
                </a:solidFill>
              </a:rPr>
              <a:t>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a:solidFill>
                  <a:srgbClr val="009F4D"/>
                </a:solidFill>
              </a:rPr>
              <a:t>The elements of discriminatory harassment include:</a:t>
            </a:r>
            <a:endParaRPr lang="en-US" altLang="en-US" b="1" u="sng"/>
          </a:p>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solidFill>
                  <a:srgbClr val="002060"/>
                </a:solidFill>
              </a:rPr>
              <a:t>Essentially the same as the 1B.1.1 investigatory process.  </a:t>
            </a:r>
            <a:r>
              <a:rPr lang="en-US" b="1" dirty="0">
                <a:solidFill>
                  <a:srgbClr val="002060"/>
                </a:solidFill>
              </a:rPr>
              <a:t>BUT</a:t>
            </a:r>
          </a:p>
          <a:p>
            <a:pPr lvl="1">
              <a:buFont typeface="Wingdings" panose="05000000000000000000" pitchFamily="2" charset="2"/>
              <a:buChar char="§"/>
            </a:pPr>
            <a:r>
              <a:rPr lang="en-US" dirty="0">
                <a:solidFill>
                  <a:srgbClr val="002060"/>
                </a:solidFill>
              </a:rPr>
              <a:t>Required presumption of innocence notice in notice of allegations (see template).</a:t>
            </a:r>
            <a:endParaRPr lang="en-US" dirty="0">
              <a:solidFill>
                <a:srgbClr val="002060"/>
              </a:solidFill>
              <a:ea typeface="Calibri"/>
              <a:cs typeface="Calibri"/>
            </a:endParaRPr>
          </a:p>
          <a:p>
            <a:pPr lvl="1">
              <a:buFont typeface="Wingdings" panose="05000000000000000000" pitchFamily="2" charset="2"/>
              <a:buChar char="§"/>
            </a:pPr>
            <a:r>
              <a:rPr lang="en-US" dirty="0">
                <a:solidFill>
                  <a:srgbClr val="002060"/>
                </a:solidFill>
              </a:rPr>
              <a:t>Consider both inculpatory and exculpatory evidence.</a:t>
            </a:r>
          </a:p>
          <a:p>
            <a:pPr lvl="1">
              <a:buFont typeface="Wingdings" panose="05000000000000000000" pitchFamily="2" charset="2"/>
              <a:buChar char="§"/>
            </a:pPr>
            <a:r>
              <a:rPr lang="en-US" dirty="0">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endParaRPr lang="en-US" dirty="0">
              <a:solidFill>
                <a:srgbClr val="002060"/>
              </a:solidFill>
              <a:ea typeface="Calibri"/>
              <a:cs typeface="Calibri"/>
            </a:endParaRPr>
          </a:p>
        </p:txBody>
      </p:sp>
    </p:spTree>
    <p:extLst>
      <p:ext uri="{BB962C8B-B14F-4D97-AF65-F5344CB8AC3E}">
        <p14:creationId xmlns:p14="http://schemas.microsoft.com/office/powerpoint/2010/main" val="132170400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Refer the matter for a formal hearing.</a:t>
            </a:r>
            <a:endParaRPr lang="en-US">
              <a:solidFill>
                <a:srgbClr val="002060"/>
              </a:solidFill>
              <a:ea typeface="Calibri"/>
              <a:cs typeface="Calibri"/>
            </a:endParaRPr>
          </a:p>
          <a:p>
            <a:pPr lvl="1"/>
            <a:r>
              <a:rPr lang="en-US">
                <a:solidFill>
                  <a:srgbClr val="002060"/>
                </a:solidFill>
              </a:rPr>
              <a:t>At least ten (10) days prior to formal hearing, parties and advisors, receive the investigation report for their review and response.  </a:t>
            </a:r>
            <a:endParaRPr lang="en-US">
              <a:solidFill>
                <a:srgbClr val="002060"/>
              </a:solidFill>
              <a:ea typeface="Calibri" panose="020F0502020204030204"/>
              <a:cs typeface="Calibri" panose="020F0502020204030204"/>
            </a:endParaRPr>
          </a:p>
          <a:p>
            <a:r>
              <a:rPr lang="en-US">
                <a:solidFill>
                  <a:srgbClr val="002060"/>
                </a:solidFill>
              </a:rPr>
              <a:t>Formal Hearing. </a:t>
            </a:r>
            <a:endParaRPr lang="en-US">
              <a:solidFill>
                <a:srgbClr val="002060"/>
              </a:solidFill>
              <a:ea typeface="Calibri"/>
              <a:cs typeface="Calibri"/>
            </a:endParaRPr>
          </a:p>
          <a:p>
            <a:pPr lvl="1"/>
            <a:r>
              <a:rPr lang="en-US">
                <a:solidFill>
                  <a:srgbClr val="002060"/>
                </a:solidFill>
                <a:ea typeface="Calibri"/>
                <a:cs typeface="Calibri"/>
              </a:rPr>
              <a:t>Trained decision-maker;</a:t>
            </a:r>
          </a:p>
          <a:p>
            <a:pPr lvl="1"/>
            <a:r>
              <a:rPr lang="en-US">
                <a:solidFill>
                  <a:srgbClr val="002060"/>
                </a:solidFill>
                <a:ea typeface="Calibri"/>
                <a:cs typeface="Calibri"/>
              </a:rPr>
              <a:t>Live meeting (in-person or video technology).</a:t>
            </a:r>
          </a:p>
          <a:p>
            <a:pPr lvl="1"/>
            <a:r>
              <a:rPr lang="en-US">
                <a:solidFill>
                  <a:srgbClr val="002060"/>
                </a:solidFill>
                <a:ea typeface="Calibri"/>
                <a:cs typeface="Calibri"/>
              </a:rPr>
              <a:t>Facilitated questioning.  </a:t>
            </a:r>
          </a:p>
          <a:p>
            <a:pPr lvl="1"/>
            <a:r>
              <a:rPr lang="en-US">
                <a:solidFill>
                  <a:srgbClr val="002060"/>
                </a:solidFill>
                <a:ea typeface="Calibri"/>
                <a:cs typeface="Calibri"/>
              </a:rPr>
              <a:t>Cross-examination by advisors only.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271248868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Decision-maker decides: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Whether the policy has been violated; and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On appropriate sanctions if the policy has been violated.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Issues a written determination that includes: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Identification of allegations;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Description of procedural steps;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Findings of fact supporting the determination;</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Conclusions as to responsibility and any sanctions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Procedures for appeal.  </a:t>
            </a:r>
            <a:endParaRPr lang="en-US">
              <a:solidFill>
                <a:srgbClr val="002060"/>
              </a:solidFill>
              <a:ea typeface="Calibri" panose="020F0502020204030204"/>
              <a:cs typeface="Calibri" panose="020F0502020204030204"/>
            </a:endParaRPr>
          </a:p>
        </p:txBody>
      </p:sp>
    </p:spTree>
    <p:extLst>
      <p:ext uri="{BB962C8B-B14F-4D97-AF65-F5344CB8AC3E}">
        <p14:creationId xmlns:p14="http://schemas.microsoft.com/office/powerpoint/2010/main" val="106507337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a:t>The examples of discriminatory harassment include:</a:t>
            </a:r>
          </a:p>
          <a:p>
            <a:pPr marL="457200"/>
            <a:r>
              <a:rPr lang="en-US" altLang="en-US"/>
              <a:t>Oral or written conduct such as jokes, innuendo, slurs, name calling, negative comments about cultural norms, circulating rumors;</a:t>
            </a:r>
          </a:p>
          <a:p>
            <a:pPr marL="457200"/>
            <a:r>
              <a:rPr lang="en-US" altLang="en-US"/>
              <a:t>Physical conduct, battery, blocking movement;</a:t>
            </a:r>
          </a:p>
          <a:p>
            <a:pPr marL="457200"/>
            <a:r>
              <a:rPr lang="en-US" altLang="en-US"/>
              <a:t>Non-verbal derogatory gestures, stalking, interference with work performance;</a:t>
            </a:r>
          </a:p>
          <a:p>
            <a:pPr marL="457200"/>
            <a:r>
              <a:rPr lang="en-US" altLang="en-US"/>
              <a:t>Visual displays.</a:t>
            </a:r>
          </a:p>
        </p:txBody>
      </p:sp>
    </p:spTree>
    <p:extLst>
      <p:ext uri="{BB962C8B-B14F-4D97-AF65-F5344CB8AC3E}">
        <p14:creationId xmlns:p14="http://schemas.microsoft.com/office/powerpoint/2010/main" val="359716903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vert="horz" lIns="91440" tIns="45720" rIns="91440" bIns="45720" rtlCol="0" anchor="t">
            <a:normAutofit/>
          </a:bodyPr>
          <a:lstStyle/>
          <a:p>
            <a:r>
              <a:rPr lang="en-US"/>
              <a:t>Advisors</a:t>
            </a:r>
          </a:p>
          <a:p>
            <a:pPr lvl="1"/>
            <a:r>
              <a:rPr lang="en-US"/>
              <a:t>Both complainant and respondent may have an advisor of their choice;</a:t>
            </a:r>
            <a:endParaRPr lang="en-US">
              <a:ea typeface="Calibri"/>
              <a:cs typeface="Calibri"/>
            </a:endParaRPr>
          </a:p>
          <a:p>
            <a:pPr lvl="1"/>
            <a:r>
              <a:rPr lang="en-US"/>
              <a:t>For formal hearing, campus will provide if either party does not have their own.</a:t>
            </a:r>
            <a:endParaRPr lang="en-US">
              <a:ea typeface="Calibri"/>
              <a:cs typeface="Calibri"/>
            </a:endParaRPr>
          </a:p>
          <a:p>
            <a:pPr lvl="1"/>
            <a:r>
              <a:rPr lang="en-US">
                <a:ea typeface="Calibri"/>
                <a:cs typeface="Calibri"/>
              </a:rPr>
              <a:t>See new Operating Instruction (</a:t>
            </a:r>
            <a:r>
              <a:rPr lang="en-US" i="1">
                <a:ea typeface="Calibri"/>
                <a:cs typeface="Calibri"/>
              </a:rPr>
              <a:t>pending</a:t>
            </a:r>
            <a:r>
              <a:rPr lang="en-US">
                <a:ea typeface="Calibri"/>
                <a:cs typeface="Calibri"/>
              </a:rPr>
              <a:t>).  </a:t>
            </a:r>
          </a:p>
          <a:p>
            <a:endParaRPr lang="en-US">
              <a:ea typeface="Calibri"/>
              <a:cs typeface="Calibri"/>
            </a:endParaRPr>
          </a:p>
        </p:txBody>
      </p:sp>
    </p:spTree>
    <p:extLst>
      <p:ext uri="{BB962C8B-B14F-4D97-AF65-F5344CB8AC3E}">
        <p14:creationId xmlns:p14="http://schemas.microsoft.com/office/powerpoint/2010/main" val="379146646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t>August 6,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93232228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Decision-maker’s Responsibilities</a:t>
            </a:r>
          </a:p>
        </p:txBody>
      </p:sp>
      <p:sp>
        <p:nvSpPr>
          <p:cNvPr id="2" name="Content Placeholder 1"/>
          <p:cNvSpPr>
            <a:spLocks noGrp="1"/>
          </p:cNvSpPr>
          <p:nvPr>
            <p:ph idx="1"/>
          </p:nvPr>
        </p:nvSpPr>
        <p:spPr/>
        <p:txBody>
          <a:bodyPr/>
          <a:lstStyle/>
          <a:p>
            <a:pPr marL="463550" lvl="1" indent="-457200"/>
            <a:r>
              <a:rPr lang="en-US"/>
              <a:t>Reviews investigative report</a:t>
            </a:r>
          </a:p>
          <a:p>
            <a:pPr marL="463550" lvl="1" indent="-457200"/>
            <a:r>
              <a:rPr lang="en-US"/>
              <a:t>Decides if misconduct occurred</a:t>
            </a:r>
          </a:p>
          <a:p>
            <a:pPr marL="463550" lvl="1" indent="-457200"/>
            <a:r>
              <a:rPr lang="en-US"/>
              <a:t>Determines appropriate action (in some cases)</a:t>
            </a:r>
          </a:p>
          <a:p>
            <a:pPr marL="463550" lvl="1" indent="-457200"/>
            <a:r>
              <a:rPr lang="en-US"/>
              <a:t>Implements appropriate action (in some cases)</a:t>
            </a:r>
          </a:p>
          <a:p>
            <a:pPr marL="463550" lvl="1" indent="-457200"/>
            <a:r>
              <a:rPr lang="en-US"/>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Who Makes the Disciplinary Decision?</a:t>
            </a:r>
          </a:p>
        </p:txBody>
      </p:sp>
      <p:sp>
        <p:nvSpPr>
          <p:cNvPr id="2" name="Content Placeholder 1"/>
          <p:cNvSpPr>
            <a:spLocks noGrp="1"/>
          </p:cNvSpPr>
          <p:nvPr>
            <p:ph idx="1"/>
          </p:nvPr>
        </p:nvSpPr>
        <p:spPr/>
        <p:txBody>
          <a:bodyPr/>
          <a:lstStyle/>
          <a:p>
            <a:pPr marL="0" indent="0">
              <a:buNone/>
            </a:pPr>
            <a:r>
              <a:rPr lang="en-US"/>
              <a:t>Someone who:</a:t>
            </a:r>
          </a:p>
          <a:p>
            <a:pPr marL="463550" lvl="1" indent="-457200"/>
            <a:r>
              <a:rPr lang="en-US"/>
              <a:t>Has the authority (direct or delegated)</a:t>
            </a:r>
          </a:p>
          <a:p>
            <a:pPr marL="463550" lvl="1" indent="-457200"/>
            <a:r>
              <a:rPr lang="en-US"/>
              <a:t>Accepts the responsibility</a:t>
            </a:r>
          </a:p>
          <a:p>
            <a:pPr marL="463550" lvl="1" indent="-457200"/>
            <a:r>
              <a:rPr lang="en-US"/>
              <a:t>Will be able to testify and is a good witness</a:t>
            </a:r>
          </a:p>
          <a:p>
            <a:pPr marL="463550" lvl="1" indent="-457200"/>
            <a:r>
              <a:rPr lang="en-US"/>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Analyzing the Investigation Report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Read the allegations or complaint to see what the report should cover</a:t>
            </a:r>
          </a:p>
          <a:p>
            <a:pPr marL="463550" indent="-463550">
              <a:buFont typeface="Arial" panose="020B0604020202020204" pitchFamily="34" charset="0"/>
              <a:buChar char="•"/>
            </a:pPr>
            <a:r>
              <a:rPr lang="en-US"/>
              <a:t>Review the elements of the offense</a:t>
            </a:r>
          </a:p>
          <a:p>
            <a:pPr marL="463550" indent="-463550">
              <a:buFont typeface="Arial" panose="020B0604020202020204" pitchFamily="34" charset="0"/>
              <a:buChar char="•"/>
            </a:pPr>
            <a:r>
              <a:rPr lang="en-US"/>
              <a:t>Read the report thoroughly to identify gaps or unanswered questions</a:t>
            </a:r>
          </a:p>
          <a:p>
            <a:pPr marL="463550" indent="-463550">
              <a:buFont typeface="Arial" panose="020B0604020202020204" pitchFamily="34" charset="0"/>
              <a:buChar char="•"/>
            </a:pPr>
            <a:r>
              <a:rPr lang="en-US"/>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2</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Is there anything missing?  E.g., relevant information (If yes, send it back)</a:t>
            </a:r>
          </a:p>
          <a:p>
            <a:pPr marL="463550" indent="-463550">
              <a:buFont typeface="Arial" panose="020B0604020202020204" pitchFamily="34" charset="0"/>
              <a:buChar char="•"/>
            </a:pPr>
            <a:r>
              <a:rPr lang="en-US"/>
              <a:t>Are there inappropriate conclusions in the report (If yes, send it back)</a:t>
            </a:r>
          </a:p>
          <a:p>
            <a:pPr marL="463550" indent="-463550">
              <a:buFont typeface="Arial" panose="020B0604020202020204" pitchFamily="34" charset="0"/>
              <a:buChar char="•"/>
            </a:pPr>
            <a:r>
              <a:rPr lang="en-US"/>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3</a:t>
            </a:r>
          </a:p>
        </p:txBody>
      </p:sp>
      <p:sp>
        <p:nvSpPr>
          <p:cNvPr id="2" name="Content Placeholder 1"/>
          <p:cNvSpPr>
            <a:spLocks noGrp="1"/>
          </p:cNvSpPr>
          <p:nvPr>
            <p:ph idx="1"/>
          </p:nvPr>
        </p:nvSpPr>
        <p:spPr/>
        <p:txBody>
          <a:bodyPr>
            <a:normAutofit lnSpcReduction="10000"/>
          </a:bodyPr>
          <a:lstStyle/>
          <a:p>
            <a:pPr marL="463550" indent="-463550">
              <a:buFont typeface="Arial" panose="020B0604020202020204" pitchFamily="34" charset="0"/>
              <a:buChar char="•"/>
            </a:pPr>
            <a:r>
              <a:rPr lang="en-US"/>
              <a:t>Did the investigator give the subject an opportunity to respond to each specific charge?</a:t>
            </a:r>
          </a:p>
          <a:p>
            <a:pPr marL="463550" indent="-463550">
              <a:buFont typeface="Arial" panose="020B0604020202020204" pitchFamily="34" charset="0"/>
              <a:buChar char="•"/>
            </a:pPr>
            <a:endParaRPr lang="en-US"/>
          </a:p>
          <a:p>
            <a:pPr marL="0" indent="0">
              <a:buNone/>
            </a:pPr>
            <a:r>
              <a:rPr lang="en-US" sz="240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the charges being leveled against the employee are accurate and support the proposed action.</a:t>
            </a:r>
          </a:p>
          <a:p>
            <a:pPr marL="0" indent="0">
              <a:buNone/>
            </a:pPr>
            <a:r>
              <a:rPr lang="en-US">
                <a:solidFill>
                  <a:srgbClr val="002060"/>
                </a:solidFill>
              </a:rPr>
              <a:t> </a:t>
            </a:r>
          </a:p>
          <a:p>
            <a:pPr marL="4763" lvl="1" indent="-4763">
              <a:buNone/>
            </a:pPr>
            <a:r>
              <a:rPr lang="en-US" sz="2200" u="sng">
                <a:solidFill>
                  <a:srgbClr val="002060"/>
                </a:solidFill>
              </a:rPr>
              <a:t>IFO and Minnesota State</a:t>
            </a:r>
            <a:r>
              <a:rPr lang="en-US" sz="220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a:solidFill>
                  <a:srgbClr val="009F4D"/>
                </a:solidFill>
              </a:rPr>
              <a:t>The elements of sexual harassment include:</a:t>
            </a:r>
            <a:endParaRPr lang="en-US" altLang="en-US"/>
          </a:p>
          <a:p>
            <a:pPr marL="457200">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marL="457200">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4</a:t>
            </a:r>
          </a:p>
        </p:txBody>
      </p:sp>
      <p:sp>
        <p:nvSpPr>
          <p:cNvPr id="2" name="Content Placeholder 1"/>
          <p:cNvSpPr>
            <a:spLocks noGrp="1"/>
          </p:cNvSpPr>
          <p:nvPr>
            <p:ph idx="1"/>
          </p:nvPr>
        </p:nvSpPr>
        <p:spPr/>
        <p:txBody>
          <a:bodyPr>
            <a:normAutofit/>
          </a:bodyPr>
          <a:lstStyle/>
          <a:p>
            <a:pPr marL="0" indent="0">
              <a:lnSpc>
                <a:spcPct val="80000"/>
              </a:lnSpc>
              <a:buNone/>
            </a:pPr>
            <a:r>
              <a:rPr lang="en-US" sz="2400"/>
              <a:t>Scrutinize the disruptive conduct</a:t>
            </a:r>
          </a:p>
          <a:p>
            <a:pPr marL="342900" indent="-342900">
              <a:lnSpc>
                <a:spcPct val="80000"/>
              </a:lnSpc>
              <a:buFont typeface="Arial" panose="020B0604020202020204" pitchFamily="34" charset="0"/>
              <a:buChar char="•"/>
            </a:pPr>
            <a:r>
              <a:rPr lang="en-US" sz="2400"/>
              <a:t>What was the cause of the behavior?</a:t>
            </a:r>
          </a:p>
          <a:p>
            <a:pPr marL="342900" indent="-342900">
              <a:lnSpc>
                <a:spcPct val="80000"/>
              </a:lnSpc>
              <a:buFont typeface="Arial" panose="020B0604020202020204" pitchFamily="34" charset="0"/>
              <a:buChar char="•"/>
            </a:pPr>
            <a:r>
              <a:rPr lang="en-US" sz="2400"/>
              <a:t>Was the behavior unknowingly disruptive?</a:t>
            </a:r>
          </a:p>
          <a:p>
            <a:pPr marL="342900" indent="-342900">
              <a:lnSpc>
                <a:spcPct val="80000"/>
              </a:lnSpc>
              <a:buFont typeface="Arial" panose="020B0604020202020204" pitchFamily="34" charset="0"/>
              <a:buChar char="•"/>
            </a:pPr>
            <a:r>
              <a:rPr lang="en-US" sz="2400"/>
              <a:t>Were there factors beyond the employee’s control that contributed to the behavior?</a:t>
            </a:r>
          </a:p>
          <a:p>
            <a:pPr marL="342900" indent="-342900">
              <a:lnSpc>
                <a:spcPct val="80000"/>
              </a:lnSpc>
              <a:buFont typeface="Arial" panose="020B0604020202020204" pitchFamily="34" charset="0"/>
              <a:buChar char="•"/>
            </a:pPr>
            <a:r>
              <a:rPr lang="en-US" sz="2400"/>
              <a:t>Does the employee have the skills and training to refrain from the behavior?</a:t>
            </a:r>
          </a:p>
          <a:p>
            <a:pPr marL="342900" indent="-342900">
              <a:lnSpc>
                <a:spcPct val="80000"/>
              </a:lnSpc>
              <a:buFont typeface="Arial" panose="020B0604020202020204" pitchFamily="34" charset="0"/>
              <a:buChar char="•"/>
            </a:pPr>
            <a:r>
              <a:rPr lang="en-US" sz="2400"/>
              <a:t>Is the employee willing and likely to change?</a:t>
            </a:r>
          </a:p>
          <a:p>
            <a:pPr marL="342900" indent="-342900">
              <a:lnSpc>
                <a:spcPct val="80000"/>
              </a:lnSpc>
              <a:buFont typeface="Arial" panose="020B0604020202020204" pitchFamily="34" charset="0"/>
              <a:buChar char="•"/>
            </a:pPr>
            <a:r>
              <a:rPr lang="en-US" sz="240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5</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a:solidFill>
                  <a:srgbClr val="002060"/>
                </a:solidFill>
              </a:rPr>
              <a:t>How did they react or behave after the incident?</a:t>
            </a:r>
          </a:p>
          <a:p>
            <a:pPr marL="342900" indent="-342900">
              <a:buFont typeface="Arial" panose="020B0604020202020204" pitchFamily="34" charset="0"/>
              <a:buChar char="•"/>
            </a:pPr>
            <a:r>
              <a:rPr lang="en-US" sz="2400">
                <a:solidFill>
                  <a:srgbClr val="002060"/>
                </a:solidFill>
              </a:rPr>
              <a:t>Did they talk to others or write about the conduct soon after it occurred?</a:t>
            </a:r>
          </a:p>
          <a:p>
            <a:pPr marL="342900" indent="-342900">
              <a:buFont typeface="Arial" panose="020B0604020202020204" pitchFamily="34" charset="0"/>
              <a:buChar char="•"/>
            </a:pPr>
            <a:r>
              <a:rPr lang="en-US" sz="240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 6</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Determine if additional steps should be taken before making a decision</a:t>
            </a:r>
          </a:p>
          <a:p>
            <a:pPr marL="342900" indent="-342900">
              <a:buFont typeface="Arial" panose="020B0604020202020204" pitchFamily="34" charset="0"/>
              <a:buChar char="•"/>
            </a:pPr>
            <a:r>
              <a:rPr lang="en-US" sz="2400">
                <a:solidFill>
                  <a:srgbClr val="002060"/>
                </a:solidFill>
              </a:rPr>
              <a:t>Additional investigative measures</a:t>
            </a:r>
          </a:p>
          <a:p>
            <a:pPr marL="342900" indent="-342900">
              <a:buFont typeface="Arial" panose="020B0604020202020204" pitchFamily="34" charset="0"/>
              <a:buChar char="•"/>
            </a:pPr>
            <a:r>
              <a:rPr lang="en-US" sz="240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Meeting Complainant, Respondent or Others</a:t>
            </a:r>
          </a:p>
        </p:txBody>
      </p:sp>
      <p:sp>
        <p:nvSpPr>
          <p:cNvPr id="2" name="Content Placeholder 1"/>
          <p:cNvSpPr>
            <a:spLocks noGrp="1"/>
          </p:cNvSpPr>
          <p:nvPr>
            <p:ph idx="1"/>
          </p:nvPr>
        </p:nvSpPr>
        <p:spPr/>
        <p:txBody>
          <a:bodyPr>
            <a:normAutofit/>
          </a:bodyPr>
          <a:lstStyle/>
          <a:p>
            <a:r>
              <a:rPr lang="en-US" sz="2400">
                <a:solidFill>
                  <a:srgbClr val="002060"/>
                </a:solidFill>
              </a:rPr>
              <a:t>Data Practices Act Notice (</a:t>
            </a:r>
            <a:r>
              <a:rPr lang="en-US" sz="2400" err="1">
                <a:solidFill>
                  <a:srgbClr val="002060"/>
                </a:solidFill>
              </a:rPr>
              <a:t>Tennessen</a:t>
            </a:r>
            <a:r>
              <a:rPr lang="en-US" sz="2400">
                <a:solidFill>
                  <a:srgbClr val="002060"/>
                </a:solidFill>
              </a:rPr>
              <a:t> Notice)</a:t>
            </a:r>
          </a:p>
          <a:p>
            <a:r>
              <a:rPr lang="en-US" sz="2400">
                <a:solidFill>
                  <a:srgbClr val="002060"/>
                </a:solidFill>
              </a:rPr>
              <a:t>Non-Bargaining Unit Employee Representation Rights</a:t>
            </a:r>
          </a:p>
          <a:p>
            <a:r>
              <a:rPr lang="en-US" sz="2400">
                <a:solidFill>
                  <a:srgbClr val="002060"/>
                </a:solidFill>
              </a:rPr>
              <a:t>Bargaining Unit Employee Representation Rights (Weingarten Rights)</a:t>
            </a:r>
          </a:p>
          <a:p>
            <a:pPr marL="347663" indent="-347663">
              <a:buFont typeface="Arial" panose="020B0604020202020204" pitchFamily="34" charset="0"/>
              <a:buChar char="•"/>
            </a:pPr>
            <a:r>
              <a:rPr lang="en-US" sz="240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Did the discrimination or harassment occur in violation of Policy 1B.1?</a:t>
            </a:r>
          </a:p>
          <a:p>
            <a:pPr marL="342900" indent="-342900">
              <a:buFont typeface="Arial" panose="020B0604020202020204" pitchFamily="34" charset="0"/>
              <a:buChar char="•"/>
            </a:pPr>
            <a:r>
              <a:rPr lang="en-US" sz="2400">
                <a:solidFill>
                  <a:srgbClr val="002060"/>
                </a:solidFill>
              </a:rPr>
              <a:t>Did a violation of Policy 1B.3 occur?</a:t>
            </a:r>
          </a:p>
          <a:p>
            <a:pPr marL="342900" indent="-342900">
              <a:buFont typeface="Arial" panose="020B0604020202020204" pitchFamily="34" charset="0"/>
              <a:buChar char="•"/>
            </a:pPr>
            <a:r>
              <a:rPr lang="en-US" sz="240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2</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Burden of Proof</a:t>
            </a:r>
          </a:p>
          <a:p>
            <a:pPr marL="342900" indent="-342900">
              <a:buFont typeface="Arial" panose="020B0604020202020204" pitchFamily="34" charset="0"/>
              <a:buChar char="•"/>
            </a:pPr>
            <a:r>
              <a:rPr lang="en-US" sz="2400">
                <a:solidFill>
                  <a:srgbClr val="002060"/>
                </a:solidFill>
              </a:rPr>
              <a:t>99% beyond a reasonable doubt (criminal court matters)</a:t>
            </a:r>
          </a:p>
          <a:p>
            <a:pPr marL="342900" indent="-342900">
              <a:buFont typeface="Arial" panose="020B0604020202020204" pitchFamily="34" charset="0"/>
              <a:buChar char="•"/>
            </a:pPr>
            <a:r>
              <a:rPr lang="en-US" sz="2400">
                <a:solidFill>
                  <a:srgbClr val="002060"/>
                </a:solidFill>
              </a:rPr>
              <a:t>75% clear and convincing evidence (civil court matters)</a:t>
            </a:r>
          </a:p>
          <a:p>
            <a:pPr marL="342900" indent="-342900">
              <a:buFont typeface="Arial" panose="020B0604020202020204" pitchFamily="34" charset="0"/>
              <a:buChar char="•"/>
            </a:pPr>
            <a:r>
              <a:rPr lang="en-US" sz="240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a:solidFill>
                  <a:srgbClr val="002060"/>
                </a:solidFill>
              </a:rPr>
              <a:t>&lt;51% good faith in investigation/reasonable conclusion (most private employers)</a:t>
            </a:r>
          </a:p>
          <a:p>
            <a:endParaRPr lang="en-US" sz="2400">
              <a:solidFill>
                <a:srgbClr val="002060"/>
              </a:solidFill>
            </a:endParaRPr>
          </a:p>
          <a:p>
            <a:r>
              <a:rPr lang="en-US" sz="2400">
                <a:solidFill>
                  <a:srgbClr val="002060"/>
                </a:solidFill>
              </a:rPr>
              <a:t>*Check the relevant CBA</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3</a:t>
            </a:r>
          </a:p>
        </p:txBody>
      </p:sp>
      <p:sp>
        <p:nvSpPr>
          <p:cNvPr id="2" name="Content Placeholder 1"/>
          <p:cNvSpPr>
            <a:spLocks noGrp="1"/>
          </p:cNvSpPr>
          <p:nvPr>
            <p:ph idx="1"/>
          </p:nvPr>
        </p:nvSpPr>
        <p:spPr/>
        <p:txBody>
          <a:bodyPr>
            <a:normAutofit/>
          </a:bodyPr>
          <a:lstStyle/>
          <a:p>
            <a:r>
              <a:rPr lang="en-US" sz="2400">
                <a:solidFill>
                  <a:srgbClr val="002060"/>
                </a:solidFill>
              </a:rPr>
              <a:t>Gather all information and highlight the important points</a:t>
            </a:r>
          </a:p>
          <a:p>
            <a:endParaRPr lang="en-US" sz="2400">
              <a:solidFill>
                <a:srgbClr val="002060"/>
              </a:solidFill>
            </a:endParaRPr>
          </a:p>
          <a:p>
            <a:r>
              <a:rPr lang="en-US" sz="2400">
                <a:solidFill>
                  <a:srgbClr val="002060"/>
                </a:solidFill>
              </a:rPr>
              <a:t>What do the important points show or prove?</a:t>
            </a:r>
          </a:p>
          <a:p>
            <a:pPr lvl="1"/>
            <a:r>
              <a:rPr lang="en-US" sz="2000">
                <a:solidFill>
                  <a:srgbClr val="002060"/>
                </a:solidFill>
              </a:rPr>
              <a:t>If not relevant, put it aside.</a:t>
            </a:r>
          </a:p>
          <a:p>
            <a:pPr lvl="1"/>
            <a:r>
              <a:rPr lang="en-US" sz="2000">
                <a:solidFill>
                  <a:srgbClr val="002060"/>
                </a:solidFill>
              </a:rPr>
              <a:t>If relevant, is it credible?</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Determining Appropriate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Take corrective action for 1B.1 and 1B.3 violations</a:t>
            </a:r>
          </a:p>
          <a:p>
            <a:pPr marL="342900" indent="-342900">
              <a:buFont typeface="Arial" panose="020B0604020202020204" pitchFamily="34" charset="0"/>
              <a:buChar char="•"/>
            </a:pPr>
            <a:r>
              <a:rPr lang="en-US" sz="2400">
                <a:solidFill>
                  <a:srgbClr val="002060"/>
                </a:solidFill>
              </a:rPr>
              <a:t>Refer non-1B work problems or student misconduct to appropriate resource</a:t>
            </a:r>
          </a:p>
          <a:p>
            <a:pPr marL="342900" indent="-342900">
              <a:buFont typeface="Arial" panose="020B0604020202020204" pitchFamily="34" charset="0"/>
              <a:buChar char="•"/>
            </a:pPr>
            <a:r>
              <a:rPr lang="en-US" sz="240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continued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Action must be sufficient to:</a:t>
            </a:r>
          </a:p>
          <a:p>
            <a:pPr marL="682625" lvl="1" indent="-342900"/>
            <a:r>
              <a:rPr lang="en-US" sz="2000">
                <a:solidFill>
                  <a:srgbClr val="002060"/>
                </a:solidFill>
              </a:rPr>
              <a:t>Ensure harassment/discrimination will stop and not recur</a:t>
            </a:r>
          </a:p>
          <a:p>
            <a:pPr marL="682625" lvl="1" indent="-342900"/>
            <a:r>
              <a:rPr lang="en-US" sz="2000">
                <a:solidFill>
                  <a:srgbClr val="002060"/>
                </a:solidFill>
              </a:rPr>
              <a:t>Send clear messages that policy is meaningful and applies to everyone</a:t>
            </a:r>
          </a:p>
          <a:p>
            <a:pPr marL="342900" indent="-342900">
              <a:buFont typeface="Arial" panose="020B0604020202020204" pitchFamily="34" charset="0"/>
              <a:buChar char="•"/>
            </a:pPr>
            <a:r>
              <a:rPr lang="en-US" sz="2400">
                <a:solidFill>
                  <a:srgbClr val="002060"/>
                </a:solidFill>
              </a:rPr>
              <a:t>Factors</a:t>
            </a:r>
          </a:p>
          <a:p>
            <a:pPr marL="682625" lvl="1" indent="-342900"/>
            <a:r>
              <a:rPr lang="en-US" sz="2000">
                <a:solidFill>
                  <a:srgbClr val="002060"/>
                </a:solidFill>
              </a:rPr>
              <a:t>Severity of conduct</a:t>
            </a:r>
          </a:p>
          <a:p>
            <a:pPr marL="682625" lvl="1" indent="-342900"/>
            <a:r>
              <a:rPr lang="en-US" sz="2000">
                <a:solidFill>
                  <a:srgbClr val="002060"/>
                </a:solidFill>
              </a:rPr>
              <a:t>Degree of harm to complainant and others</a:t>
            </a:r>
          </a:p>
          <a:p>
            <a:pPr marL="682625" lvl="1" indent="-342900"/>
            <a:r>
              <a:rPr lang="en-US" sz="2000">
                <a:solidFill>
                  <a:srgbClr val="002060"/>
                </a:solidFill>
              </a:rPr>
              <a:t>Has the conduct potentially created a class of complainants?</a:t>
            </a:r>
          </a:p>
          <a:p>
            <a:pPr marL="682625" lvl="1" indent="-342900"/>
            <a:r>
              <a:rPr lang="en-US" sz="200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dirty="0"/>
              <a:t>Determining Appropriate Action, continued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Progressive (or corrective) discipline is designed to </a:t>
            </a:r>
            <a:r>
              <a:rPr lang="en-US" sz="2400" i="1" u="sng">
                <a:solidFill>
                  <a:srgbClr val="002060"/>
                </a:solidFill>
              </a:rPr>
              <a:t>correct</a:t>
            </a:r>
            <a:r>
              <a:rPr lang="en-US" sz="240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a:t>The subject of the harassment and harasser may be woman, man, or nonbinary; they do not have to be different sexes.</a:t>
            </a:r>
          </a:p>
          <a:p>
            <a:pPr marL="457200"/>
            <a:r>
              <a:rPr lang="en-US"/>
              <a:t>The harasser may be a supervisor of the person, a supervisor in a different area, a co-worker, a student, etc.</a:t>
            </a:r>
          </a:p>
          <a:p>
            <a:pPr marL="457200"/>
            <a:r>
              <a:rPr lang="en-US"/>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dirty="0"/>
              <a:t>Determining Appropriate Action, just cause</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Just Cause</a:t>
            </a:r>
          </a:p>
          <a:p>
            <a:pPr marL="342900" indent="-342900">
              <a:buFont typeface="Arial" panose="020B0604020202020204" pitchFamily="34" charset="0"/>
              <a:buChar char="•"/>
            </a:pPr>
            <a:r>
              <a:rPr lang="en-US" sz="2400">
                <a:solidFill>
                  <a:srgbClr val="002060"/>
                </a:solidFill>
              </a:rPr>
              <a:t>Did the employee </a:t>
            </a:r>
            <a:r>
              <a:rPr lang="en-US" sz="2400" u="sng">
                <a:solidFill>
                  <a:srgbClr val="00A353"/>
                </a:solidFill>
              </a:rPr>
              <a:t>know</a:t>
            </a:r>
            <a:r>
              <a:rPr lang="en-US" sz="2400">
                <a:solidFill>
                  <a:srgbClr val="002060"/>
                </a:solidFill>
              </a:rPr>
              <a:t> and </a:t>
            </a:r>
            <a:r>
              <a:rPr lang="en-US" sz="2400" u="sng">
                <a:solidFill>
                  <a:srgbClr val="00A353"/>
                </a:solidFill>
              </a:rPr>
              <a:t>understand</a:t>
            </a:r>
            <a:r>
              <a:rPr lang="en-US" sz="2400">
                <a:solidFill>
                  <a:srgbClr val="002060"/>
                </a:solidFill>
              </a:rPr>
              <a:t> there would be consequences for violating the rule or standard?</a:t>
            </a:r>
          </a:p>
          <a:p>
            <a:pPr marL="342900" indent="-342900">
              <a:buFont typeface="Arial" panose="020B0604020202020204" pitchFamily="34" charset="0"/>
              <a:buChar char="•"/>
            </a:pPr>
            <a:r>
              <a:rPr lang="en-US" sz="2400">
                <a:solidFill>
                  <a:srgbClr val="002060"/>
                </a:solidFill>
              </a:rPr>
              <a:t>Was the violated rule or standard </a:t>
            </a:r>
            <a:r>
              <a:rPr lang="en-US" sz="2400" u="sng">
                <a:solidFill>
                  <a:srgbClr val="00A353"/>
                </a:solidFill>
              </a:rPr>
              <a:t>reasonable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Was the pre-disciplinary investigation fair and </a:t>
            </a:r>
            <a:r>
              <a:rPr lang="en-US" sz="2400" u="sng">
                <a:solidFill>
                  <a:srgbClr val="00A353"/>
                </a:solidFill>
              </a:rPr>
              <a:t>objective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Did the investigation result in sufficient </a:t>
            </a:r>
            <a:r>
              <a:rPr lang="en-US" sz="2400" u="sng">
                <a:solidFill>
                  <a:srgbClr val="00A353"/>
                </a:solidFill>
              </a:rPr>
              <a:t>proof</a:t>
            </a:r>
            <a:r>
              <a:rPr lang="en-US" sz="2400">
                <a:solidFill>
                  <a:srgbClr val="002060"/>
                </a:solidFill>
              </a:rPr>
              <a:t> of violation of the rule or standard?</a:t>
            </a:r>
          </a:p>
          <a:p>
            <a:pPr marL="342900" indent="-342900">
              <a:buFont typeface="Arial" panose="020B0604020202020204" pitchFamily="34" charset="0"/>
              <a:buChar char="•"/>
            </a:pPr>
            <a:r>
              <a:rPr lang="en-US" sz="2400">
                <a:solidFill>
                  <a:srgbClr val="002060"/>
                </a:solidFill>
              </a:rPr>
              <a:t>Was employee treated </a:t>
            </a:r>
            <a:r>
              <a:rPr lang="en-US" sz="2400" u="sng">
                <a:solidFill>
                  <a:srgbClr val="00A353"/>
                </a:solidFill>
              </a:rPr>
              <a:t>consistently</a:t>
            </a:r>
            <a:r>
              <a:rPr lang="en-US" sz="2400">
                <a:solidFill>
                  <a:srgbClr val="002060"/>
                </a:solidFill>
              </a:rPr>
              <a:t> with similarly situated employees?</a:t>
            </a:r>
          </a:p>
          <a:p>
            <a:pPr marL="342900" indent="-342900">
              <a:buFont typeface="Arial" panose="020B0604020202020204" pitchFamily="34" charset="0"/>
              <a:buChar char="•"/>
            </a:pPr>
            <a:r>
              <a:rPr lang="en-US" sz="2400">
                <a:solidFill>
                  <a:srgbClr val="002060"/>
                </a:solidFill>
              </a:rPr>
              <a:t>Was the penalty </a:t>
            </a:r>
            <a:r>
              <a:rPr lang="en-US" sz="2400" u="sng">
                <a:solidFill>
                  <a:srgbClr val="00A353"/>
                </a:solidFill>
              </a:rPr>
              <a:t>appropriate</a:t>
            </a:r>
            <a:r>
              <a:rPr lang="en-US" sz="240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dirty="0"/>
              <a:t>Determining Appropriate Action, assessment</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Penalty Assessment </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Has the employee engaged in protected or concerted activity?</a:t>
            </a:r>
          </a:p>
          <a:p>
            <a:pPr marL="342900" indent="-342900">
              <a:buFont typeface="Arial" panose="020B0604020202020204" pitchFamily="34" charset="0"/>
              <a:buChar char="•"/>
            </a:pPr>
            <a:r>
              <a:rPr lang="en-US" sz="2400">
                <a:solidFill>
                  <a:srgbClr val="002060"/>
                </a:solidFill>
              </a:rPr>
              <a:t>Is the employee on (or recently taken) a job protected leave?</a:t>
            </a:r>
          </a:p>
          <a:p>
            <a:pPr marL="342900" indent="-342900">
              <a:buFont typeface="Arial" panose="020B0604020202020204" pitchFamily="34" charset="0"/>
              <a:buChar char="•"/>
            </a:pPr>
            <a:r>
              <a:rPr lang="en-US" sz="240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a:solidFill>
                  <a:srgbClr val="002060"/>
                </a:solidFill>
              </a:rPr>
              <a:t>Has the decision maker made inappropriate statements about the employee?</a:t>
            </a:r>
          </a:p>
          <a:p>
            <a:pPr marL="342900" indent="-342900">
              <a:buFont typeface="Arial" panose="020B0604020202020204" pitchFamily="34" charset="0"/>
              <a:buChar char="•"/>
            </a:pPr>
            <a:r>
              <a:rPr lang="en-US" sz="240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Determine Appropriate Action </a:t>
            </a:r>
            <a:r>
              <a:rPr lang="en-US">
                <a:solidFill>
                  <a:srgbClr val="00A353"/>
                </a:solidFill>
              </a:rPr>
              <a:t>Employee</a:t>
            </a:r>
          </a:p>
        </p:txBody>
      </p:sp>
      <p:sp>
        <p:nvSpPr>
          <p:cNvPr id="2" name="Content Placeholder 1"/>
          <p:cNvSpPr>
            <a:spLocks noGrp="1"/>
          </p:cNvSpPr>
          <p:nvPr>
            <p:ph idx="1"/>
          </p:nvPr>
        </p:nvSpPr>
        <p:spPr/>
        <p:txBody>
          <a:bodyPr>
            <a:normAutofit fontScale="77500" lnSpcReduction="20000"/>
          </a:bodyPr>
          <a:lstStyle/>
          <a:p>
            <a:r>
              <a:rPr lang="en-US" sz="2400">
                <a:solidFill>
                  <a:srgbClr val="002060"/>
                </a:solidFill>
              </a:rPr>
              <a:t>Non-disciplinary options</a:t>
            </a:r>
          </a:p>
          <a:p>
            <a:pPr marL="342900" indent="-342900">
              <a:buFont typeface="Arial" panose="020B0604020202020204" pitchFamily="34" charset="0"/>
              <a:buChar char="•"/>
            </a:pPr>
            <a:r>
              <a:rPr lang="en-US" sz="240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a:solidFill>
                  <a:srgbClr val="002060"/>
                </a:solidFill>
              </a:rPr>
              <a:t>Reassignment?</a:t>
            </a:r>
          </a:p>
          <a:p>
            <a:pPr marL="342900" indent="-342900">
              <a:buFont typeface="Arial" panose="020B0604020202020204" pitchFamily="34" charset="0"/>
              <a:buChar char="•"/>
            </a:pPr>
            <a:endParaRPr lang="en-US" sz="2400">
              <a:solidFill>
                <a:srgbClr val="002060"/>
              </a:solidFill>
            </a:endParaRPr>
          </a:p>
          <a:p>
            <a:r>
              <a:rPr lang="en-US" sz="2400">
                <a:solidFill>
                  <a:srgbClr val="002060"/>
                </a:solidFill>
              </a:rPr>
              <a:t>Types of progressive discipline*</a:t>
            </a:r>
          </a:p>
          <a:p>
            <a:pPr marL="342900" indent="-342900">
              <a:buFont typeface="Arial" panose="020B0604020202020204" pitchFamily="34" charset="0"/>
              <a:buChar char="•"/>
            </a:pPr>
            <a:r>
              <a:rPr lang="en-US" sz="2400">
                <a:solidFill>
                  <a:srgbClr val="002060"/>
                </a:solidFill>
              </a:rPr>
              <a:t>Oral reprimand</a:t>
            </a:r>
          </a:p>
          <a:p>
            <a:pPr marL="342900" indent="-342900">
              <a:buFont typeface="Arial" panose="020B0604020202020204" pitchFamily="34" charset="0"/>
              <a:buChar char="•"/>
            </a:pPr>
            <a:r>
              <a:rPr lang="en-US" sz="2400">
                <a:solidFill>
                  <a:srgbClr val="002060"/>
                </a:solidFill>
              </a:rPr>
              <a:t>Written reprimand</a:t>
            </a:r>
          </a:p>
          <a:p>
            <a:pPr marL="342900" indent="-342900">
              <a:buFont typeface="Arial" panose="020B0604020202020204" pitchFamily="34" charset="0"/>
              <a:buChar char="•"/>
            </a:pPr>
            <a:r>
              <a:rPr lang="en-US" sz="2400">
                <a:solidFill>
                  <a:srgbClr val="002060"/>
                </a:solidFill>
              </a:rPr>
              <a:t>Suspension (with or without pay)</a:t>
            </a:r>
          </a:p>
          <a:p>
            <a:pPr marL="342900" indent="-342900">
              <a:buFont typeface="Arial" panose="020B0604020202020204" pitchFamily="34" charset="0"/>
              <a:buChar char="•"/>
            </a:pPr>
            <a:r>
              <a:rPr lang="en-US" sz="2400">
                <a:solidFill>
                  <a:srgbClr val="002060"/>
                </a:solidFill>
              </a:rPr>
              <a:t>Vacation reduction per CBA (e.g., MAPE, MMA, MSUAASF)</a:t>
            </a:r>
          </a:p>
          <a:p>
            <a:pPr marL="342900" indent="-342900">
              <a:buFont typeface="Arial" panose="020B0604020202020204" pitchFamily="34" charset="0"/>
              <a:buChar char="•"/>
            </a:pPr>
            <a:r>
              <a:rPr lang="en-US" sz="2400">
                <a:solidFill>
                  <a:srgbClr val="002060"/>
                </a:solidFill>
              </a:rPr>
              <a:t>Demotion</a:t>
            </a:r>
          </a:p>
          <a:p>
            <a:pPr marL="342900" indent="-342900">
              <a:buFont typeface="Arial" panose="020B0604020202020204" pitchFamily="34" charset="0"/>
              <a:buChar char="•"/>
            </a:pPr>
            <a:r>
              <a:rPr lang="en-US" sz="2400">
                <a:solidFill>
                  <a:srgbClr val="002060"/>
                </a:solidFill>
              </a:rPr>
              <a:t>Discharge</a:t>
            </a:r>
          </a:p>
          <a:p>
            <a:r>
              <a:rPr lang="en-US" sz="240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Implement Appropriate Action</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a:t>
            </a:r>
          </a:p>
          <a:p>
            <a:pPr marL="342900" indent="-342900">
              <a:buFont typeface="Arial" panose="020B0604020202020204" pitchFamily="34" charset="0"/>
              <a:buChar char="•"/>
            </a:pPr>
            <a:r>
              <a:rPr lang="en-US" sz="2400">
                <a:solidFill>
                  <a:srgbClr val="002060"/>
                </a:solidFill>
              </a:rPr>
              <a:t>Level of discipline</a:t>
            </a:r>
          </a:p>
          <a:p>
            <a:pPr marL="342900" indent="-342900">
              <a:buFont typeface="Arial" panose="020B0604020202020204" pitchFamily="34" charset="0"/>
              <a:buChar char="•"/>
            </a:pPr>
            <a:r>
              <a:rPr lang="en-US" sz="2400">
                <a:solidFill>
                  <a:srgbClr val="002060"/>
                </a:solidFill>
              </a:rPr>
              <a:t>Reason(s) for discipline</a:t>
            </a:r>
          </a:p>
          <a:p>
            <a:pPr marL="342900" indent="-342900">
              <a:buFont typeface="Arial" panose="020B0604020202020204" pitchFamily="34" charset="0"/>
              <a:buChar char="•"/>
            </a:pPr>
            <a:r>
              <a:rPr lang="en-US" sz="2400">
                <a:solidFill>
                  <a:srgbClr val="002060"/>
                </a:solidFill>
              </a:rPr>
              <a:t>Past warnings and/or discipline the employee has received</a:t>
            </a:r>
          </a:p>
          <a:p>
            <a:pPr marL="342900" indent="-342900">
              <a:buFont typeface="Arial" panose="020B0604020202020204" pitchFamily="34" charset="0"/>
              <a:buChar char="•"/>
            </a:pPr>
            <a:r>
              <a:rPr lang="en-US" sz="240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continued</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 – cont’d</a:t>
            </a:r>
          </a:p>
          <a:p>
            <a:pPr marL="342900" indent="-342900">
              <a:buFont typeface="Arial" panose="020B0604020202020204" pitchFamily="34" charset="0"/>
              <a:buChar char="•"/>
            </a:pPr>
            <a:r>
              <a:rPr lang="en-US" sz="2400">
                <a:solidFill>
                  <a:srgbClr val="002060"/>
                </a:solidFill>
              </a:rPr>
              <a:t>Corrective action required of employee</a:t>
            </a:r>
          </a:p>
          <a:p>
            <a:pPr marL="342900" indent="-342900">
              <a:buFont typeface="Arial" panose="020B0604020202020204" pitchFamily="34" charset="0"/>
              <a:buChar char="•"/>
            </a:pPr>
            <a:r>
              <a:rPr lang="en-US" sz="2400">
                <a:solidFill>
                  <a:srgbClr val="002060"/>
                </a:solidFill>
              </a:rPr>
              <a:t>Referral to EAP, if your practice</a:t>
            </a:r>
          </a:p>
          <a:p>
            <a:pPr marL="342900" indent="-342900">
              <a:buFont typeface="Arial" panose="020B0604020202020204" pitchFamily="34" charset="0"/>
              <a:buChar char="•"/>
            </a:pPr>
            <a:r>
              <a:rPr lang="en-US" sz="2400">
                <a:solidFill>
                  <a:srgbClr val="002060"/>
                </a:solidFill>
              </a:rPr>
              <a:t>Consequences of failure to measurably improve</a:t>
            </a:r>
          </a:p>
          <a:p>
            <a:pPr marL="342900" indent="-342900">
              <a:buFont typeface="Arial" panose="020B0604020202020204" pitchFamily="34" charset="0"/>
              <a:buChar char="•"/>
            </a:pPr>
            <a:r>
              <a:rPr lang="en-US" sz="240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letter</a:t>
            </a:r>
          </a:p>
        </p:txBody>
      </p:sp>
      <p:sp>
        <p:nvSpPr>
          <p:cNvPr id="2" name="Content Placeholder 1"/>
          <p:cNvSpPr>
            <a:spLocks noGrp="1"/>
          </p:cNvSpPr>
          <p:nvPr>
            <p:ph idx="1"/>
          </p:nvPr>
        </p:nvSpPr>
        <p:spPr/>
        <p:txBody>
          <a:bodyPr>
            <a:normAutofit/>
          </a:bodyPr>
          <a:lstStyle/>
          <a:p>
            <a:r>
              <a:rPr lang="en-US" sz="2400">
                <a:solidFill>
                  <a:srgbClr val="002060"/>
                </a:solidFill>
              </a:rPr>
              <a:t>Distribution of disciplinary letter</a:t>
            </a:r>
          </a:p>
          <a:p>
            <a:pPr marL="342900" indent="-342900">
              <a:buFont typeface="Arial" panose="020B0604020202020204" pitchFamily="34" charset="0"/>
              <a:buChar char="•"/>
            </a:pPr>
            <a:r>
              <a:rPr lang="en-US" sz="2400">
                <a:solidFill>
                  <a:srgbClr val="002060"/>
                </a:solidFill>
              </a:rPr>
              <a:t>Employee</a:t>
            </a:r>
          </a:p>
          <a:p>
            <a:pPr marL="342900" indent="-342900">
              <a:buFont typeface="Arial" panose="020B0604020202020204" pitchFamily="34" charset="0"/>
              <a:buChar char="•"/>
            </a:pPr>
            <a:r>
              <a:rPr lang="en-US" sz="2400">
                <a:solidFill>
                  <a:srgbClr val="002060"/>
                </a:solidFill>
              </a:rPr>
              <a:t>Personnel file</a:t>
            </a:r>
          </a:p>
          <a:p>
            <a:pPr marL="342900" indent="-342900">
              <a:buFont typeface="Arial" panose="020B0604020202020204" pitchFamily="34" charset="0"/>
              <a:buChar char="•"/>
            </a:pPr>
            <a:r>
              <a:rPr lang="en-US" sz="2400">
                <a:solidFill>
                  <a:srgbClr val="002060"/>
                </a:solidFill>
              </a:rPr>
              <a:t>Union?  Check CBA</a:t>
            </a:r>
          </a:p>
          <a:p>
            <a:r>
              <a:rPr lang="en-US" sz="2400">
                <a:solidFill>
                  <a:srgbClr val="002060"/>
                </a:solidFill>
              </a:rPr>
              <a:t>Service of disciplinary letter in person or via mail</a:t>
            </a:r>
          </a:p>
          <a:p>
            <a:pPr marL="342900" indent="-342900">
              <a:buFont typeface="Arial" panose="020B0604020202020204" pitchFamily="34" charset="0"/>
              <a:buChar char="•"/>
            </a:pPr>
            <a:r>
              <a:rPr lang="en-US" sz="2400">
                <a:solidFill>
                  <a:srgbClr val="002060"/>
                </a:solidFill>
              </a:rPr>
              <a:t>Check CBA if certified mail required</a:t>
            </a:r>
          </a:p>
          <a:p>
            <a:pPr marL="342900" indent="-342900">
              <a:buFont typeface="Arial" panose="020B0604020202020204" pitchFamily="34" charset="0"/>
              <a:buChar char="•"/>
            </a:pPr>
            <a:r>
              <a:rPr lang="en-US" sz="240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r>
              <a:rPr lang="en-US"/>
              <a:t>, follow-up</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Follow up to Discipline (by supervisor or designated officer)</a:t>
            </a:r>
          </a:p>
          <a:p>
            <a:pPr marL="342900" indent="-342900">
              <a:buFont typeface="Arial" panose="020B0604020202020204" pitchFamily="34" charset="0"/>
              <a:buChar char="•"/>
            </a:pPr>
            <a:r>
              <a:rPr lang="en-US" sz="2400">
                <a:solidFill>
                  <a:srgbClr val="002060"/>
                </a:solidFill>
              </a:rPr>
              <a:t>Work with employee to correct deficiencies</a:t>
            </a:r>
          </a:p>
          <a:p>
            <a:pPr marL="342900" indent="-342900">
              <a:buFont typeface="Arial" panose="020B0604020202020204" pitchFamily="34" charset="0"/>
              <a:buChar char="•"/>
            </a:pPr>
            <a:r>
              <a:rPr lang="en-US" sz="240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a:solidFill>
                  <a:srgbClr val="002060"/>
                </a:solidFill>
              </a:rPr>
              <a:t>Monitor employee’s progress</a:t>
            </a:r>
          </a:p>
          <a:p>
            <a:pPr marL="342900" indent="-342900">
              <a:buFont typeface="Arial" panose="020B0604020202020204" pitchFamily="34" charset="0"/>
              <a:buChar char="•"/>
            </a:pPr>
            <a:r>
              <a:rPr lang="en-US" sz="2400">
                <a:solidFill>
                  <a:srgbClr val="002060"/>
                </a:solidFill>
              </a:rPr>
              <a:t>Document changes or continued problems</a:t>
            </a:r>
          </a:p>
          <a:p>
            <a:pPr marL="342900" indent="-342900">
              <a:buFont typeface="Arial" panose="020B0604020202020204" pitchFamily="34" charset="0"/>
              <a:buChar char="•"/>
            </a:pPr>
            <a:r>
              <a:rPr lang="en-US" sz="240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Available Appeal Processes</a:t>
            </a:r>
          </a:p>
        </p:txBody>
      </p:sp>
      <p:sp>
        <p:nvSpPr>
          <p:cNvPr id="2" name="Content Placeholder 1"/>
          <p:cNvSpPr>
            <a:spLocks noGrp="1"/>
          </p:cNvSpPr>
          <p:nvPr>
            <p:ph idx="1"/>
          </p:nvPr>
        </p:nvSpPr>
        <p:spPr/>
        <p:txBody>
          <a:bodyPr>
            <a:normAutofit/>
          </a:bodyPr>
          <a:lstStyle/>
          <a:p>
            <a:pPr algn="ctr"/>
            <a:r>
              <a:rPr lang="en-US" sz="2400">
                <a:solidFill>
                  <a:srgbClr val="002060"/>
                </a:solidFill>
              </a:rPr>
              <a:t>Procedure 1B.1.1 Part 7 Subpart C</a:t>
            </a:r>
          </a:p>
          <a:p>
            <a:pPr marL="0" indent="0" algn="ctr">
              <a:buNone/>
            </a:pPr>
            <a:r>
              <a:rPr lang="en-US" sz="2400" u="sng">
                <a:solidFill>
                  <a:srgbClr val="002060"/>
                </a:solidFill>
              </a:rPr>
              <a:t>and/or</a:t>
            </a:r>
          </a:p>
          <a:p>
            <a:pPr algn="ctr"/>
            <a:r>
              <a:rPr lang="en-US" sz="2400">
                <a:solidFill>
                  <a:srgbClr val="002060"/>
                </a:solidFill>
              </a:rPr>
              <a:t>Collective Bargaining Agreement</a:t>
            </a:r>
          </a:p>
          <a:p>
            <a:pPr marL="0" indent="0" algn="ctr">
              <a:buNone/>
            </a:pPr>
            <a:r>
              <a:rPr lang="en-US" sz="2400" u="sng">
                <a:solidFill>
                  <a:srgbClr val="002060"/>
                </a:solidFill>
              </a:rPr>
              <a:t>and/or</a:t>
            </a:r>
          </a:p>
          <a:p>
            <a:pPr algn="ctr"/>
            <a:r>
              <a:rPr lang="en-US" sz="240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title" idx="4294967295"/>
          </p:nvPr>
        </p:nvSpPr>
        <p:spPr>
          <a:xfrm>
            <a:off x="3927552" y="1998522"/>
            <a:ext cx="7796690" cy="1724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2"/>
                </a:solidFill>
                <a:effectLst/>
                <a:uLnTx/>
                <a:uFillTx/>
                <a:latin typeface="+mn-lt"/>
                <a:ea typeface="Cambria" charset="0"/>
                <a:cs typeface="DokChampa" panose="020B0502040204020203" pitchFamily="34" charset="-34"/>
              </a:rPr>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ea typeface="Calibri"/>
                <a:cs typeface="Calibri"/>
              </a:rPr>
              <a:t>August 6,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3280782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The examples of sexual harassment include:</a:t>
            </a:r>
          </a:p>
          <a:p>
            <a:r>
              <a:rPr lang="en-US" altLang="en-US"/>
              <a:t>Unwelcome conduct</a:t>
            </a:r>
          </a:p>
          <a:p>
            <a:pPr lvl="1"/>
            <a:r>
              <a:rPr lang="en-US" altLang="en-US"/>
              <a:t>Verbal, ex. sexual innuendos, suggestive comments, sounds, or propositions</a:t>
            </a:r>
          </a:p>
          <a:p>
            <a:pPr lvl="1"/>
            <a:r>
              <a:rPr lang="en-US" altLang="en-US"/>
              <a:t>Physical, ex. suggestive objects or pictures, obscene gestures</a:t>
            </a:r>
          </a:p>
          <a:p>
            <a:pPr lvl="1"/>
            <a:r>
              <a:rPr lang="en-US" altLang="en-US"/>
              <a:t>Physical contact, defined by Board Policy 1B.3 Sexual Violence</a:t>
            </a:r>
          </a:p>
          <a:p>
            <a:r>
              <a:rPr lang="en-US" altLang="en-US"/>
              <a:t>Preferential treatment or promises</a:t>
            </a:r>
          </a:p>
          <a:p>
            <a:r>
              <a:rPr lang="en-US" altLang="en-US"/>
              <a:t>Negative treatment or threats</a:t>
            </a:r>
          </a:p>
          <a:p>
            <a:pPr marL="457200"/>
            <a:r>
              <a:rPr lang="en-US" altLang="en-US"/>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875320"/>
            <a:ext cx="10515600" cy="4806181"/>
          </a:xfrm>
        </p:spPr>
        <p:txBody>
          <a:bodyPr vert="horz" lIns="91440" tIns="45720" rIns="91440" bIns="45720" rtlCol="0" anchor="t">
            <a:normAutofit fontScale="92500" lnSpcReduction="20000"/>
          </a:bodyPr>
          <a:lstStyle/>
          <a:p>
            <a:pPr marL="0" indent="0">
              <a:buNone/>
            </a:pPr>
            <a:r>
              <a:rPr lang="en-US"/>
              <a:t>(see your conduct policy; Dean of Students)</a:t>
            </a:r>
          </a:p>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a:xfrm>
            <a:off x="962025" y="1149349"/>
            <a:ext cx="10515600" cy="4806181"/>
          </a:xfrm>
        </p:spPr>
        <p:txBody>
          <a:bodyPr vert="horz" lIns="91440" tIns="45720" rIns="91440" bIns="45720" rtlCol="0" anchor="t">
            <a:normAutofit fontScale="92500" lnSpcReduction="20000"/>
          </a:bodyPr>
          <a:lstStyle/>
          <a:p>
            <a:r>
              <a:rPr lang="en-US" dirty="0"/>
              <a:t>Process map at your campus.</a:t>
            </a:r>
            <a:endParaRPr lang="en-US" dirty="0">
              <a:ea typeface="Calibri"/>
              <a:cs typeface="Calibri"/>
            </a:endParaRPr>
          </a:p>
          <a:p>
            <a:pPr lvl="1"/>
            <a:r>
              <a:rPr lang="en-US" dirty="0"/>
              <a:t>Each letter sets up the next letter (i.e., decision letter sets up internal appeal; appeal decision sets up Ch. 14 if applicable).</a:t>
            </a:r>
            <a:endParaRPr lang="en-US" dirty="0">
              <a:ea typeface="Calibri"/>
              <a:cs typeface="Calibri"/>
            </a:endParaRPr>
          </a:p>
          <a:p>
            <a:r>
              <a:rPr lang="en-US" dirty="0"/>
              <a:t>Some rationale for:</a:t>
            </a:r>
            <a:endParaRPr lang="en-US" dirty="0">
              <a:ea typeface="Calibri"/>
              <a:cs typeface="Calibri"/>
            </a:endParaRPr>
          </a:p>
          <a:p>
            <a:pPr lvl="1"/>
            <a:r>
              <a:rPr lang="en-US" dirty="0"/>
              <a:t>Finding on policy violation.</a:t>
            </a:r>
            <a:endParaRPr lang="en-US" dirty="0">
              <a:ea typeface="Calibri"/>
              <a:cs typeface="Calibri"/>
            </a:endParaRPr>
          </a:p>
          <a:p>
            <a:pPr lvl="1"/>
            <a:r>
              <a:rPr lang="en-US" dirty="0"/>
              <a:t>Sanction.</a:t>
            </a:r>
            <a:endParaRPr lang="en-US" dirty="0">
              <a:ea typeface="Calibri"/>
              <a:cs typeface="Calibri"/>
            </a:endParaRPr>
          </a:p>
          <a:p>
            <a:r>
              <a:rPr lang="en-US" dirty="0"/>
              <a:t>No retaliation; appeal.</a:t>
            </a:r>
            <a:endParaRPr lang="en-US" dirty="0">
              <a:ea typeface="Calibri"/>
              <a:cs typeface="Calibri"/>
            </a:endParaRPr>
          </a:p>
          <a:p>
            <a:r>
              <a:rPr lang="en-US" dirty="0"/>
              <a:t>Refer to services available to parties? (Especially for Cs: counseling/course adjustments/etc.)</a:t>
            </a:r>
            <a:endParaRPr lang="en-US" dirty="0">
              <a:ea typeface="Calibri"/>
              <a:cs typeface="Calibri"/>
            </a:endParaRPr>
          </a:p>
          <a:p>
            <a:r>
              <a:rPr lang="en-US" dirty="0">
                <a:ea typeface="Calibri"/>
                <a:cs typeface="Calibri"/>
              </a:rPr>
              <a:t>Need to be careful how much tell C about R (and vice versa)</a:t>
            </a:r>
          </a:p>
          <a:p>
            <a:r>
              <a:rPr lang="en-US" dirty="0">
                <a:ea typeface="Calibri"/>
                <a:cs typeface="Calibri"/>
              </a:rPr>
              <a:t>Templates being revised</a:t>
            </a:r>
          </a:p>
          <a:p>
            <a:endParaRPr lang="en-US" dirty="0">
              <a:ea typeface="Calibri"/>
              <a:cs typeface="Calibri"/>
            </a:endParaRP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035837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a:cs typeface="Calibri"/>
            </a:endParaRPr>
          </a:p>
          <a:p>
            <a:pPr marL="457200"/>
            <a:r>
              <a:rPr lang="en-US" dirty="0"/>
              <a:t>Previously the same as 1B.1.1 but modified because of 2020 Title IX regulations.</a:t>
            </a:r>
            <a:endParaRPr lang="en-US" dirty="0">
              <a:ea typeface="Calibri"/>
              <a:cs typeface="Calibri"/>
            </a:endParaRPr>
          </a:p>
          <a:p>
            <a:r>
              <a:rPr lang="en-US" dirty="0"/>
              <a:t>Modified Investigator/Decision-Maker Model.  </a:t>
            </a:r>
            <a:endParaRPr lang="en-US">
              <a:cs typeface="Calibri"/>
            </a:endParaRPr>
          </a:p>
          <a:p>
            <a:pPr lvl="1"/>
            <a:r>
              <a:rPr lang="en-US" dirty="0"/>
              <a:t>Investigator.</a:t>
            </a:r>
            <a:endParaRPr lang="en-US">
              <a:cs typeface="Calibri"/>
            </a:endParaRPr>
          </a:p>
          <a:p>
            <a:pPr lvl="1"/>
            <a:r>
              <a:rPr lang="en-US" dirty="0"/>
              <a:t>Formerly, Ch. 14 Hearing and then report and recommendation to Decision-Maker.  </a:t>
            </a:r>
            <a:endParaRPr lang="en-US">
              <a:cs typeface="Calibri"/>
            </a:endParaRPr>
          </a:p>
          <a:p>
            <a:pPr lvl="1"/>
            <a:r>
              <a:rPr lang="en-US" dirty="0"/>
              <a:t>Now campuses going to hold hearings themselves.</a:t>
            </a:r>
            <a:endParaRPr lang="en-US" dirty="0">
              <a:cs typeface="Calibri"/>
            </a:endParaRPr>
          </a:p>
          <a:p>
            <a:pPr lvl="1"/>
            <a:r>
              <a:rPr lang="en-US" dirty="0"/>
              <a:t>Appeal or CBA. </a:t>
            </a:r>
            <a:endParaRPr lang="en-US">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dirty="0"/>
              <a:t>Current: See System Procedure 1B.3.1, Part 7, Subpart D, 3.</a:t>
            </a:r>
            <a:endParaRPr lang="en-US" dirty="0">
              <a:ea typeface="Calibri"/>
              <a:cs typeface="Calibri"/>
            </a:endParaRPr>
          </a:p>
          <a:p>
            <a:r>
              <a:rPr lang="en-US" dirty="0"/>
              <a:t>Receive and review ALJ report and recommendation.</a:t>
            </a:r>
            <a:endParaRPr lang="en-US" dirty="0">
              <a:cs typeface="Calibri"/>
            </a:endParaRPr>
          </a:p>
          <a:p>
            <a:r>
              <a:rPr lang="en-US" dirty="0">
                <a:ea typeface="Calibri"/>
                <a:cs typeface="Calibri"/>
              </a:rPr>
              <a:t>Planned change: campus hearings; DM run them?</a:t>
            </a:r>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pPr marL="457200"/>
            <a:r>
              <a:rPr lang="en-US"/>
              <a:t>When comes from OAH, written determination may satisfy these </a:t>
            </a:r>
            <a:r>
              <a:rPr lang="en-US" dirty="0"/>
              <a:t>elements by ADOPTING the report and recommendation.  </a:t>
            </a:r>
            <a:endParaRPr lang="en-US" dirty="0">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lnSpcReduction="10000"/>
          </a:bodyPr>
          <a:lstStyle/>
          <a:p>
            <a:pPr marL="457200"/>
            <a:r>
              <a:rPr lang="en-US"/>
              <a:t>Think about how your campus can support decision-makers especially on sanctions.  </a:t>
            </a:r>
          </a:p>
          <a:p>
            <a:pPr marL="457200"/>
            <a:r>
              <a:rPr lang="en-US">
                <a:cs typeface="Calibri"/>
              </a:rPr>
              <a:t>Good faith disagreements about disability accommodations can be handled as an appeal (1B.4).  </a:t>
            </a:r>
          </a:p>
          <a:p>
            <a:pPr marL="457200"/>
            <a:r>
              <a:rPr lang="en-US"/>
              <a:t>Student complainants with a complaint that involves a grade or academic issue (typically this is a 1B.1).</a:t>
            </a:r>
          </a:p>
          <a:p>
            <a:pPr lvl="1"/>
            <a:r>
              <a:rPr lang="en-US"/>
              <a:t>Coordinate with grade appeal or other academic process.  </a:t>
            </a:r>
            <a:endParaRPr lang="en-US">
              <a:cs typeface="Calibri"/>
            </a:endParaRPr>
          </a:p>
          <a:p>
            <a:r>
              <a:rPr lang="en-US"/>
              <a:t>OGC Assistance.</a:t>
            </a:r>
            <a:endParaRPr lang="en-US">
              <a:cs typeface="Calibri"/>
            </a:endParaRPr>
          </a:p>
          <a:p>
            <a:pPr lvl="1"/>
            <a:r>
              <a:rPr lang="en-US"/>
              <a:t>Student Respondent – Scott Goings.</a:t>
            </a:r>
            <a:endParaRPr lang="en-US">
              <a:cs typeface="Calibri"/>
            </a:endParaRPr>
          </a:p>
          <a:p>
            <a:pPr lvl="1"/>
            <a:r>
              <a:rPr lang="en-US"/>
              <a:t>Employee Respondent – Kevin Finnerty.</a:t>
            </a:r>
            <a:endParaRPr lang="en-US">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24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lnSpc>
                <a:spcPct val="110000"/>
              </a:lnSpc>
              <a:buNone/>
            </a:pPr>
            <a:r>
              <a:rPr lang="en-US" b="1" dirty="0">
                <a:cs typeface="Calibri"/>
              </a:rPr>
              <a:t>Scott Goings</a:t>
            </a:r>
            <a:endParaRPr lang="en-US" dirty="0"/>
          </a:p>
          <a:p>
            <a:pPr marL="0" indent="0" algn="ctr">
              <a:lnSpc>
                <a:spcPct val="110000"/>
              </a:lnSpc>
              <a:buNone/>
            </a:pPr>
            <a:r>
              <a:rPr lang="en-US" dirty="0">
                <a:cs typeface="Calibri"/>
              </a:rPr>
              <a:t>General Counsel</a:t>
            </a:r>
          </a:p>
          <a:p>
            <a:pPr marL="0" indent="0" algn="ctr">
              <a:buNone/>
            </a:pPr>
            <a:r>
              <a:rPr lang="en-US" sz="2600" b="1" dirty="0">
                <a:ea typeface="Calibri"/>
                <a:cs typeface="Calibri"/>
              </a:rPr>
              <a:t>Kevin Finnerty</a:t>
            </a:r>
            <a:endParaRPr lang="en-US" sz="2600" dirty="0">
              <a:ea typeface="Calibri"/>
              <a:cs typeface="Calibri"/>
            </a:endParaRPr>
          </a:p>
          <a:p>
            <a:pPr marL="0" indent="0" algn="ctr">
              <a:buNone/>
            </a:pPr>
            <a:r>
              <a:rPr lang="en-US" sz="2600" dirty="0">
                <a:ea typeface="Calibri"/>
                <a:cs typeface="Calibri"/>
              </a:rPr>
              <a:t>Assistant General Counsel</a:t>
            </a:r>
          </a:p>
          <a:p>
            <a:pPr marL="0" indent="0" algn="ctr">
              <a:buNone/>
            </a:pPr>
            <a:endParaRPr lang="en-US" dirty="0">
              <a:cs typeface="Calibri"/>
            </a:endParaRP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a:solidFill>
                  <a:srgbClr val="009F4D"/>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 </a:t>
            </a:r>
            <a:r>
              <a:rPr lang="en-US" altLang="en-US" b="1" u="sng"/>
              <a:t>or</a:t>
            </a:r>
            <a:endParaRPr lang="en-US" altLang="en-US"/>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3569419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C5323-CA91-1BFE-8C87-107D8D88B63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Consensual Relationships</a:t>
            </a:r>
          </a:p>
        </p:txBody>
      </p:sp>
      <p:sp>
        <p:nvSpPr>
          <p:cNvPr id="2" name="Content Placeholder 1"/>
          <p:cNvSpPr>
            <a:spLocks noGrp="1"/>
          </p:cNvSpPr>
          <p:nvPr>
            <p:ph idx="1"/>
          </p:nvPr>
        </p:nvSpPr>
        <p:spPr/>
        <p:txBody>
          <a:bodyPr/>
          <a:lstStyle/>
          <a:p>
            <a:pPr marL="0" indent="0">
              <a:buNone/>
            </a:pPr>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endParaRPr lang="en-US" altLang="en-US"/>
          </a:p>
        </p:txBody>
      </p:sp>
    </p:spTree>
    <p:extLst>
      <p:ext uri="{BB962C8B-B14F-4D97-AF65-F5344CB8AC3E}">
        <p14:creationId xmlns:p14="http://schemas.microsoft.com/office/powerpoint/2010/main" val="1603450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1B.1.1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p:txBody>
          <a:bodyPr vert="horz" lIns="91440" tIns="45720" rIns="91440" bIns="45720" rtlCol="0" anchor="t">
            <a:normAutofit/>
          </a:bodyPr>
          <a:lstStyle/>
          <a:p>
            <a:r>
              <a:rPr lang="en-US" sz="2600">
                <a:solidFill>
                  <a:srgbClr val="002060"/>
                </a:solidFill>
              </a:rPr>
              <a:t>Purpose or “why”</a:t>
            </a:r>
          </a:p>
          <a:p>
            <a:r>
              <a:rPr lang="en-US" sz="2600">
                <a:solidFill>
                  <a:srgbClr val="002060"/>
                </a:solidFill>
              </a:rPr>
              <a:t>Board Policies and System Procedures</a:t>
            </a:r>
            <a:endParaRPr lang="en-US" sz="2600">
              <a:solidFill>
                <a:srgbClr val="002060"/>
              </a:solidFill>
              <a:cs typeface="Calibri"/>
            </a:endParaRPr>
          </a:p>
          <a:p>
            <a:r>
              <a:rPr lang="en-US" sz="2600">
                <a:solidFill>
                  <a:srgbClr val="002060"/>
                </a:solidFill>
              </a:rPr>
              <a:t>Key elements of 1B.1 and 1B.3</a:t>
            </a:r>
          </a:p>
          <a:p>
            <a:r>
              <a:rPr lang="en-US" sz="2600">
                <a:solidFill>
                  <a:srgbClr val="002060"/>
                </a:solidFill>
                <a:cs typeface="Calibri"/>
              </a:rPr>
              <a:t>Other system policies and procedures</a:t>
            </a:r>
          </a:p>
          <a:p>
            <a:r>
              <a:rPr lang="en-US" sz="2600">
                <a:solidFill>
                  <a:srgbClr val="002060"/>
                </a:solidFill>
                <a:cs typeface="Calibri"/>
              </a:rPr>
              <a:t>Roles in the process</a:t>
            </a:r>
          </a:p>
          <a:p>
            <a:r>
              <a:rPr lang="en-US" sz="2600">
                <a:solidFill>
                  <a:srgbClr val="002060"/>
                </a:solidFill>
              </a:rPr>
              <a:t>Investigation reports and decision-making</a:t>
            </a:r>
            <a:endParaRPr lang="en-US" sz="2600">
              <a:solidFill>
                <a:srgbClr val="002060"/>
              </a:solidFill>
              <a:cs typeface="Calibri"/>
            </a:endParaRPr>
          </a:p>
          <a:p>
            <a:r>
              <a:rPr lang="en-US" sz="2600">
                <a:solidFill>
                  <a:srgbClr val="002060"/>
                </a:solidFill>
              </a:rPr>
              <a:t>Questions/Discussion</a:t>
            </a:r>
            <a:endParaRPr lang="en-US" sz="260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20000"/>
          </a:bodyPr>
          <a:lstStyle/>
          <a:p>
            <a:pPr marL="0" indent="0" fontAlgn="base">
              <a:buNone/>
            </a:pPr>
            <a:r>
              <a:rPr lang="en-US" sz="2400" b="1">
                <a:solidFill>
                  <a:srgbClr val="009F4D"/>
                </a:solidFill>
              </a:rPr>
              <a:t>Sexual Misconduct Policy</a:t>
            </a:r>
          </a:p>
          <a:p>
            <a:pPr marL="0" indent="0" fontAlgn="base">
              <a:buNone/>
            </a:pPr>
            <a:r>
              <a:rPr lang="en-US"/>
              <a:t>The </a:t>
            </a:r>
            <a:r>
              <a:rPr lang="en-US" b="1" u="sng"/>
              <a:t>1B.3 Policy </a:t>
            </a:r>
            <a:r>
              <a:rPr lang="en-US"/>
              <a:t>addresses:​</a:t>
            </a:r>
          </a:p>
          <a:p>
            <a:pPr fontAlgn="base"/>
            <a:r>
              <a:rPr lang="en-US"/>
              <a:t>Dating, intimate partner, and relationship violence </a:t>
            </a:r>
          </a:p>
          <a:p>
            <a:pPr fontAlgn="base"/>
            <a:r>
              <a:rPr lang="en-US"/>
              <a:t>Non-forcible sex acts </a:t>
            </a:r>
          </a:p>
          <a:p>
            <a:pPr fontAlgn="base"/>
            <a:r>
              <a:rPr lang="en-US"/>
              <a:t>​Sexual Assault​</a:t>
            </a:r>
          </a:p>
          <a:p>
            <a:pPr lvl="1" fontAlgn="base"/>
            <a:r>
              <a:rPr lang="en-US"/>
              <a:t>Affirmative Consent</a:t>
            </a:r>
          </a:p>
          <a:p>
            <a:pPr fontAlgn="base"/>
            <a:r>
              <a:rPr lang="en-US"/>
              <a:t>Sexual exploitation</a:t>
            </a:r>
          </a:p>
          <a:p>
            <a:pPr fontAlgn="base"/>
            <a:r>
              <a:rPr lang="en-US"/>
              <a:t>Stalking </a:t>
            </a:r>
          </a:p>
          <a:p>
            <a:pPr fontAlgn="base"/>
            <a:r>
              <a:rPr lang="en-US"/>
              <a:t>Title IX Sexual Harassment</a:t>
            </a:r>
          </a:p>
          <a:p>
            <a:pPr fontAlgn="base"/>
            <a:r>
              <a:rPr lang="en-US"/>
              <a:t>Retaliation</a:t>
            </a:r>
          </a:p>
        </p:txBody>
      </p:sp>
    </p:spTree>
    <p:extLst>
      <p:ext uri="{BB962C8B-B14F-4D97-AF65-F5344CB8AC3E}">
        <p14:creationId xmlns:p14="http://schemas.microsoft.com/office/powerpoint/2010/main" val="2975812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a:t>All </a:t>
            </a:r>
            <a:r>
              <a:rPr lang="en-US" sz="2400" b="1"/>
              <a:t>students</a:t>
            </a:r>
            <a:r>
              <a:rPr lang="en-US" sz="2400"/>
              <a:t> (applied, admitted, or enrolled; has a continued relationship with the institution; or lives on campus)</a:t>
            </a:r>
          </a:p>
          <a:p>
            <a:pPr marL="342900" indent="-342900"/>
            <a:r>
              <a:rPr lang="en-US" sz="2400"/>
              <a:t>And </a:t>
            </a:r>
            <a:r>
              <a:rPr lang="en-US" sz="2400" b="1"/>
              <a:t>employees</a:t>
            </a:r>
            <a:r>
              <a:rPr lang="en-US" sz="2400"/>
              <a:t> (including student workers)</a:t>
            </a:r>
          </a:p>
          <a:p>
            <a:pPr marL="342900" indent="-342900"/>
            <a:r>
              <a:rPr lang="en-US" sz="2400"/>
              <a:t>On </a:t>
            </a:r>
            <a:r>
              <a:rPr lang="en-US" sz="2400" b="1"/>
              <a:t>campus</a:t>
            </a:r>
            <a:r>
              <a:rPr lang="en-US" sz="2400"/>
              <a:t> </a:t>
            </a:r>
            <a:r>
              <a:rPr lang="en-US" sz="2400" b="1"/>
              <a:t>property*</a:t>
            </a:r>
            <a:r>
              <a:rPr lang="en-US" sz="2400"/>
              <a:t> (owned, leased, or under the primary control of the institution)</a:t>
            </a:r>
          </a:p>
          <a:p>
            <a:pPr marL="342900" indent="-342900"/>
            <a:r>
              <a:rPr lang="en-US" sz="2400"/>
              <a:t>Within </a:t>
            </a:r>
            <a:r>
              <a:rPr lang="en-US" sz="2400" b="1"/>
              <a:t>educational programs and activities </a:t>
            </a:r>
            <a:r>
              <a:rPr lang="en-US" sz="2400"/>
              <a:t>(substantial control by institution: courses, housing, dining areas, bookstore, events, activities, etc.)</a:t>
            </a:r>
          </a:p>
          <a:p>
            <a:pPr marL="342900" indent="-342900"/>
            <a:r>
              <a:rPr lang="en-US" sz="240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normAutofit/>
          </a:bodyPr>
          <a:lstStyle/>
          <a:p>
            <a:pPr marL="0" indent="0">
              <a:buNone/>
            </a:pPr>
            <a:r>
              <a:rPr lang="en-US" dirty="0">
                <a:solidFill>
                  <a:srgbClr val="00B050"/>
                </a:solidFill>
              </a:rPr>
              <a:t>Dating, intimate partner, and relationship violence (DIRV)</a:t>
            </a:r>
          </a:p>
          <a:p>
            <a:pPr marL="0" indent="0">
              <a:buNone/>
            </a:pPr>
            <a:r>
              <a:rPr lang="en-US" dirty="0"/>
              <a:t>Any physical or sexual harm or a pattern of any other coercive behavior committed, enabled, or solicited to gain or maintain power and control over a person, including verbal, psychological, economic, or technological abuse that may be classified as a sexual assault, dating violence, or domestic violence caused by:</a:t>
            </a:r>
          </a:p>
          <a:p>
            <a:pPr marL="514350" indent="-514350">
              <a:buFont typeface="+mj-lt"/>
              <a:buAutoNum type="arabicPeriod"/>
            </a:pPr>
            <a:r>
              <a:rPr lang="en-US" dirty="0"/>
              <a:t>a current or former spouse of the individual; or</a:t>
            </a:r>
          </a:p>
          <a:p>
            <a:pPr marL="514350" indent="-514350">
              <a:buFont typeface="+mj-lt"/>
              <a:buAutoNum type="arabicPeriod"/>
            </a:pPr>
            <a:r>
              <a:rPr lang="en-US" dirty="0"/>
              <a:t>a person in a sexual, romantic, or intimate relationship with the individual.</a:t>
            </a:r>
          </a:p>
        </p:txBody>
      </p:sp>
    </p:spTree>
    <p:extLst>
      <p:ext uri="{BB962C8B-B14F-4D97-AF65-F5344CB8AC3E}">
        <p14:creationId xmlns:p14="http://schemas.microsoft.com/office/powerpoint/2010/main" val="3275370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Non-forcible sex acts</a:t>
            </a: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Assault</a:t>
            </a:r>
          </a:p>
        </p:txBody>
      </p:sp>
      <p:sp>
        <p:nvSpPr>
          <p:cNvPr id="2" name="Content Placeholder 1"/>
          <p:cNvSpPr>
            <a:spLocks noGrp="1"/>
          </p:cNvSpPr>
          <p:nvPr>
            <p:ph idx="1"/>
          </p:nvPr>
        </p:nvSpPr>
        <p:spPr/>
        <p:txBody>
          <a:bodyPr>
            <a:noAutofit/>
          </a:bodyPr>
          <a:lstStyle/>
          <a:p>
            <a:pPr marL="0" indent="0">
              <a:buNone/>
            </a:pPr>
            <a:r>
              <a:rPr lang="en-US" dirty="0"/>
              <a:t>An actual, attempted, or threatened sexual act with another person without that person’s affirmative consent. </a:t>
            </a:r>
          </a:p>
          <a:p>
            <a:pPr marL="457200" indent="-457200" algn="l">
              <a:spcBef>
                <a:spcPts val="0"/>
              </a:spcBef>
              <a:spcAft>
                <a:spcPts val="0"/>
              </a:spcAft>
              <a:buFont typeface="+mj-lt"/>
              <a:buAutoNum type="arabicPeriod"/>
            </a:pPr>
            <a:r>
              <a:rPr lang="en-US" dirty="0"/>
              <a:t>Sexual act includes but is not limited to the following:</a:t>
            </a:r>
          </a:p>
          <a:p>
            <a:pPr marL="914400" lvl="1" indent="-457200">
              <a:spcAft>
                <a:spcPts val="0"/>
              </a:spcAft>
              <a:buFont typeface="+mj-lt"/>
              <a:buAutoNum type="alphaLcPeriod"/>
            </a:pPr>
            <a:r>
              <a:rPr lang="en-US" dirty="0"/>
              <a:t>Intentional and unwelcome touching of a person’s intimate parts (defined as primary genital area, groin, inner thigh, buttocks, or breast) both over and under clothing; or coercing, forcing, or attempting to coerce or force another to touch a person’s intimate parts.</a:t>
            </a:r>
          </a:p>
          <a:p>
            <a:pPr marL="914400" lvl="1" indent="-457200">
              <a:spcAft>
                <a:spcPts val="0"/>
              </a:spcAft>
              <a:buFont typeface="+mj-lt"/>
              <a:buAutoNum type="alphaLcPeriod"/>
            </a:pPr>
            <a:r>
              <a:rPr lang="en-US" dirty="0"/>
              <a:t>Sexual intercourse or penetration, no matter how slight, of the vagina or anus of a person, with any body part or object, or oral penetration of a sex organ of another person.</a:t>
            </a:r>
          </a:p>
        </p:txBody>
      </p:sp>
    </p:spTree>
    <p:extLst>
      <p:ext uri="{BB962C8B-B14F-4D97-AF65-F5344CB8AC3E}">
        <p14:creationId xmlns:p14="http://schemas.microsoft.com/office/powerpoint/2010/main" val="3748305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Affirmative Consent</a:t>
            </a:r>
          </a:p>
        </p:txBody>
      </p:sp>
      <p:sp>
        <p:nvSpPr>
          <p:cNvPr id="4" name="Content Placeholder 3"/>
          <p:cNvSpPr>
            <a:spLocks noGrp="1"/>
          </p:cNvSpPr>
          <p:nvPr>
            <p:ph idx="1"/>
          </p:nvPr>
        </p:nvSpPr>
        <p:spPr/>
        <p:txBody>
          <a:bodyPr>
            <a:normAutofit lnSpcReduction="10000"/>
          </a:bodyPr>
          <a:lstStyle/>
          <a:p>
            <a:pPr marL="0" indent="0">
              <a:buNone/>
            </a:pPr>
            <a:r>
              <a:rPr lang="en-US" dirty="0"/>
              <a:t>2. Consent is </a:t>
            </a:r>
            <a:r>
              <a:rPr lang="en-US" b="1" dirty="0"/>
              <a:t>informed</a:t>
            </a:r>
            <a:r>
              <a:rPr lang="en-US" dirty="0"/>
              <a:t>, </a:t>
            </a:r>
            <a:r>
              <a:rPr lang="en-US" b="1" dirty="0"/>
              <a:t>freely given</a:t>
            </a:r>
            <a:r>
              <a:rPr lang="en-US" dirty="0"/>
              <a:t>, and </a:t>
            </a:r>
            <a:r>
              <a:rPr lang="en-US" b="1" dirty="0"/>
              <a:t>mutually understood </a:t>
            </a:r>
            <a:r>
              <a:rPr lang="en-US" dirty="0"/>
              <a:t>willingness to participate in sexual activity that is expressed by </a:t>
            </a:r>
            <a:r>
              <a:rPr lang="en-US" b="1" dirty="0"/>
              <a:t>clear</a:t>
            </a:r>
            <a:r>
              <a:rPr lang="en-US" dirty="0"/>
              <a:t>, </a:t>
            </a:r>
            <a:r>
              <a:rPr lang="en-US" b="1" dirty="0"/>
              <a:t>unambiguous</a:t>
            </a:r>
            <a:r>
              <a:rPr lang="en-US" dirty="0"/>
              <a:t>, and </a:t>
            </a:r>
            <a:r>
              <a:rPr lang="en-US" b="1" dirty="0"/>
              <a:t>affirmative words or actions</a:t>
            </a:r>
            <a:r>
              <a:rPr lang="en-US" dirty="0"/>
              <a:t>. Affirmative consent is subject to the following:</a:t>
            </a:r>
          </a:p>
          <a:p>
            <a:pPr marL="457200"/>
            <a:r>
              <a:rPr lang="en-US" dirty="0"/>
              <a:t>The person who wants to engage in sexual activity is responsible for ensuring that the other person has consented to the sexual activity.</a:t>
            </a:r>
          </a:p>
          <a:p>
            <a:pPr marL="457200"/>
            <a:r>
              <a:rPr lang="en-US" dirty="0"/>
              <a:t>Consent must be present throughout the entire sexual activity and can be revoked at any time.</a:t>
            </a:r>
          </a:p>
          <a:p>
            <a:pPr marL="457200"/>
            <a:r>
              <a:rPr lang="en-US" dirty="0"/>
              <a:t>If coercion, intimidation, threats, and/or physical force are used, there is no consent.</a:t>
            </a:r>
          </a:p>
        </p:txBody>
      </p:sp>
    </p:spTree>
    <p:extLst>
      <p:ext uri="{BB962C8B-B14F-4D97-AF65-F5344CB8AC3E}">
        <p14:creationId xmlns:p14="http://schemas.microsoft.com/office/powerpoint/2010/main" val="3631709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4FB78E-F752-4C43-6EBC-18D73F07BE4D}"/>
              </a:ext>
            </a:extLst>
          </p:cNvPr>
          <p:cNvSpPr>
            <a:spLocks noGrp="1"/>
          </p:cNvSpPr>
          <p:nvPr>
            <p:ph type="title"/>
          </p:nvPr>
        </p:nvSpPr>
        <p:spPr/>
        <p:txBody>
          <a:bodyPr/>
          <a:lstStyle/>
          <a:p>
            <a:r>
              <a:rPr lang="en-US" b="0" dirty="0"/>
              <a:t>Affirmative Consent, continued</a:t>
            </a:r>
          </a:p>
        </p:txBody>
      </p:sp>
      <p:sp>
        <p:nvSpPr>
          <p:cNvPr id="5" name="Content Placeholder 4">
            <a:extLst>
              <a:ext uri="{FF2B5EF4-FFF2-40B4-BE49-F238E27FC236}">
                <a16:creationId xmlns:a16="http://schemas.microsoft.com/office/drawing/2014/main" id="{D96EE95C-90E2-1772-DF3F-13E23CC90CDB}"/>
              </a:ext>
            </a:extLst>
          </p:cNvPr>
          <p:cNvSpPr>
            <a:spLocks noGrp="1"/>
          </p:cNvSpPr>
          <p:nvPr>
            <p:ph idx="1"/>
          </p:nvPr>
        </p:nvSpPr>
        <p:spPr/>
        <p:txBody>
          <a:bodyPr>
            <a:normAutofit fontScale="92500" lnSpcReduction="20000"/>
          </a:bodyPr>
          <a:lstStyle/>
          <a:p>
            <a:pPr marL="457200"/>
            <a:r>
              <a:rPr lang="en-US" dirty="0"/>
              <a:t>If the person is mentally or physically incapacitated or impaired so that the complainant cannot understand the fact, nature, or extent of the sexual situation, there is no consent; this includes conditions due to alcohol or drug consumption, or being asleep or unconscious.</a:t>
            </a:r>
          </a:p>
          <a:p>
            <a:pPr marL="457200"/>
            <a:r>
              <a:rPr lang="en-US" dirty="0"/>
              <a:t>A lack of protest, absence of resistance, or silence alone does not constitute consent, and past consent to sexual activities does not imply ongoing future consent.</a:t>
            </a:r>
          </a:p>
          <a:p>
            <a:pPr marL="457200"/>
            <a:r>
              <a:rPr lang="en-US" dirty="0"/>
              <a:t>The existence of a dating relationship between the people involved or the existence of a past sexual relationship does not prove the presence of, or otherwise provide the basis for, an assumption of consent.</a:t>
            </a:r>
          </a:p>
          <a:p>
            <a:pPr marL="457200"/>
            <a:r>
              <a:rPr lang="en-US" dirty="0"/>
              <a:t>Whether an individual has taken advantage of a position of influence over another person may be a factor in determining consent.</a:t>
            </a:r>
          </a:p>
        </p:txBody>
      </p:sp>
    </p:spTree>
    <p:extLst>
      <p:ext uri="{BB962C8B-B14F-4D97-AF65-F5344CB8AC3E}">
        <p14:creationId xmlns:p14="http://schemas.microsoft.com/office/powerpoint/2010/main" val="1904900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9A16-DDC9-6E18-62CC-9294A6824534}"/>
              </a:ext>
            </a:extLst>
          </p:cNvPr>
          <p:cNvSpPr>
            <a:spLocks noGrp="1"/>
          </p:cNvSpPr>
          <p:nvPr>
            <p:ph type="title"/>
          </p:nvPr>
        </p:nvSpPr>
        <p:spPr>
          <a:xfrm>
            <a:off x="838200" y="457200"/>
            <a:ext cx="10515600" cy="1325563"/>
          </a:xfrm>
        </p:spPr>
        <p:txBody>
          <a:bodyPr anchor="ctr">
            <a:normAutofit/>
          </a:bodyPr>
          <a:lstStyle/>
          <a:p>
            <a:r>
              <a:rPr lang="en-US"/>
              <a:t>Sexual Exploitation</a:t>
            </a:r>
          </a:p>
        </p:txBody>
      </p:sp>
      <p:sp>
        <p:nvSpPr>
          <p:cNvPr id="12" name="Content Placeholder 2">
            <a:extLst>
              <a:ext uri="{FF2B5EF4-FFF2-40B4-BE49-F238E27FC236}">
                <a16:creationId xmlns:a16="http://schemas.microsoft.com/office/drawing/2014/main" id="{2E4C2383-452E-0500-6976-327596E769DD}"/>
              </a:ext>
            </a:extLst>
          </p:cNvPr>
          <p:cNvSpPr>
            <a:spLocks noGrp="1"/>
          </p:cNvSpPr>
          <p:nvPr>
            <p:ph idx="1"/>
          </p:nvPr>
        </p:nvSpPr>
        <p:spPr>
          <a:xfrm>
            <a:off x="838200" y="1825624"/>
            <a:ext cx="10515600" cy="4806181"/>
          </a:xfrm>
        </p:spPr>
        <p:txBody>
          <a:bodyPr/>
          <a:lstStyle/>
          <a:p>
            <a:pPr marL="0" indent="0">
              <a:buNone/>
            </a:pPr>
            <a:r>
              <a:rPr lang="en-US"/>
              <a:t>Abuse or attempting to abuse another person’s vulnerability, power, or trust and that is for another person’s benefit or the benefit of anyone other than the person being exploited. This includes, but is not limited to, sexual voyeurism, sexual extortion, nonconsensual distribution of sexual images, creating or disseminating deepfake or synthetic media depicting intimate parts or sexual acts, prostituting another person, and sex trafficking.</a:t>
            </a:r>
          </a:p>
        </p:txBody>
      </p:sp>
    </p:spTree>
    <p:extLst>
      <p:ext uri="{BB962C8B-B14F-4D97-AF65-F5344CB8AC3E}">
        <p14:creationId xmlns:p14="http://schemas.microsoft.com/office/powerpoint/2010/main" val="2537993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a:solidFill>
                  <a:schemeClr val="tx2"/>
                </a:solidFill>
                <a:ea typeface="+mn-ea"/>
                <a:cs typeface="+mn-cs"/>
              </a:rPr>
              <a:t>Stalking</a:t>
            </a:r>
            <a:endParaRPr lang="en-US" sz="3200">
              <a:solidFill>
                <a:schemeClr val="tx2"/>
              </a:solidFill>
              <a:ea typeface="+mn-ea"/>
              <a:cs typeface="+mn-cs"/>
            </a:endParaRPr>
          </a:p>
        </p:txBody>
      </p:sp>
      <p:sp>
        <p:nvSpPr>
          <p:cNvPr id="2" name="Content Placeholder 1"/>
          <p:cNvSpPr>
            <a:spLocks noGrp="1"/>
          </p:cNvSpPr>
          <p:nvPr>
            <p:ph sz="half" idx="1"/>
          </p:nvPr>
        </p:nvSpPr>
        <p:spPr/>
        <p:txBody>
          <a:bodyPr>
            <a:normAutofit fontScale="77500" lnSpcReduction="20000"/>
          </a:bodyPr>
          <a:lstStyle/>
          <a:p>
            <a:pPr marL="0" indent="0">
              <a:buNone/>
            </a:pPr>
            <a:r>
              <a:rPr lang="en-US" sz="4100" dirty="0">
                <a:solidFill>
                  <a:schemeClr val="tx1"/>
                </a:solidFill>
              </a:rPr>
              <a:t>Course of conduct (two or more acts) directed at a specific person that is unwanted, unwelcome, or unreciprocated and that would cause reasonable people to fear for their safety or the safety of others or to suffer substantial emotional distress</a:t>
            </a:r>
          </a:p>
          <a:p>
            <a:pPr marL="0" indent="0">
              <a:buNone/>
            </a:pPr>
            <a:endParaRPr lang="en-US" dirty="0"/>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sz="half" idx="2"/>
          </p:nvPr>
        </p:nvSpPr>
        <p:spPr/>
        <p:txBody>
          <a:bodyPr>
            <a:normAutofit fontScale="77500" lnSpcReduction="20000"/>
          </a:bodyPr>
          <a:lstStyle/>
          <a:p>
            <a:pPr marL="0" indent="0">
              <a:buNone/>
            </a:pPr>
            <a:r>
              <a:rPr lang="en-US" sz="2800"/>
              <a:t>Some examples: </a:t>
            </a:r>
          </a:p>
          <a:p>
            <a:r>
              <a:rPr lang="en-US" sz="2800"/>
              <a:t>Unwanted Phone Calls</a:t>
            </a:r>
          </a:p>
          <a:p>
            <a:r>
              <a:rPr lang="en-US" sz="2800"/>
              <a:t>Unwanted Voicemails</a:t>
            </a:r>
          </a:p>
          <a:p>
            <a:r>
              <a:rPr lang="en-US" sz="2800"/>
              <a:t>Unwanted Text Messages</a:t>
            </a:r>
          </a:p>
          <a:p>
            <a:r>
              <a:rPr lang="en-US" sz="2800"/>
              <a:t>Spying</a:t>
            </a:r>
          </a:p>
          <a:p>
            <a:r>
              <a:rPr lang="en-US" sz="2800"/>
              <a:t>Sending unwanted gifts</a:t>
            </a:r>
          </a:p>
          <a:p>
            <a:r>
              <a:rPr lang="en-US" sz="2800"/>
              <a:t>Letters </a:t>
            </a:r>
          </a:p>
          <a:p>
            <a:r>
              <a:rPr lang="en-US" sz="2800"/>
              <a:t>E-mails </a:t>
            </a:r>
          </a:p>
          <a:p>
            <a:r>
              <a:rPr lang="en-US" sz="2800"/>
              <a:t>Social media use</a:t>
            </a:r>
          </a:p>
          <a:p>
            <a:r>
              <a:rPr lang="en-US" sz="2800"/>
              <a:t>Showing up at a location</a:t>
            </a:r>
          </a:p>
          <a:p>
            <a:endParaRPr lang="en-US"/>
          </a:p>
          <a:p>
            <a:endParaRPr lang="en-US"/>
          </a:p>
        </p:txBody>
      </p:sp>
    </p:spTree>
    <p:extLst>
      <p:ext uri="{BB962C8B-B14F-4D97-AF65-F5344CB8AC3E}">
        <p14:creationId xmlns:p14="http://schemas.microsoft.com/office/powerpoint/2010/main" val="3807412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dirty="0">
                <a:ln>
                  <a:noFill/>
                </a:ln>
                <a:solidFill>
                  <a:schemeClr val="tx2"/>
                </a:solidFill>
                <a:effectLst/>
                <a:uLnTx/>
                <a:uFillTx/>
                <a:latin typeface="+mj-lt"/>
                <a:ea typeface="+mn-ea"/>
                <a:cs typeface="+mn-cs"/>
              </a:rPr>
              <a:t>Title IX Sexual Harassment</a:t>
            </a:r>
          </a:p>
        </p:txBody>
      </p:sp>
      <p:sp>
        <p:nvSpPr>
          <p:cNvPr id="2" name="Content Placeholder 1"/>
          <p:cNvSpPr>
            <a:spLocks noGrp="1"/>
          </p:cNvSpPr>
          <p:nvPr>
            <p:ph idx="1"/>
          </p:nvPr>
        </p:nvSpPr>
        <p:spPr/>
        <p:txBody>
          <a:bodyPr>
            <a:normAutofit fontScale="85000" lnSpcReduction="20000"/>
          </a:bodyPr>
          <a:lstStyle/>
          <a:p>
            <a:pPr marL="0" indent="0">
              <a:buSzPct val="85000"/>
              <a:buNone/>
            </a:pPr>
            <a:r>
              <a:rPr lang="en-US" altLang="en-US" dirty="0"/>
              <a:t>For the purpose of Title IX, sexual harassment is conduct on the basis of sex that occurs in the United States and: (1) on Minnesota State property; (2) as part of the college’s or university’s programs or activities; (3) in locations, at events, or in circumstances over which the college or university has exercised substantial control over both the individual who engaged in the prohibited conduct and the context in which the prohibited conduct occurred; and/or (4) in buildings owned or controlled by a student organization that is officially recognized by a college or university. Title IX sexual harassment includes conduct that satisfies at least one of the following:</a:t>
            </a:r>
          </a:p>
          <a:p>
            <a:pPr marL="514350" indent="-514350">
              <a:buSzPct val="85000"/>
              <a:buFont typeface="+mj-lt"/>
              <a:buAutoNum type="arabicPeriod"/>
            </a:pPr>
            <a:r>
              <a:rPr lang="en-US" altLang="en-US" dirty="0"/>
              <a:t>An employee of the college or university conditioning the provision of an aid, benefit, or service of Minnesota State on an individual’s participation in unwelcome sexual conduct [Title IX Sexual Harassment: Quid Pro Quo]; or</a:t>
            </a:r>
          </a:p>
          <a:p>
            <a:pPr marL="514350" indent="-514350">
              <a:buSzPct val="85000"/>
              <a:buFont typeface="+mj-lt"/>
              <a:buAutoNum type="arabicPeriod"/>
            </a:pPr>
            <a:r>
              <a:rPr lang="en-US" altLang="en-US" dirty="0"/>
              <a:t>Unwelcome conduct determined by a reasonable person to be so severe, pervasive, and objectively offensive that it effectively denies a person equal access to the college’s or university’s education program or activity [Title IX Sexual Harassment: Hostile Environment].</a:t>
            </a:r>
          </a:p>
        </p:txBody>
      </p:sp>
    </p:spTree>
    <p:extLst>
      <p:ext uri="{BB962C8B-B14F-4D97-AF65-F5344CB8AC3E}">
        <p14:creationId xmlns:p14="http://schemas.microsoft.com/office/powerpoint/2010/main" val="296451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95743CF-E9E0-656A-D74B-F43FC9F92A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Purpose or “why”</a:t>
            </a:r>
          </a:p>
        </p:txBody>
      </p:sp>
      <p:sp>
        <p:nvSpPr>
          <p:cNvPr id="2" name="Content Placeholder 1">
            <a:extLst>
              <a:ext uri="{FF2B5EF4-FFF2-40B4-BE49-F238E27FC236}">
                <a16:creationId xmlns:a16="http://schemas.microsoft.com/office/drawing/2014/main" id="{A9C781C1-B5E0-EF5D-DDDD-C4E8885379D7}"/>
              </a:ext>
            </a:extLst>
          </p:cNvPr>
          <p:cNvSpPr>
            <a:spLocks noGrp="1"/>
          </p:cNvSpPr>
          <p:nvPr>
            <p:ph idx="1"/>
          </p:nvPr>
        </p:nvSpPr>
        <p:spPr/>
        <p:txBody>
          <a:bodyPr/>
          <a:lstStyle/>
          <a:p>
            <a:r>
              <a:rPr lang="en-US"/>
              <a:t>Safe and inclusive campus communities</a:t>
            </a:r>
          </a:p>
          <a:p>
            <a:r>
              <a:rPr lang="en-US"/>
              <a:t>Nondiscrimination and Bias Incidents</a:t>
            </a:r>
          </a:p>
          <a:p>
            <a:r>
              <a:rPr lang="en-US"/>
              <a:t>Confidence in the process</a:t>
            </a:r>
          </a:p>
          <a:p>
            <a:r>
              <a:rPr lang="en-US"/>
              <a:t>Inquiry vs. investigation</a:t>
            </a:r>
          </a:p>
          <a:p>
            <a:endParaRPr lang="en-US"/>
          </a:p>
        </p:txBody>
      </p:sp>
    </p:spTree>
    <p:extLst>
      <p:ext uri="{BB962C8B-B14F-4D97-AF65-F5344CB8AC3E}">
        <p14:creationId xmlns:p14="http://schemas.microsoft.com/office/powerpoint/2010/main" val="1051362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4CA3C4-EC87-C5CE-7FA3-EF025A771E65}"/>
              </a:ext>
            </a:extLst>
          </p:cNvPr>
          <p:cNvSpPr>
            <a:spLocks noGrp="1"/>
          </p:cNvSpPr>
          <p:nvPr>
            <p:ph type="title"/>
          </p:nvPr>
        </p:nvSpPr>
        <p:spPr/>
        <p:txBody>
          <a:bodyPr/>
          <a:lstStyle/>
          <a:p>
            <a:r>
              <a:rPr lang="en-US" dirty="0"/>
              <a:t>Retaliation, 1B.3</a:t>
            </a:r>
          </a:p>
        </p:txBody>
      </p:sp>
      <p:sp>
        <p:nvSpPr>
          <p:cNvPr id="5" name="Content Placeholder 4">
            <a:extLst>
              <a:ext uri="{FF2B5EF4-FFF2-40B4-BE49-F238E27FC236}">
                <a16:creationId xmlns:a16="http://schemas.microsoft.com/office/drawing/2014/main" id="{807263BE-3552-1B57-99C7-FC35E03BEBCE}"/>
              </a:ext>
            </a:extLst>
          </p:cNvPr>
          <p:cNvSpPr>
            <a:spLocks noGrp="1"/>
          </p:cNvSpPr>
          <p:nvPr>
            <p:ph idx="1"/>
          </p:nvPr>
        </p:nvSpPr>
        <p:spPr/>
        <p:txBody>
          <a:bodyPr>
            <a:normAutofit lnSpcReduction="10000"/>
          </a:bodyPr>
          <a:lstStyle/>
          <a:p>
            <a:pPr marL="0" indent="0">
              <a:buNone/>
            </a:pPr>
            <a:r>
              <a:rPr lang="en-US" dirty="0"/>
              <a:t>Taking an adverse action against a person, which includes, but is not limited to, engaging in any form of intimidation, reprisal, or harassment because the person:</a:t>
            </a:r>
          </a:p>
          <a:p>
            <a:pPr marL="514350" indent="-514350">
              <a:buFont typeface="+mj-lt"/>
              <a:buAutoNum type="arabicPeriod"/>
            </a:pPr>
            <a:r>
              <a:rPr lang="en-US" dirty="0"/>
              <a:t>reported or made a complaint under this policy;</a:t>
            </a:r>
          </a:p>
          <a:p>
            <a:pPr marL="514350" indent="-514350">
              <a:buFont typeface="+mj-lt"/>
              <a:buAutoNum type="arabicPeriod"/>
            </a:pPr>
            <a:r>
              <a:rPr lang="en-US" dirty="0"/>
              <a:t>expressed opposition to suspected or alleged conduct prohibited by this policy;</a:t>
            </a:r>
          </a:p>
          <a:p>
            <a:pPr marL="514350" indent="-514350">
              <a:buFont typeface="+mj-lt"/>
              <a:buAutoNum type="arabicPeriod"/>
            </a:pPr>
            <a:r>
              <a:rPr lang="en-US" dirty="0"/>
              <a:t>assisted or participated in any manner in an investigation or process under this policy;</a:t>
            </a:r>
          </a:p>
          <a:p>
            <a:pPr marL="514350" indent="-514350">
              <a:buFont typeface="+mj-lt"/>
              <a:buAutoNum type="arabicPeriod"/>
            </a:pPr>
            <a:r>
              <a:rPr lang="en-US" dirty="0"/>
              <a:t>opposed or refused to participate in an informal resolution or investigation under this policy; or</a:t>
            </a:r>
          </a:p>
        </p:txBody>
      </p:sp>
    </p:spTree>
    <p:extLst>
      <p:ext uri="{BB962C8B-B14F-4D97-AF65-F5344CB8AC3E}">
        <p14:creationId xmlns:p14="http://schemas.microsoft.com/office/powerpoint/2010/main" val="16121815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C18B-8351-CBF6-263E-4BF94563E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298411-B014-EEC3-3ED4-A76C92F62BEE}"/>
              </a:ext>
            </a:extLst>
          </p:cNvPr>
          <p:cNvSpPr>
            <a:spLocks noGrp="1"/>
          </p:cNvSpPr>
          <p:nvPr>
            <p:ph type="title"/>
          </p:nvPr>
        </p:nvSpPr>
        <p:spPr/>
        <p:txBody>
          <a:bodyPr/>
          <a:lstStyle/>
          <a:p>
            <a:r>
              <a:rPr lang="en-US" dirty="0"/>
              <a:t>Retaliation, 1B.3 continued</a:t>
            </a:r>
          </a:p>
        </p:txBody>
      </p:sp>
      <p:sp>
        <p:nvSpPr>
          <p:cNvPr id="5" name="Content Placeholder 4">
            <a:extLst>
              <a:ext uri="{FF2B5EF4-FFF2-40B4-BE49-F238E27FC236}">
                <a16:creationId xmlns:a16="http://schemas.microsoft.com/office/drawing/2014/main" id="{C108949D-5267-1DD3-E928-DD959B4BE0D0}"/>
              </a:ext>
            </a:extLst>
          </p:cNvPr>
          <p:cNvSpPr>
            <a:spLocks noGrp="1"/>
          </p:cNvSpPr>
          <p:nvPr>
            <p:ph idx="1"/>
          </p:nvPr>
        </p:nvSpPr>
        <p:spPr/>
        <p:txBody>
          <a:bodyPr>
            <a:normAutofit fontScale="92500" lnSpcReduction="10000"/>
          </a:bodyPr>
          <a:lstStyle/>
          <a:p>
            <a:pPr marL="514350" indent="-514350">
              <a:buFont typeface="+mj-lt"/>
              <a:buAutoNum type="arabicPeriod" startAt="5"/>
            </a:pPr>
            <a:r>
              <a:rPr lang="en-US" dirty="0"/>
              <a:t>accessed the college or university investigation or informal resolution process to address a conflict related to this policy; or</a:t>
            </a:r>
          </a:p>
          <a:p>
            <a:pPr marL="514350" indent="-514350">
              <a:buFont typeface="+mj-lt"/>
              <a:buAutoNum type="arabicPeriod" startAt="5"/>
            </a:pPr>
            <a:r>
              <a:rPr lang="en-US" dirty="0"/>
              <a:t>made a complaint or assisted or participated in any manner in an investigation or process with the Equal Employment Opportunity Commission, the U.S. Department of Education Office for Civil Rights, the Minnesota Department of Human Rights or other enforcement agencies, under any federal or state nondiscrimination law, including the Civil Rights Act of 1964; Section 504 of the Rehabilitation Act of 1973; the Minnesota Human Rights Act, Minn. Stat. Ch. 363A, and their amendments.</a:t>
            </a:r>
          </a:p>
          <a:p>
            <a:pPr marL="0" indent="0">
              <a:buNone/>
            </a:pPr>
            <a:r>
              <a:rPr lang="en-US" dirty="0"/>
              <a:t>Retaliation may occur whether or not there is a power or authority differential between the individuals involved.</a:t>
            </a:r>
          </a:p>
        </p:txBody>
      </p:sp>
    </p:spTree>
    <p:extLst>
      <p:ext uri="{BB962C8B-B14F-4D97-AF65-F5344CB8AC3E}">
        <p14:creationId xmlns:p14="http://schemas.microsoft.com/office/powerpoint/2010/main" val="21825628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1B.3.1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Response to Sexual Misconduct</a:t>
            </a:r>
          </a:p>
          <a:p>
            <a:r>
              <a:rPr lang="en-US" altLang="en-US">
                <a:solidFill>
                  <a:schemeClr val="tx1">
                    <a:lumMod val="85000"/>
                    <a:lumOff val="15000"/>
                  </a:schemeClr>
                </a:solidFill>
              </a:rPr>
              <a:t>Reporting Sexual Misconduct</a:t>
            </a:r>
          </a:p>
          <a:p>
            <a:pPr lvl="1">
              <a:lnSpc>
                <a:spcPct val="90000"/>
              </a:lnSpc>
            </a:pPr>
            <a:r>
              <a:rPr lang="en-US" altLang="en-US"/>
              <a:t>Prompt reporting is encouraged</a:t>
            </a:r>
          </a:p>
          <a:p>
            <a:pPr lvl="1">
              <a:lnSpc>
                <a:spcPct val="90000"/>
              </a:lnSpc>
            </a:pPr>
            <a:r>
              <a:rPr lang="en-US" altLang="en-US"/>
              <a:t>Assistance in reporting: law enforcement, local services, campus Title IX Coordinator</a:t>
            </a:r>
          </a:p>
          <a:p>
            <a:pPr lvl="1">
              <a:lnSpc>
                <a:spcPct val="90000"/>
              </a:lnSpc>
            </a:pPr>
            <a:r>
              <a:rPr lang="en-US" altLang="en-US"/>
              <a:t>Campus security authorities, supervisors, advisors </a:t>
            </a:r>
            <a:r>
              <a:rPr lang="en-US" altLang="en-US" b="1" u="sng">
                <a:solidFill>
                  <a:schemeClr val="accent2"/>
                </a:solidFill>
              </a:rPr>
              <a:t>must</a:t>
            </a:r>
            <a:r>
              <a:rPr lang="en-US" altLang="en-US" b="1"/>
              <a:t> </a:t>
            </a:r>
            <a:r>
              <a:rPr lang="en-US" altLang="en-US"/>
              <a:t>report incidents</a:t>
            </a:r>
          </a:p>
        </p:txBody>
      </p:sp>
    </p:spTree>
    <p:extLst>
      <p:ext uri="{BB962C8B-B14F-4D97-AF65-F5344CB8AC3E}">
        <p14:creationId xmlns:p14="http://schemas.microsoft.com/office/powerpoint/2010/main" val="1111095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000" b="1" i="0" u="none" strike="noStrike" kern="1200" cap="none" spc="0" normalizeH="0" noProof="0">
                <a:ln>
                  <a:noFill/>
                </a:ln>
                <a:solidFill>
                  <a:srgbClr val="002060"/>
                </a:solidFill>
                <a:effectLst/>
                <a:uLnTx/>
                <a:uFillTx/>
                <a:latin typeface="+mn-lt"/>
                <a:ea typeface="+mn-ea"/>
                <a:cs typeface="+mn-cs"/>
              </a:rPr>
              <a:t> (1B.3.1)</a:t>
            </a:r>
            <a:endParaRPr kumimoji="0" lang="en-US" sz="40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062940902"/>
              </p:ext>
            </p:extLst>
          </p:nvPr>
        </p:nvGraphicFramePr>
        <p:xfrm>
          <a:off x="495300" y="914399"/>
          <a:ext cx="11099800" cy="5808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dirty="0">
                <a:solidFill>
                  <a:srgbClr val="00B050"/>
                </a:solidFill>
              </a:rPr>
              <a:t>System Procedure 1B.1.2 </a:t>
            </a:r>
            <a:endParaRPr lang="en-US" altLang="en-US" dirty="0">
              <a:solidFill>
                <a:srgbClr val="00B050"/>
              </a:solidFill>
            </a:endParaRPr>
          </a:p>
          <a:p>
            <a:r>
              <a:rPr lang="en-US" altLang="en-US" dirty="0">
                <a:solidFill>
                  <a:schemeClr val="tx1">
                    <a:lumMod val="85000"/>
                    <a:lumOff val="15000"/>
                  </a:schemeClr>
                </a:solidFill>
              </a:rPr>
              <a:t>Chosen name that is different, in whole or in part, from legal name</a:t>
            </a:r>
          </a:p>
          <a:p>
            <a:r>
              <a:rPr lang="en-US" altLang="en-US" dirty="0">
                <a:solidFill>
                  <a:schemeClr val="tx1">
                    <a:lumMod val="85000"/>
                    <a:lumOff val="15000"/>
                  </a:schemeClr>
                </a:solidFill>
              </a:rPr>
              <a:t>Each college, university shall have a procedure</a:t>
            </a:r>
          </a:p>
          <a:p>
            <a:pPr lvl="1"/>
            <a:r>
              <a:rPr lang="en-US" altLang="en-US" dirty="0">
                <a:solidFill>
                  <a:schemeClr val="tx1">
                    <a:lumMod val="85000"/>
                    <a:lumOff val="15000"/>
                  </a:schemeClr>
                </a:solidFill>
              </a:rPr>
              <a:t>Registrar: responsible for students and alumni</a:t>
            </a:r>
          </a:p>
          <a:p>
            <a:pPr lvl="1"/>
            <a:r>
              <a:rPr lang="en-US" altLang="en-US" dirty="0">
                <a:solidFill>
                  <a:schemeClr val="tx1">
                    <a:lumMod val="85000"/>
                    <a:lumOff val="15000"/>
                  </a:schemeClr>
                </a:solidFill>
              </a:rPr>
              <a:t>Human resources: responsible for employees</a:t>
            </a:r>
          </a:p>
          <a:p>
            <a:r>
              <a:rPr lang="en-US" altLang="en-US" dirty="0">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A6569-5626-BFD8-0D68-EA94F2F8197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6FD021E-189D-1B43-A361-BBDB98EA4FF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Modifications, Pregnant and Parenting Students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90FDD94F-9167-F38A-4F85-299105998A1C}"/>
              </a:ext>
            </a:extLst>
          </p:cNvPr>
          <p:cNvSpPr>
            <a:spLocks noGrp="1"/>
          </p:cNvSpPr>
          <p:nvPr>
            <p:ph idx="1"/>
          </p:nvPr>
        </p:nvSpPr>
        <p:spPr/>
        <p:txBody>
          <a:bodyPr>
            <a:normAutofit fontScale="92500" lnSpcReduction="10000"/>
          </a:bodyPr>
          <a:lstStyle/>
          <a:p>
            <a:pPr marL="0" indent="0">
              <a:buNone/>
            </a:pPr>
            <a:r>
              <a:rPr lang="en-US" altLang="en-US" b="1" cap="all" dirty="0">
                <a:solidFill>
                  <a:srgbClr val="00B050"/>
                </a:solidFill>
              </a:rPr>
              <a:t>System Procedure 1B.1.3 </a:t>
            </a:r>
            <a:endParaRPr lang="en-US" altLang="en-US" dirty="0">
              <a:solidFill>
                <a:srgbClr val="00B050"/>
              </a:solidFill>
            </a:endParaRPr>
          </a:p>
          <a:p>
            <a:pPr marL="457200"/>
            <a:r>
              <a:rPr lang="en-US" altLang="en-US" dirty="0">
                <a:solidFill>
                  <a:schemeClr val="tx1">
                    <a:lumMod val="85000"/>
                    <a:lumOff val="15000"/>
                  </a:schemeClr>
                </a:solidFill>
              </a:rPr>
              <a:t>Ensuring programs, services, and activities are accessible to students who may be </a:t>
            </a:r>
          </a:p>
          <a:p>
            <a:pPr marL="914400" lvl="1"/>
            <a:r>
              <a:rPr lang="en-US" altLang="en-US" dirty="0">
                <a:solidFill>
                  <a:schemeClr val="tx1">
                    <a:lumMod val="85000"/>
                    <a:lumOff val="15000"/>
                  </a:schemeClr>
                </a:solidFill>
              </a:rPr>
              <a:t>pregnant, </a:t>
            </a:r>
          </a:p>
          <a:p>
            <a:pPr marL="914400" lvl="1"/>
            <a:r>
              <a:rPr lang="en-US" altLang="en-US" dirty="0">
                <a:solidFill>
                  <a:schemeClr val="tx1">
                    <a:lumMod val="85000"/>
                    <a:lumOff val="15000"/>
                  </a:schemeClr>
                </a:solidFill>
              </a:rPr>
              <a:t>experiencing a pregnancy-related condition, or </a:t>
            </a:r>
          </a:p>
          <a:p>
            <a:pPr marL="914400" lvl="1"/>
            <a:r>
              <a:rPr lang="en-US" altLang="en-US" dirty="0">
                <a:solidFill>
                  <a:schemeClr val="tx1">
                    <a:lumMod val="85000"/>
                    <a:lumOff val="15000"/>
                  </a:schemeClr>
                </a:solidFill>
              </a:rPr>
              <a:t>parenting a child under the age of 18</a:t>
            </a:r>
          </a:p>
          <a:p>
            <a:pPr marL="457200"/>
            <a:r>
              <a:rPr lang="en-US" altLang="en-US" dirty="0">
                <a:solidFill>
                  <a:schemeClr val="tx1">
                    <a:lumMod val="85000"/>
                    <a:lumOff val="15000"/>
                  </a:schemeClr>
                </a:solidFill>
              </a:rPr>
              <a:t>Information sharing requirements: students’ rights</a:t>
            </a:r>
          </a:p>
          <a:p>
            <a:pPr marL="457200"/>
            <a:r>
              <a:rPr lang="en-US" altLang="en-US" dirty="0">
                <a:solidFill>
                  <a:schemeClr val="tx1">
                    <a:lumMod val="85000"/>
                    <a:lumOff val="15000"/>
                  </a:schemeClr>
                </a:solidFill>
              </a:rPr>
              <a:t>Reasonable modifications for students</a:t>
            </a:r>
          </a:p>
          <a:p>
            <a:pPr marL="457200"/>
            <a:r>
              <a:rPr lang="en-US" altLang="en-US" dirty="0">
                <a:solidFill>
                  <a:schemeClr val="tx1">
                    <a:lumMod val="85000"/>
                    <a:lumOff val="15000"/>
                  </a:schemeClr>
                </a:solidFill>
              </a:rPr>
              <a:t>Lactation space access</a:t>
            </a:r>
          </a:p>
          <a:p>
            <a:pPr marL="457200"/>
            <a:r>
              <a:rPr lang="en-US" altLang="en-US" dirty="0">
                <a:solidFill>
                  <a:schemeClr val="tx1">
                    <a:lumMod val="85000"/>
                    <a:lumOff val="15000"/>
                  </a:schemeClr>
                </a:solidFill>
              </a:rPr>
              <a:t>Absences: excused and leaves</a:t>
            </a:r>
          </a:p>
        </p:txBody>
      </p:sp>
    </p:spTree>
    <p:extLst>
      <p:ext uri="{BB962C8B-B14F-4D97-AF65-F5344CB8AC3E}">
        <p14:creationId xmlns:p14="http://schemas.microsoft.com/office/powerpoint/2010/main" val="2542815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dirty="0">
                <a:solidFill>
                  <a:srgbClr val="00B050"/>
                </a:solidFill>
              </a:rPr>
              <a:t>Board Policy 1B.4</a:t>
            </a:r>
            <a:endParaRPr lang="en-US" altLang="en-US" dirty="0">
              <a:solidFill>
                <a:srgbClr val="00B050"/>
              </a:solidFill>
            </a:endParaRPr>
          </a:p>
          <a:p>
            <a:pPr marL="457200"/>
            <a:r>
              <a:rPr lang="en-US" altLang="en-US" dirty="0">
                <a:solidFill>
                  <a:schemeClr val="tx1">
                    <a:lumMod val="85000"/>
                    <a:lumOff val="15000"/>
                  </a:schemeClr>
                </a:solidFill>
              </a:rPr>
              <a:t>Programs, services, and activities shall be accessible to individuals with disabilities, in compliance with state and federal laws</a:t>
            </a:r>
          </a:p>
          <a:p>
            <a:pPr marL="457200"/>
            <a:r>
              <a:rPr lang="en-US" altLang="en-US" dirty="0">
                <a:solidFill>
                  <a:schemeClr val="tx1">
                    <a:lumMod val="85000"/>
                    <a:lumOff val="15000"/>
                  </a:schemeClr>
                </a:solidFill>
              </a:rPr>
              <a:t>Individuals with disabilities may need accommodations to have equally effective opportunities</a:t>
            </a:r>
          </a:p>
          <a:p>
            <a:pPr marL="457200"/>
            <a:r>
              <a:rPr lang="en-US" altLang="en-US" dirty="0">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dirty="0">
                <a:solidFill>
                  <a:schemeClr val="tx1">
                    <a:lumMod val="85000"/>
                    <a:lumOff val="15000"/>
                  </a:schemeClr>
                </a:solidFill>
              </a:rPr>
              <a:t>Provide qualified student with a disability access to services and activities</a:t>
            </a:r>
          </a:p>
          <a:p>
            <a:pPr marL="457200"/>
            <a:r>
              <a:rPr lang="en-US" altLang="en-US" dirty="0">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dirty="0">
                <a:solidFill>
                  <a:srgbClr val="00B050"/>
                </a:solidFill>
              </a:rPr>
              <a:t>System Procedure 1C.0.2 </a:t>
            </a:r>
            <a:endParaRPr lang="en-US" altLang="en-US" dirty="0">
              <a:solidFill>
                <a:srgbClr val="00B050"/>
              </a:solidFill>
            </a:endParaRPr>
          </a:p>
          <a:p>
            <a:pPr marL="457200"/>
            <a:r>
              <a:rPr lang="en-US" altLang="en-US" dirty="0"/>
              <a:t>Objectively respectful and professional workplace</a:t>
            </a:r>
          </a:p>
          <a:p>
            <a:pPr marL="457200"/>
            <a:r>
              <a:rPr lang="en-US" altLang="en-US" b="1" dirty="0"/>
              <a:t>Professionalism</a:t>
            </a:r>
            <a:r>
              <a:rPr lang="en-US" altLang="en-US" dirty="0"/>
              <a:t>: Displaying the good judgment and proper behavior that is reasonably expected in the workplace</a:t>
            </a:r>
          </a:p>
          <a:p>
            <a:pPr marL="457200"/>
            <a:r>
              <a:rPr lang="en-US" altLang="en-US" b="1" dirty="0"/>
              <a:t>Respect</a:t>
            </a:r>
            <a:r>
              <a:rPr lang="en-US" altLang="en-US" dirty="0"/>
              <a:t>: Behavior or communication that demonstrates positive consideration and treats individuals in a manner that a reasonable person would find appropriate</a:t>
            </a:r>
          </a:p>
          <a:p>
            <a:pPr marL="457200"/>
            <a:r>
              <a:rPr lang="en-US" altLang="en-US" b="1" dirty="0"/>
              <a:t>Prohibitions</a:t>
            </a:r>
            <a:r>
              <a:rPr lang="en-US" altLang="en-US" dirty="0"/>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dirty="0">
                <a:solidFill>
                  <a:srgbClr val="FC4C02"/>
                </a:solidFill>
              </a:rPr>
              <a:t>System Procedure 1C.0.1 </a:t>
            </a:r>
            <a:endParaRPr lang="en-US" altLang="en-US" dirty="0">
              <a:solidFill>
                <a:srgbClr val="FC4C02"/>
              </a:solidFill>
            </a:endParaRPr>
          </a:p>
          <a:p>
            <a:pPr marL="457200"/>
            <a:r>
              <a:rPr lang="en-US" altLang="en-US" dirty="0"/>
              <a:t>All employees of Minnesota State must meet public expectations for excellence</a:t>
            </a:r>
          </a:p>
          <a:p>
            <a:r>
              <a:rPr lang="en-US" dirty="0"/>
              <a:t>Ethics</a:t>
            </a:r>
          </a:p>
          <a:p>
            <a:pPr lvl="1"/>
            <a:r>
              <a:rPr lang="en-US" dirty="0"/>
              <a:t>Conflicts of interest </a:t>
            </a:r>
          </a:p>
          <a:p>
            <a:pPr lvl="1"/>
            <a:r>
              <a:rPr lang="en-US" dirty="0"/>
              <a:t>Compensation, benefits or gifts</a:t>
            </a:r>
          </a:p>
          <a:p>
            <a:pPr lvl="1"/>
            <a:r>
              <a:rPr lang="en-US" dirty="0"/>
              <a:t>Personal advantage</a:t>
            </a:r>
          </a:p>
          <a:p>
            <a:pPr lvl="1"/>
            <a:r>
              <a:rPr lang="en-US" dirty="0"/>
              <a:t>Use of Minnesota State property</a:t>
            </a:r>
          </a:p>
          <a:p>
            <a:pPr lvl="1"/>
            <a:r>
              <a:rPr lang="en-US" dirty="0"/>
              <a:t>Political activities and influence</a:t>
            </a:r>
          </a:p>
          <a:p>
            <a:pPr lvl="1"/>
            <a:r>
              <a:rPr lang="en-US" dirty="0"/>
              <a:t>Purchasing and contracting</a:t>
            </a:r>
          </a:p>
          <a:p>
            <a:pPr marL="457200"/>
            <a:r>
              <a:rPr lang="en-US" dirty="0"/>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a:xfrm>
            <a:off x="838200" y="365125"/>
            <a:ext cx="10515600" cy="1325563"/>
          </a:xfrm>
        </p:spPr>
        <p:txBody>
          <a:bodyPr>
            <a:normAutofit/>
          </a:bodyPr>
          <a:lstStyle/>
          <a:p>
            <a:r>
              <a:rPr lang="en-US"/>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a:xfrm>
            <a:off x="838200" y="1825625"/>
            <a:ext cx="10515600" cy="4351338"/>
          </a:xfrm>
        </p:spPr>
        <p:txBody>
          <a:bodyPr>
            <a:normAutofit/>
          </a:bodyPr>
          <a:lstStyle/>
          <a:p>
            <a:pPr marL="0" indent="0">
              <a:buNone/>
            </a:pPr>
            <a:r>
              <a:rPr lang="en-US">
                <a:solidFill>
                  <a:srgbClr val="00B050"/>
                </a:solidFill>
              </a:rPr>
              <a:t>Board Policies and System Procedures</a:t>
            </a:r>
          </a:p>
          <a:p>
            <a:pPr marL="457200"/>
            <a:r>
              <a:rPr lang="en-US"/>
              <a:t>Board Policy </a:t>
            </a:r>
            <a:r>
              <a:rPr lang="en-US" b="1"/>
              <a:t>1B.1</a:t>
            </a:r>
            <a:r>
              <a:rPr lang="en-US"/>
              <a:t> Equal Opportunity and Nondiscrimination in Employment and Education</a:t>
            </a:r>
          </a:p>
          <a:p>
            <a:pPr marL="457200"/>
            <a:r>
              <a:rPr lang="en-US"/>
              <a:t>Board Policy </a:t>
            </a:r>
            <a:r>
              <a:rPr lang="en-US" b="1"/>
              <a:t>1B.3</a:t>
            </a:r>
            <a:r>
              <a:rPr lang="en-US"/>
              <a:t> Sexual Misconduct </a:t>
            </a:r>
          </a:p>
          <a:p>
            <a:pPr marL="457200"/>
            <a:r>
              <a:rPr lang="en-US"/>
              <a:t>System Procedure </a:t>
            </a:r>
            <a:r>
              <a:rPr lang="en-US" b="1"/>
              <a:t>1B.1.1</a:t>
            </a:r>
            <a:r>
              <a:rPr lang="en-US"/>
              <a:t> Investigation and Resolution</a:t>
            </a:r>
          </a:p>
          <a:p>
            <a:pPr marL="457200"/>
            <a:r>
              <a:rPr lang="en-US"/>
              <a:t>System Procedure </a:t>
            </a:r>
            <a:r>
              <a:rPr lang="en-US" b="1"/>
              <a:t>1B.3.1 </a:t>
            </a:r>
            <a:r>
              <a:rPr lang="en-US"/>
              <a:t>Response to Sexual Misconduct</a:t>
            </a:r>
          </a:p>
        </p:txBody>
      </p:sp>
    </p:spTree>
    <p:extLst>
      <p:ext uri="{BB962C8B-B14F-4D97-AF65-F5344CB8AC3E}">
        <p14:creationId xmlns:p14="http://schemas.microsoft.com/office/powerpoint/2010/main" val="81132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dirty="0">
                <a:solidFill>
                  <a:srgbClr val="0C2340"/>
                </a:solidFill>
              </a:rPr>
              <a:t>System Policy 1C.2</a:t>
            </a:r>
            <a:endParaRPr lang="en-US" altLang="en-US" dirty="0"/>
          </a:p>
          <a:p>
            <a:r>
              <a:rPr lang="en-US" altLang="en-US" dirty="0"/>
              <a:t>Fraudulent and other dishonest acts</a:t>
            </a:r>
          </a:p>
          <a:p>
            <a:pPr lvl="1"/>
            <a:r>
              <a:rPr lang="en-US" altLang="en-US" dirty="0"/>
              <a:t>Ex. Theft or misuses of college or university assets, time, property</a:t>
            </a:r>
          </a:p>
          <a:p>
            <a:pPr lvl="1"/>
            <a:r>
              <a:rPr lang="en-US" altLang="en-US" dirty="0"/>
              <a:t>Conflicts of interest</a:t>
            </a:r>
          </a:p>
          <a:p>
            <a:pPr lvl="1"/>
            <a:r>
              <a:rPr lang="en-US" altLang="en-US" dirty="0"/>
              <a:t>Double employment, where employee is working two jobs at the same time</a:t>
            </a:r>
          </a:p>
          <a:p>
            <a:r>
              <a:rPr lang="en-US" dirty="0"/>
              <a:t>State of Minnesota Code of Ethics</a:t>
            </a:r>
          </a:p>
          <a:p>
            <a:r>
              <a:rPr lang="en-US" dirty="0"/>
              <a:t>Fraud inquiries and investigations</a:t>
            </a:r>
          </a:p>
          <a:p>
            <a:r>
              <a:rPr lang="en-US" dirty="0"/>
              <a:t>Remedial actions</a:t>
            </a:r>
          </a:p>
          <a:p>
            <a:r>
              <a:rPr lang="en-US" dirty="0"/>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AA856-D00A-00B9-B268-4FBC03A49B2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F74BDBB6-C005-796E-5682-59E06AA3885E}"/>
              </a:ext>
            </a:extLst>
          </p:cNvPr>
          <p:cNvSpPr>
            <a:spLocks noGrp="1"/>
          </p:cNvSpPr>
          <p:nvPr>
            <p:ph type="title"/>
          </p:nvPr>
        </p:nvSpPr>
        <p:spPr/>
        <p:txBody>
          <a:bodyPr/>
          <a:lstStyle/>
          <a:p>
            <a:r>
              <a:rPr lang="en-US"/>
              <a:t>Different Allegations, Different Processes</a:t>
            </a:r>
          </a:p>
        </p:txBody>
      </p:sp>
      <p:sp>
        <p:nvSpPr>
          <p:cNvPr id="2" name="Content Placeholder 1">
            <a:extLst>
              <a:ext uri="{FF2B5EF4-FFF2-40B4-BE49-F238E27FC236}">
                <a16:creationId xmlns:a16="http://schemas.microsoft.com/office/drawing/2014/main" id="{7FF36B6B-67D7-E3AD-A82B-1F5D9C5E2930}"/>
              </a:ext>
            </a:extLst>
          </p:cNvPr>
          <p:cNvSpPr>
            <a:spLocks noGrp="1"/>
          </p:cNvSpPr>
          <p:nvPr/>
        </p:nvSpPr>
        <p:spPr>
          <a:xfrm>
            <a:off x="836612" y="1690688"/>
            <a:ext cx="5811323" cy="434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Clr>
                <a:schemeClr val="tx2"/>
              </a:buClr>
              <a:buNone/>
            </a:pPr>
            <a:r>
              <a:rPr lang="en-US" sz="2400"/>
              <a:t>The processes for different types of allegations are NOT THE SAME </a:t>
            </a:r>
          </a:p>
          <a:p>
            <a:pPr marL="0" indent="0">
              <a:buClr>
                <a:schemeClr val="tx2"/>
              </a:buClr>
              <a:buNone/>
            </a:pPr>
            <a:endParaRPr lang="en-US" sz="1800"/>
          </a:p>
          <a:p>
            <a:pPr marL="0" indent="0">
              <a:buClr>
                <a:schemeClr val="tx2"/>
              </a:buClr>
              <a:buNone/>
            </a:pPr>
            <a:r>
              <a:rPr lang="en-US" sz="2400"/>
              <a:t>Do not use the 1B.1 decision maker process for 1C.2 allegations:</a:t>
            </a:r>
          </a:p>
          <a:p>
            <a:pPr>
              <a:buClr>
                <a:schemeClr val="tx2"/>
              </a:buClr>
            </a:pPr>
            <a:r>
              <a:rPr lang="en-US" sz="2000"/>
              <a:t>Can result in incorrect conclusions and re-investigations</a:t>
            </a:r>
          </a:p>
          <a:p>
            <a:pPr>
              <a:buClr>
                <a:schemeClr val="tx2"/>
              </a:buClr>
            </a:pPr>
            <a:r>
              <a:rPr lang="en-US" sz="2000"/>
              <a:t>Minnesota State is required by law to report evidence of fraud, waste, and abuse to the Office of the Legislative Auditor and (if applicable) federal authorities.</a:t>
            </a:r>
          </a:p>
          <a:p>
            <a:pPr marL="0" indent="0">
              <a:buClr>
                <a:schemeClr val="tx2"/>
              </a:buClr>
              <a:buNone/>
            </a:pPr>
            <a:endParaRPr lang="en-US" sz="1800"/>
          </a:p>
        </p:txBody>
      </p:sp>
      <p:sp>
        <p:nvSpPr>
          <p:cNvPr id="3" name="TextBox 2">
            <a:extLst>
              <a:ext uri="{FF2B5EF4-FFF2-40B4-BE49-F238E27FC236}">
                <a16:creationId xmlns:a16="http://schemas.microsoft.com/office/drawing/2014/main" id="{41424652-7FEB-BF2A-9E48-959DC22EE428}"/>
              </a:ext>
            </a:extLst>
          </p:cNvPr>
          <p:cNvSpPr txBox="1"/>
          <p:nvPr/>
        </p:nvSpPr>
        <p:spPr>
          <a:xfrm>
            <a:off x="7552699" y="2727623"/>
            <a:ext cx="4406582" cy="160043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2000"/>
              <a:t>Differences between the types of investigations</a:t>
            </a:r>
          </a:p>
          <a:p>
            <a:pPr marL="285750" indent="-285750">
              <a:buFont typeface="Arial" panose="020B0604020202020204" pitchFamily="34" charset="0"/>
              <a:buChar char="•"/>
            </a:pPr>
            <a:r>
              <a:rPr lang="en-US" sz="2000"/>
              <a:t>Different reporting responsibilities by law or policy</a:t>
            </a:r>
          </a:p>
          <a:p>
            <a:endParaRPr lang="en-US"/>
          </a:p>
        </p:txBody>
      </p:sp>
      <p:sp>
        <p:nvSpPr>
          <p:cNvPr id="4" name="Oval 3">
            <a:extLst>
              <a:ext uri="{FF2B5EF4-FFF2-40B4-BE49-F238E27FC236}">
                <a16:creationId xmlns:a16="http://schemas.microsoft.com/office/drawing/2014/main" id="{32354A79-7FC3-5CFD-FEFA-F59E28C248BF}"/>
              </a:ext>
            </a:extLst>
          </p:cNvPr>
          <p:cNvSpPr/>
          <p:nvPr/>
        </p:nvSpPr>
        <p:spPr>
          <a:xfrm>
            <a:off x="8055980" y="1690688"/>
            <a:ext cx="2520180" cy="88883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Considerations</a:t>
            </a:r>
          </a:p>
        </p:txBody>
      </p:sp>
    </p:spTree>
    <p:extLst>
      <p:ext uri="{BB962C8B-B14F-4D97-AF65-F5344CB8AC3E}">
        <p14:creationId xmlns:p14="http://schemas.microsoft.com/office/powerpoint/2010/main" val="24451812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a:t>Federal and State </a:t>
            </a:r>
            <a:br>
              <a:rPr lang="en-US"/>
            </a:br>
            <a:r>
              <a:rPr lang="en-US"/>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a:xfrm>
            <a:off x="862884" y="1600201"/>
            <a:ext cx="10719515" cy="4343400"/>
          </a:xfrm>
        </p:spPr>
        <p:txBody>
          <a:bodyPr>
            <a:normAutofit lnSpcReduction="10000"/>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Tree>
    <p:extLst>
      <p:ext uri="{BB962C8B-B14F-4D97-AF65-F5344CB8AC3E}">
        <p14:creationId xmlns:p14="http://schemas.microsoft.com/office/powerpoint/2010/main" val="2222839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a:xfrm>
            <a:off x="914399" y="1825625"/>
            <a:ext cx="10019763" cy="4498975"/>
          </a:xfrm>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Tree>
    <p:extLst>
      <p:ext uri="{BB962C8B-B14F-4D97-AF65-F5344CB8AC3E}">
        <p14:creationId xmlns:p14="http://schemas.microsoft.com/office/powerpoint/2010/main" val="5113465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a:xfrm>
            <a:off x="746975" y="1825625"/>
            <a:ext cx="10625070" cy="4667248"/>
          </a:xfrm>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Tree>
    <p:extLst>
      <p:ext uri="{BB962C8B-B14F-4D97-AF65-F5344CB8AC3E}">
        <p14:creationId xmlns:p14="http://schemas.microsoft.com/office/powerpoint/2010/main" val="30201270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a:xfrm>
            <a:off x="2152650" y="365128"/>
            <a:ext cx="8134350" cy="1325563"/>
          </a:xfrm>
        </p:spPr>
        <p:txBody>
          <a:bodyPr>
            <a:normAutofit/>
          </a:bodyPr>
          <a:lstStyle/>
          <a:p>
            <a:r>
              <a:rPr lang="en-US" sz="4100" dirty="0"/>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a:xfrm>
            <a:off x="772732" y="1825625"/>
            <a:ext cx="10908406" cy="4667249"/>
          </a:xfrm>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Tree>
    <p:extLst>
      <p:ext uri="{BB962C8B-B14F-4D97-AF65-F5344CB8AC3E}">
        <p14:creationId xmlns:p14="http://schemas.microsoft.com/office/powerpoint/2010/main" val="4259088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Tree>
    <p:extLst>
      <p:ext uri="{BB962C8B-B14F-4D97-AF65-F5344CB8AC3E}">
        <p14:creationId xmlns:p14="http://schemas.microsoft.com/office/powerpoint/2010/main" val="5404161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0091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F7686-0E44-5088-6914-4F953CE7111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249F-206D-2BD3-5220-E3A1DD6D726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Title IX Coordinator Role</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1C491378-B1BB-D189-A596-ECAE9779F3B2}"/>
              </a:ext>
            </a:extLst>
          </p:cNvPr>
          <p:cNvSpPr>
            <a:spLocks noGrp="1"/>
          </p:cNvSpPr>
          <p:nvPr>
            <p:ph idx="1"/>
          </p:nvPr>
        </p:nvSpPr>
        <p:spPr/>
        <p:txBody>
          <a:bodyPr>
            <a:normAutofit lnSpcReduction="10000"/>
          </a:bodyPr>
          <a:lstStyle/>
          <a:p>
            <a:pPr marL="457200"/>
            <a:r>
              <a:rPr lang="en-US" altLang="en-US"/>
              <a:t>Completed training provided by the system office within the past 12 months.</a:t>
            </a:r>
          </a:p>
          <a:p>
            <a:pPr marL="457200"/>
            <a:r>
              <a:rPr lang="en-US" altLang="en-US"/>
              <a:t>Is designated by the president to be primarily responsible for receiving formal complaints of sex-based harassment,</a:t>
            </a:r>
          </a:p>
          <a:p>
            <a:pPr marL="457200"/>
            <a:r>
              <a:rPr lang="en-US" altLang="en-US"/>
              <a:t>Determines whether to offer informal resolution,</a:t>
            </a:r>
          </a:p>
          <a:p>
            <a:pPr marL="457200"/>
            <a:r>
              <a:rPr lang="en-US" altLang="en-US"/>
              <a:t>Determines whether to proceed with an investigation under 1B.3.1 procedure, and</a:t>
            </a:r>
          </a:p>
          <a:p>
            <a:pPr marL="457200"/>
            <a:r>
              <a:rPr lang="en-US" altLang="en-US"/>
              <a:t>Investigates or coordinates the investigation of reports/complaints of discrimination, harassment and retaliation as defined by Board Policy 1B.3.</a:t>
            </a:r>
          </a:p>
        </p:txBody>
      </p:sp>
    </p:spTree>
    <p:extLst>
      <p:ext uri="{BB962C8B-B14F-4D97-AF65-F5344CB8AC3E}">
        <p14:creationId xmlns:p14="http://schemas.microsoft.com/office/powerpoint/2010/main" val="29481444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2F5B-FB95-6035-796F-B6CBEA0F954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4D8B99-6619-7572-9365-644B272CF1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CDB528CA-1DC6-EE2C-BA7D-7A597EC54B73}"/>
              </a:ext>
            </a:extLst>
          </p:cNvPr>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40444246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a:t>Conducts a fact-finding inquiry or investigation of the complaint, including appropriate interviews and meetings or delegate this responsibility to a trained investigator. </a:t>
            </a:r>
          </a:p>
          <a:p>
            <a:pPr marL="457200">
              <a:tabLst>
                <a:tab pos="635000" algn="l"/>
              </a:tabLst>
              <a:defRPr/>
            </a:pPr>
            <a:r>
              <a:rPr lang="en-US"/>
              <a:t>Informs individuals that they are permitted to have a union representative or support person to accompany them during investigative interviews as appropriate;</a:t>
            </a:r>
          </a:p>
          <a:p>
            <a:pPr marL="457200">
              <a:tabLst>
                <a:tab pos="635000" algn="l"/>
              </a:tabLst>
              <a:defRPr/>
            </a:pPr>
            <a:r>
              <a:rPr lang="en-US"/>
              <a:t>Informs the witnesses and other involved individuals of the prohibition against retaliation;</a:t>
            </a:r>
          </a:p>
          <a:p>
            <a:pPr marL="457200">
              <a:tabLst>
                <a:tab pos="635000" algn="l"/>
              </a:tabLst>
              <a:defRPr/>
            </a:pPr>
            <a:r>
              <a:rPr lang="en-US"/>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t>Writes investigation report with organized attachments</a:t>
            </a:r>
          </a:p>
          <a:p>
            <a:pPr marL="457200"/>
            <a:r>
              <a:rPr lang="en-US" altLang="en-US"/>
              <a:t>Outlines facts in the investigative report based on information collected through the interview process and review of gathered documents</a:t>
            </a:r>
          </a:p>
          <a:p>
            <a:pPr marL="457200"/>
            <a:r>
              <a:rPr lang="en-US" altLang="en-US"/>
              <a:t>Primary person to ensure process moves forward through the investigation steps</a:t>
            </a:r>
          </a:p>
          <a:p>
            <a:pPr marL="457200"/>
            <a:r>
              <a:rPr lang="en-US" altLang="en-US"/>
              <a:t>Handles all data in accordance with applicable federal and state privacy laws, </a:t>
            </a:r>
            <a:r>
              <a:rPr lang="en-US"/>
              <a:t>consulting with the campus Data Practices Officer when necessary</a:t>
            </a:r>
            <a:endParaRPr lang="en-US" altLang="en-US"/>
          </a:p>
          <a:p>
            <a:pPr marL="457200"/>
            <a:r>
              <a:rPr lang="en-US" altLang="en-US"/>
              <a:t>Provides all investigation materials to the Designated Officer for recordkeeping</a:t>
            </a:r>
          </a:p>
        </p:txBody>
      </p:sp>
    </p:spTree>
    <p:extLst>
      <p:ext uri="{BB962C8B-B14F-4D97-AF65-F5344CB8AC3E}">
        <p14:creationId xmlns:p14="http://schemas.microsoft.com/office/powerpoint/2010/main" val="17868121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a:ln>
                  <a:noFill/>
                </a:ln>
                <a:solidFill>
                  <a:schemeClr val="tx2"/>
                </a:solidFill>
                <a:effectLst/>
                <a:uLnTx/>
                <a:uFillTx/>
                <a:latin typeface="+mn-lt"/>
                <a:ea typeface="+mn-ea"/>
                <a:cs typeface="+mn-cs"/>
              </a:rPr>
              <a:t>Role of the Advisor (</a:t>
            </a:r>
            <a:r>
              <a:rPr lang="en-US" b="0" i="1">
                <a:latin typeface="+mn-lt"/>
                <a:ea typeface="+mn-ea"/>
                <a:cs typeface="+mn-cs"/>
              </a:rPr>
              <a:t>1B.3.1</a:t>
            </a:r>
            <a:r>
              <a:rPr kumimoji="0" lang="en-US" sz="4400" b="0" i="1" u="none" strike="noStrike" kern="1200" cap="none" spc="0" normalizeH="0" baseline="0" noProof="0">
                <a:ln>
                  <a:noFill/>
                </a:ln>
                <a:solidFill>
                  <a:schemeClr val="tx2"/>
                </a:solidFill>
                <a:effectLst/>
                <a:uLnTx/>
                <a:uFillTx/>
                <a:latin typeface="+mn-lt"/>
                <a:ea typeface="+mn-ea"/>
                <a:cs typeface="+mn-cs"/>
              </a:rPr>
              <a: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a:t>Provide information by helping students understand their rights and responsibilities under the policy, procedure, and student code of conduct.</a:t>
            </a:r>
          </a:p>
          <a:p>
            <a:pPr marL="457200"/>
            <a:r>
              <a:rPr lang="en-US"/>
              <a:t>Provide assistance by aiding students in organizing their information to be used during an investigation and reviewing materials shared through the investigation process.</a:t>
            </a:r>
          </a:p>
          <a:p>
            <a:pPr marL="457200"/>
            <a:r>
              <a:rPr lang="en-US"/>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t>Determines whether there is any real or perceived conflict of interest</a:t>
            </a:r>
          </a:p>
          <a:p>
            <a:pPr marL="457200"/>
            <a:r>
              <a:rPr lang="en-US"/>
              <a:t>Makes sure the investigator has complied with Minnesota State procedures</a:t>
            </a:r>
          </a:p>
          <a:p>
            <a:pPr marL="457200"/>
            <a:r>
              <a:rPr lang="en-US"/>
              <a:t>Receives and reviews the investigation report</a:t>
            </a:r>
          </a:p>
          <a:p>
            <a:pPr marL="457200"/>
            <a:r>
              <a:rPr lang="en-US"/>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May meet with parties or request additional information from the investigator</a:t>
            </a:r>
          </a:p>
          <a:p>
            <a:pPr marL="457200"/>
            <a:r>
              <a:rPr lang="en-US"/>
              <a:t>Writes reasoned decision based on facts, guidance, and policies</a:t>
            </a:r>
          </a:p>
          <a:p>
            <a:pPr marL="457200"/>
            <a:r>
              <a:rPr lang="en-US"/>
              <a:t>Written notification to complainant, respondent and Designated Officer or Title IX Coordinator of their findings of whether a policy violation </a:t>
            </a:r>
          </a:p>
          <a:p>
            <a:pPr marL="457200"/>
            <a:r>
              <a:rPr lang="en-US" altLang="en-US"/>
              <a:t>Provides all related report materials to the Designated Officer </a:t>
            </a:r>
            <a:r>
              <a:rPr lang="en-US"/>
              <a:t>or Title IX Coordinator </a:t>
            </a:r>
            <a:r>
              <a:rPr lang="en-US" altLang="en-US"/>
              <a:t>for recordkeeping</a:t>
            </a:r>
          </a:p>
        </p:txBody>
      </p:sp>
    </p:spTree>
    <p:extLst>
      <p:ext uri="{BB962C8B-B14F-4D97-AF65-F5344CB8AC3E}">
        <p14:creationId xmlns:p14="http://schemas.microsoft.com/office/powerpoint/2010/main" val="26388810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Determination Standard</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and 1B.3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Decisionmaker recommends discipline for a policy violation finding</a:t>
            </a:r>
          </a:p>
          <a:p>
            <a:pPr marL="457200"/>
            <a:r>
              <a:rPr lang="en-US"/>
              <a:t>For students: Decisionmaker may consult with student conduct folks on campus to recommend sanctions or outcomes</a:t>
            </a:r>
          </a:p>
          <a:p>
            <a:pPr marL="457200"/>
            <a:r>
              <a:rPr lang="en-US"/>
              <a:t>For employees: Decisionmaker informs Human Resources of finding; relevant CBA followed</a:t>
            </a:r>
          </a:p>
          <a:p>
            <a:r>
              <a:rPr lang="en-US"/>
              <a:t>Campus metrics- past decisions</a:t>
            </a:r>
          </a:p>
          <a:p>
            <a:pPr lvl="1"/>
            <a:r>
              <a:rPr lang="en-US"/>
              <a:t>Supports consistency</a:t>
            </a:r>
          </a:p>
          <a:p>
            <a:pPr lvl="1"/>
            <a:r>
              <a:rPr lang="en-US"/>
              <a:t>Increases equitable decisions</a:t>
            </a:r>
          </a:p>
        </p:txBody>
      </p:sp>
    </p:spTree>
    <p:extLst>
      <p:ext uri="{BB962C8B-B14F-4D97-AF65-F5344CB8AC3E}">
        <p14:creationId xmlns:p14="http://schemas.microsoft.com/office/powerpoint/2010/main" val="42342532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a:t>Prompt</a:t>
            </a:r>
          </a:p>
          <a:p>
            <a:pPr eaLnBrk="1" hangingPunct="1"/>
            <a:r>
              <a:rPr lang="en-US" altLang="en-US"/>
              <a:t>Equitable</a:t>
            </a:r>
          </a:p>
          <a:p>
            <a:pPr marL="457200"/>
            <a:r>
              <a:rPr lang="en-US" altLang="en-US"/>
              <a:t>Stop (as well as prevent and remedy – might be more global and less-case specific pieces for the college or university to consider)</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a:ln>
                  <a:noFill/>
                </a:ln>
                <a:solidFill>
                  <a:srgbClr val="0C2340"/>
                </a:solidFill>
                <a:effectLst/>
                <a:uLnTx/>
                <a:uFillTx/>
                <a:latin typeface="+mn-lt"/>
                <a:ea typeface="+mn-ea"/>
                <a:cs typeface="+mn-cs"/>
              </a:rPr>
              <a:t>Process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a:t>
            </a:r>
          </a:p>
        </p:txBody>
      </p:sp>
    </p:spTree>
    <p:extLst>
      <p:ext uri="{BB962C8B-B14F-4D97-AF65-F5344CB8AC3E}">
        <p14:creationId xmlns:p14="http://schemas.microsoft.com/office/powerpoint/2010/main" val="33787304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ltLang="en-US"/>
              <a:t>Appeal decision timeframe </a:t>
            </a:r>
          </a:p>
          <a:p>
            <a:pPr marL="457200"/>
            <a:r>
              <a:rPr lang="en-US"/>
              <a:t>Decision notification</a:t>
            </a:r>
          </a:p>
          <a:p>
            <a:pPr marL="457200"/>
            <a:r>
              <a:rPr lang="en-US" altLang="en-US"/>
              <a:t>The decision on appeal is final under 1B.1.1 Procedure</a:t>
            </a:r>
          </a:p>
          <a:p>
            <a:pPr marL="457200"/>
            <a:r>
              <a:rPr lang="en-US" altLang="en-US"/>
              <a:t>Disciplinary action imposed on a member of a collective bargaining unit is processed in accordance with that agreement</a:t>
            </a:r>
          </a:p>
          <a:p>
            <a:pPr marL="457200"/>
            <a:r>
              <a:rPr lang="en-US"/>
              <a:t>Filing an appeal concerning a report against a college/university president</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a:t>Protected Classes</a:t>
            </a:r>
          </a:p>
        </p:txBody>
      </p:sp>
      <p:sp>
        <p:nvSpPr>
          <p:cNvPr id="5" name="Rectangle 3"/>
          <p:cNvSpPr>
            <a:spLocks noGrp="1" noChangeArrowheads="1"/>
          </p:cNvSpPr>
          <p:nvPr>
            <p:ph sz="half" idx="1"/>
          </p:nvPr>
        </p:nvSpPr>
        <p:spPr>
          <a:xfrm>
            <a:off x="838199" y="1825625"/>
            <a:ext cx="9932582" cy="4351338"/>
          </a:xfrm>
        </p:spPr>
        <p:txBody>
          <a:bodyPr rtlCol="0">
            <a:normAutofit fontScale="77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2"/>
          </p:nvPr>
        </p:nvSpPr>
        <p:spPr>
          <a:xfrm>
            <a:off x="6172200" y="924796"/>
            <a:ext cx="5181600" cy="5028647"/>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083991A-2C9D-BD3F-E4F2-F8E04CA1499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Role of President on Appeal</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Review of investigation report </a:t>
            </a:r>
          </a:p>
          <a:p>
            <a:r>
              <a:rPr lang="en-US"/>
              <a:t>Review of any new evidence </a:t>
            </a:r>
          </a:p>
          <a:p>
            <a:r>
              <a:rPr lang="en-US"/>
              <a:t>Quality review - consults with: </a:t>
            </a:r>
          </a:p>
          <a:p>
            <a:pPr lvl="1"/>
            <a:r>
              <a:rPr lang="en-US"/>
              <a:t>Minnesota State General Counsel and/or AGO</a:t>
            </a:r>
          </a:p>
          <a:p>
            <a:pPr lvl="1"/>
            <a:r>
              <a:rPr lang="en-US"/>
              <a:t>Minnesota State Human Resources/Labor Relations</a:t>
            </a:r>
          </a:p>
          <a:p>
            <a:pPr marL="457200"/>
            <a:r>
              <a:rPr lang="en-US"/>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a:xfrm>
            <a:off x="838200" y="1447800"/>
            <a:ext cx="10515600" cy="5184005"/>
          </a:xfrm>
        </p:spPr>
        <p:txBody>
          <a:bodyPr>
            <a:normAutofit/>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975C0D-A53E-CA53-DE6E-2999E29E2D1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Sexual Violence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a:t>Selective gathering of information</a:t>
            </a:r>
          </a:p>
          <a:p>
            <a:r>
              <a:rPr lang="en-US"/>
              <a:t>Misinterpretation of behavior or conduct</a:t>
            </a:r>
          </a:p>
          <a:p>
            <a:r>
              <a:rPr lang="en-US"/>
              <a:t>Confirmation of stereotypes</a:t>
            </a:r>
          </a:p>
          <a:p>
            <a:r>
              <a:rPr lang="en-US"/>
              <a:t>Inadequate interventions</a:t>
            </a:r>
          </a:p>
          <a:p>
            <a:r>
              <a:rPr lang="en-US"/>
              <a:t>Inconsistent application of policies</a:t>
            </a:r>
          </a:p>
          <a:p>
            <a:r>
              <a:rPr lang="en-US"/>
              <a:t>Retaliation risks</a:t>
            </a:r>
          </a:p>
          <a:p>
            <a:r>
              <a:rPr lang="en-US"/>
              <a:t>Missed opportunities for prevention</a:t>
            </a:r>
          </a:p>
          <a:p>
            <a:pPr marL="0" indent="0">
              <a:buNone/>
            </a:pPr>
            <a:r>
              <a:rPr lang="en-US"/>
              <a:t>								</a:t>
            </a:r>
            <a:r>
              <a:rPr lang="en-US" sz="1800"/>
              <a:t>(Source: L Crockett)</a:t>
            </a:r>
            <a:endParaRPr lang="en-US"/>
          </a:p>
        </p:txBody>
      </p:sp>
    </p:spTree>
    <p:extLst>
      <p:ext uri="{BB962C8B-B14F-4D97-AF65-F5344CB8AC3E}">
        <p14:creationId xmlns:p14="http://schemas.microsoft.com/office/powerpoint/2010/main" val="11153923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2"/>
            <a:r>
              <a:rPr lang="en-US"/>
              <a:t>Flip it to test it (</a:t>
            </a:r>
            <a:r>
              <a:rPr lang="en-US">
                <a:hlinkClick r:id="rId3"/>
              </a:rPr>
              <a:t>TED Talk</a:t>
            </a:r>
            <a:r>
              <a:rPr lang="en-US"/>
              <a:t>)</a:t>
            </a:r>
          </a:p>
          <a:p>
            <a:pPr lvl="1"/>
            <a:r>
              <a:rPr lang="en-US"/>
              <a:t>Check ourselves in our work – Be accountable</a:t>
            </a:r>
          </a:p>
          <a:p>
            <a:pPr lvl="2"/>
            <a:r>
              <a:rPr lang="en-US"/>
              <a:t>When confronted with bias, take the time to examine your action or beliefs. Think of how you would explicitly justify them to other people.</a:t>
            </a:r>
          </a:p>
          <a:p>
            <a:pPr lvl="1"/>
            <a:r>
              <a:rPr lang="en-US"/>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a:t>Passing judgment prematurely or without sufficiently gathering of available information or consideration</a:t>
            </a:r>
          </a:p>
          <a:p>
            <a:pPr lvl="1"/>
            <a:r>
              <a:rPr lang="en-US"/>
              <a:t>Prominent when alcohol or other drugs are involved</a:t>
            </a:r>
          </a:p>
          <a:p>
            <a:pPr lvl="1"/>
            <a:r>
              <a:rPr lang="en-US"/>
              <a:t>Social ideas or norms, such as sex stereotypes</a:t>
            </a:r>
          </a:p>
          <a:p>
            <a:r>
              <a:rPr lang="en-US"/>
              <a:t>Must avoid for both the Complainant and the Respondent</a:t>
            </a:r>
          </a:p>
          <a:p>
            <a:r>
              <a:rPr lang="en-US"/>
              <a:t>Keep an open mind throughout the entire process</a:t>
            </a:r>
          </a:p>
          <a:p>
            <a:pPr marL="457200"/>
            <a:r>
              <a:rPr lang="en-US"/>
              <a:t>Investigators: seek out additional facts or witnesses to avoid jumping to conclusions</a:t>
            </a:r>
          </a:p>
          <a:p>
            <a:r>
              <a:rPr lang="en-US"/>
              <a:t>Check assumptions, use of language and phrases</a:t>
            </a:r>
          </a:p>
          <a:p>
            <a:pPr lvl="1"/>
            <a:endParaRPr lang="en-US"/>
          </a:p>
        </p:txBody>
      </p:sp>
    </p:spTree>
    <p:extLst>
      <p:ext uri="{BB962C8B-B14F-4D97-AF65-F5344CB8AC3E}">
        <p14:creationId xmlns:p14="http://schemas.microsoft.com/office/powerpoint/2010/main" val="14197965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a:xfrm>
            <a:off x="838200" y="1825625"/>
            <a:ext cx="5257800" cy="4525072"/>
          </a:xfrm>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a:t>Personal or private interest may compromise one’s judgement, decisions, or actions (friendships, relationships, social factors)</a:t>
            </a:r>
          </a:p>
          <a:p>
            <a:r>
              <a:rPr lang="en-US"/>
              <a:t>Conflicts can be actual, perceived, or potential</a:t>
            </a:r>
          </a:p>
          <a:p>
            <a:pPr lvl="1"/>
            <a:r>
              <a:rPr lang="en-US"/>
              <a:t>Actual</a:t>
            </a:r>
          </a:p>
          <a:p>
            <a:pPr lvl="1"/>
            <a:r>
              <a:rPr lang="en-US"/>
              <a:t>Perceived</a:t>
            </a:r>
          </a:p>
          <a:p>
            <a:pPr lvl="1"/>
            <a:r>
              <a:rPr lang="en-US"/>
              <a:t>Potential</a:t>
            </a:r>
          </a:p>
          <a:p>
            <a:r>
              <a:rPr lang="en-US"/>
              <a:t>Self-check</a:t>
            </a:r>
          </a:p>
          <a:p>
            <a:pPr lvl="1"/>
            <a:r>
              <a:rPr lang="en-US"/>
              <a:t>Personal gain or lose from the outcome?</a:t>
            </a:r>
          </a:p>
          <a:p>
            <a:pPr lvl="1"/>
            <a:r>
              <a:rPr lang="en-US"/>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82906" y="381000"/>
            <a:ext cx="9451694"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sz="4000" b="0">
                <a:solidFill>
                  <a:schemeClr val="tx2"/>
                </a:solidFill>
                <a:latin typeface="+mn-lt"/>
                <a:ea typeface="+mn-ea"/>
                <a:cs typeface="+mn-cs"/>
              </a:rPr>
              <a:t>Final Investigation Report Structure</a:t>
            </a:r>
          </a:p>
        </p:txBody>
      </p:sp>
      <p:sp>
        <p:nvSpPr>
          <p:cNvPr id="2" name="Content Placeholder 1"/>
          <p:cNvSpPr>
            <a:spLocks noGrp="1"/>
          </p:cNvSpPr>
          <p:nvPr>
            <p:ph idx="1"/>
          </p:nvPr>
        </p:nvSpPr>
        <p:spPr>
          <a:xfrm>
            <a:off x="838200" y="1678329"/>
            <a:ext cx="10515600" cy="4498634"/>
          </a:xfrm>
        </p:spPr>
        <p:txBody>
          <a:bodyPr>
            <a:normAutofit fontScale="92500" lnSpcReduction="20000"/>
          </a:bodyPr>
          <a:lstStyle/>
          <a:p>
            <a:pPr>
              <a:lnSpc>
                <a:spcPct val="120000"/>
              </a:lnSpc>
            </a:pPr>
            <a:r>
              <a:rPr lang="en-US"/>
              <a:t>Transmittal letter: notice to the decision-maker from the investigator</a:t>
            </a:r>
          </a:p>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 synopsis of reported matter</a:t>
            </a:r>
          </a:p>
          <a:p>
            <a:pPr marL="457200">
              <a:lnSpc>
                <a:spcPct val="120000"/>
              </a:lnSpc>
            </a:pPr>
            <a:r>
              <a:rPr lang="en-US"/>
              <a:t>Methodology for the investigation: description of the procedural steps taken from the receipt of the (formal) complaint through the conclusion of the report writing</a:t>
            </a:r>
          </a:p>
        </p:txBody>
      </p:sp>
    </p:spTree>
    <p:extLst>
      <p:ext uri="{BB962C8B-B14F-4D97-AF65-F5344CB8AC3E}">
        <p14:creationId xmlns:p14="http://schemas.microsoft.com/office/powerpoint/2010/main" val="96853344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9F7925-E89A-A9ED-0989-F3F8789551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Report Structure, cont.</a:t>
            </a:r>
          </a:p>
        </p:txBody>
      </p:sp>
      <p:sp>
        <p:nvSpPr>
          <p:cNvPr id="2" name="Content Placeholder 1">
            <a:extLst>
              <a:ext uri="{FF2B5EF4-FFF2-40B4-BE49-F238E27FC236}">
                <a16:creationId xmlns:a16="http://schemas.microsoft.com/office/drawing/2014/main" id="{474AF621-462D-2D0F-915F-7F32FE56D1D7}"/>
              </a:ext>
            </a:extLst>
          </p:cNvPr>
          <p:cNvSpPr>
            <a:spLocks noGrp="1"/>
          </p:cNvSpPr>
          <p:nvPr>
            <p:ph idx="1"/>
          </p:nvPr>
        </p:nvSpPr>
        <p:spPr/>
        <p:txBody>
          <a:bodyPr>
            <a:normAutofit lnSpcReduction="10000"/>
          </a:bodyPr>
          <a:lstStyle/>
          <a:p>
            <a:pPr marL="457200">
              <a:lnSpc>
                <a:spcPct val="120000"/>
              </a:lnSpc>
            </a:pPr>
            <a:r>
              <a:rPr lang="en-US"/>
              <a:t>Summary of complainant(s) allegation(s) &amp; evidence gathered</a:t>
            </a:r>
          </a:p>
          <a:p>
            <a:pPr marL="457200">
              <a:lnSpc>
                <a:spcPct val="120000"/>
              </a:lnSpc>
            </a:pPr>
            <a:r>
              <a:rPr lang="en-US"/>
              <a:t>Summary of witness statement(s) &amp; evidence gathered</a:t>
            </a:r>
          </a:p>
          <a:p>
            <a:pPr marL="457200">
              <a:lnSpc>
                <a:spcPct val="120000"/>
              </a:lnSpc>
            </a:pPr>
            <a:r>
              <a:rPr lang="en-US"/>
              <a:t>Summary of respondent(s) statement(s) &amp; evidence gathered</a:t>
            </a:r>
          </a:p>
          <a:p>
            <a:pPr marL="457200">
              <a:lnSpc>
                <a:spcPct val="120000"/>
              </a:lnSpc>
            </a:pPr>
            <a:r>
              <a:rPr lang="en-US"/>
              <a:t>Assessments of credibility</a:t>
            </a:r>
          </a:p>
          <a:p>
            <a:pPr marL="457200">
              <a:lnSpc>
                <a:spcPct val="120000"/>
              </a:lnSpc>
            </a:pPr>
            <a:r>
              <a:rPr lang="en-US"/>
              <a:t>Investigative synthesis: findings of fact &amp; matters of dispute within the application of policy/procedure</a:t>
            </a:r>
          </a:p>
          <a:p>
            <a:pPr marL="457200">
              <a:lnSpc>
                <a:spcPct val="120000"/>
              </a:lnSpc>
            </a:pPr>
            <a:r>
              <a:rPr lang="en-US"/>
              <a:t>Conclusion: decision-maker is under an independent obligation to objectively evaluate the evidence</a:t>
            </a:r>
          </a:p>
        </p:txBody>
      </p:sp>
    </p:spTree>
    <p:extLst>
      <p:ext uri="{BB962C8B-B14F-4D97-AF65-F5344CB8AC3E}">
        <p14:creationId xmlns:p14="http://schemas.microsoft.com/office/powerpoint/2010/main" val="27969989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a:t>Relevant available information gathered together</a:t>
            </a:r>
          </a:p>
          <a:p>
            <a:r>
              <a:rPr lang="en-US"/>
              <a:t>Official documentation</a:t>
            </a:r>
          </a:p>
          <a:p>
            <a:r>
              <a:rPr lang="en-US"/>
              <a:t>Audience</a:t>
            </a:r>
          </a:p>
          <a:p>
            <a:pPr lvl="1"/>
            <a:r>
              <a:rPr lang="en-US"/>
              <a:t>Decision</a:t>
            </a:r>
          </a:p>
          <a:p>
            <a:pPr lvl="1"/>
            <a:r>
              <a:rPr lang="en-US"/>
              <a:t>Appeal</a:t>
            </a:r>
          </a:p>
          <a:p>
            <a:pPr lvl="1"/>
            <a:r>
              <a:rPr lang="en-US"/>
              <a:t>Grievance</a:t>
            </a:r>
          </a:p>
          <a:p>
            <a:pPr lvl="1"/>
            <a:r>
              <a:rPr lang="en-US"/>
              <a:t>Chapter 14</a:t>
            </a:r>
          </a:p>
        </p:txBody>
      </p:sp>
    </p:spTree>
    <p:extLst>
      <p:ext uri="{BB962C8B-B14F-4D97-AF65-F5344CB8AC3E}">
        <p14:creationId xmlns:p14="http://schemas.microsoft.com/office/powerpoint/2010/main" val="15210156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a:solidFill>
                  <a:srgbClr val="0C2340"/>
                </a:solidFill>
                <a:latin typeface="+mn-lt"/>
                <a:ea typeface="+mn-ea"/>
                <a:cs typeface="+mn-cs"/>
              </a:rPr>
              <a:t>Overview of Data Practices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a:t>For Minnesota State Investigators System Procedures 1.B.1.1</a:t>
            </a:r>
            <a:endParaRPr lang="en-US" sz="2000">
              <a:cs typeface="Calibri"/>
            </a:endParaRP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August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
        <p:nvSpPr>
          <p:cNvPr id="2" name="TextBox 1">
            <a:extLst>
              <a:ext uri="{FF2B5EF4-FFF2-40B4-BE49-F238E27FC236}">
                <a16:creationId xmlns:a16="http://schemas.microsoft.com/office/drawing/2014/main" id="{44D81ADE-D7D9-DDBB-91F8-38C541546578}"/>
              </a:ext>
            </a:extLst>
          </p:cNvPr>
          <p:cNvSpPr txBox="1"/>
          <p:nvPr/>
        </p:nvSpPr>
        <p:spPr>
          <a:xfrm>
            <a:off x="3927475" y="5827966"/>
            <a:ext cx="3901441" cy="646331"/>
          </a:xfrm>
          <a:prstGeom prst="rect">
            <a:avLst/>
          </a:prstGeom>
          <a:noFill/>
        </p:spPr>
        <p:txBody>
          <a:bodyPr wrap="square" rtlCol="0">
            <a:spAutoFit/>
          </a:bodyPr>
          <a:lstStyle/>
          <a:p>
            <a:r>
              <a:rPr lang="en-US"/>
              <a:t>Daniel McCabe</a:t>
            </a:r>
            <a:br>
              <a:rPr lang="en-US"/>
            </a:br>
            <a:r>
              <a:rPr lang="en-US"/>
              <a:t>Assistant General Counsel</a:t>
            </a:r>
          </a:p>
        </p:txBody>
      </p:sp>
    </p:spTree>
    <p:extLst>
      <p:ext uri="{BB962C8B-B14F-4D97-AF65-F5344CB8AC3E}">
        <p14:creationId xmlns:p14="http://schemas.microsoft.com/office/powerpoint/2010/main" val="264092627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a:t>Different forms of inequality operate together and exacerbate each other (Dr. </a:t>
            </a:r>
            <a:r>
              <a:rPr lang="en-US" err="1"/>
              <a:t>Kimberle</a:t>
            </a:r>
            <a:r>
              <a:rPr lang="en-US"/>
              <a:t>’ Crenshaw)</a:t>
            </a:r>
          </a:p>
          <a:p>
            <a:pPr marL="457200"/>
            <a:r>
              <a:rPr lang="en-US"/>
              <a:t>Personal identities and characteristics do not exist in isolation</a:t>
            </a:r>
          </a:p>
          <a:p>
            <a:pPr marL="457200"/>
            <a:r>
              <a:rPr lang="en-US"/>
              <a:t>Some characteristics often fuse inextricably, made flesh in a person; they indivisibly intermingle</a:t>
            </a:r>
          </a:p>
          <a:p>
            <a:pPr marL="457200"/>
            <a:r>
              <a:rPr lang="en-US"/>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vert="horz" lIns="91440" tIns="45720" rIns="91440" bIns="45720" rtlCol="0" anchor="t">
            <a:normAutofit/>
          </a:bodyPr>
          <a:lstStyle/>
          <a:p>
            <a:r>
              <a:rPr lang="en-US"/>
              <a:t>If no discipline, the respondent does not receive anything other than redacted statement.</a:t>
            </a:r>
            <a:endParaRPr lang="en-US">
              <a:ea typeface="Calibri"/>
              <a:cs typeface="Calibri"/>
            </a:endParaRPr>
          </a:p>
          <a:p>
            <a:r>
              <a:rPr lang="en-US"/>
              <a:t>If discipline, the complainant and respondent receive adequate data to make an appeal.</a:t>
            </a:r>
            <a:endParaRPr lang="en-US">
              <a:ea typeface="Calibri"/>
              <a:cs typeface="Calibri"/>
            </a:endParaRPr>
          </a:p>
          <a:p>
            <a:r>
              <a:rPr lang="en-US"/>
              <a:t>We redact witness data to maintain confidentiality and prevent harassment.</a:t>
            </a:r>
            <a:endParaRPr lang="en-US">
              <a:ea typeface="Calibri"/>
              <a:cs typeface="Calibri"/>
            </a:endParaRPr>
          </a:p>
          <a:p>
            <a:r>
              <a:rPr lang="en-US">
                <a:ea typeface="Calibri"/>
                <a:cs typeface="Calibri"/>
              </a:rPr>
              <a:t>If unions request data, they receive unredacted personnel data. No student data or data that could result in harassment or retaliation.</a:t>
            </a:r>
          </a:p>
          <a:p>
            <a:pPr marL="0" inden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82923573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7AFD769A-85C1-46B5-A041-BEE485A71AA0}"/>
</file>

<file path=customXml/itemProps2.xml><?xml version="1.0" encoding="utf-8"?>
<ds:datastoreItem xmlns:ds="http://schemas.openxmlformats.org/officeDocument/2006/customXml" ds:itemID="{55C54727-6D7E-4322-9E3F-C6E6A41537AB}"/>
</file>

<file path=customXml/itemProps3.xml><?xml version="1.0" encoding="utf-8"?>
<ds:datastoreItem xmlns:ds="http://schemas.openxmlformats.org/officeDocument/2006/customXml" ds:itemID="{C5399049-FBB4-43F3-80C0-351A8550BE86}"/>
</file>

<file path=docMetadata/LabelInfo.xml><?xml version="1.0" encoding="utf-8"?>
<clbl:labelList xmlns:clbl="http://schemas.microsoft.com/office/2020/mipLabelMetadata">
  <clbl:label id="{5011c7c6-0ab4-46ab-9ef4-fae74a921a7f}" enabled="0" method="" siteId="{5011c7c6-0ab4-46ab-9ef4-fae74a921a7f}" removed="1"/>
</clbl:labelList>
</file>

<file path=docProps/app.xml><?xml version="1.0" encoding="utf-8"?>
<Properties xmlns="http://schemas.openxmlformats.org/officeDocument/2006/extended-properties" xmlns:vt="http://schemas.openxmlformats.org/officeDocument/2006/docPropsVTypes">
  <Template>PowerPoint (widescreen)</Template>
  <TotalTime>350</TotalTime>
  <Words>10200</Words>
  <Application>Microsoft Office PowerPoint</Application>
  <PresentationFormat>Widescreen</PresentationFormat>
  <Paragraphs>1143</Paragraphs>
  <Slides>170</Slides>
  <Notes>136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170</vt:i4>
      </vt:variant>
    </vt:vector>
  </HeadingPairs>
  <TitlesOfParts>
    <vt:vector size="177" baseType="lpstr">
      <vt:lpstr>Aptos</vt:lpstr>
      <vt:lpstr>Arial</vt:lpstr>
      <vt:lpstr>Arial Black</vt:lpstr>
      <vt:lpstr>Calibri</vt:lpstr>
      <vt:lpstr>Courier New</vt:lpstr>
      <vt:lpstr>Wingdings</vt:lpstr>
      <vt:lpstr>Minnesota State Theme</vt:lpstr>
      <vt:lpstr>Equal Opportunity &amp; Nondiscrimination</vt:lpstr>
      <vt:lpstr>Outline of Today’s Presentation</vt:lpstr>
      <vt:lpstr>Purpose or “why”</vt:lpstr>
      <vt:lpstr>Minnesota State Policy and Procedure</vt:lpstr>
      <vt:lpstr>Understanding Board Policies</vt:lpstr>
      <vt:lpstr>Board Policy 1B.1</vt:lpstr>
      <vt:lpstr>Protected Classes</vt:lpstr>
      <vt:lpstr>Protected Classes: Full Scope</vt:lpstr>
      <vt:lpstr>Protected Classes &amp; Intersectionality</vt:lpstr>
      <vt:lpstr>Policy Application</vt:lpstr>
      <vt:lpstr>Discrimination</vt:lpstr>
      <vt:lpstr>Discriminatory Harassment</vt:lpstr>
      <vt:lpstr>Discriminatory Harassment, cont.</vt:lpstr>
      <vt:lpstr>Sexual Harassment</vt:lpstr>
      <vt:lpstr>Sexual Harassment Investigation Considerations</vt:lpstr>
      <vt:lpstr>Sexual Harassment, cont.</vt:lpstr>
      <vt:lpstr>Retaliation</vt:lpstr>
      <vt:lpstr>Consensual Relationships</vt:lpstr>
      <vt:lpstr>System Procedure 1B.1.1 </vt:lpstr>
      <vt:lpstr>Board Policy 1B.3</vt:lpstr>
      <vt:lpstr>Jurisdiction</vt:lpstr>
      <vt:lpstr>Dating, intimate partner, and relationship violence</vt:lpstr>
      <vt:lpstr>Non-forcible sex acts</vt:lpstr>
      <vt:lpstr>Sexual Assault</vt:lpstr>
      <vt:lpstr>Affirmative Consent</vt:lpstr>
      <vt:lpstr>Affirmative Consent, continued</vt:lpstr>
      <vt:lpstr>Sexual Exploitation</vt:lpstr>
      <vt:lpstr>Stalking</vt:lpstr>
      <vt:lpstr>Title IX Sexual Harassment</vt:lpstr>
      <vt:lpstr>Retaliation, 1B.3</vt:lpstr>
      <vt:lpstr>Retaliation, 1B.3 continued</vt:lpstr>
      <vt:lpstr>System Procedure 1B.3.1 </vt:lpstr>
      <vt:lpstr>Informal Resolution (1B.3.1)</vt:lpstr>
      <vt:lpstr>Other Policies and Procedures</vt:lpstr>
      <vt:lpstr>Preferred Name</vt:lpstr>
      <vt:lpstr>Access &amp; Modifications, Pregnant and Parenting Students</vt:lpstr>
      <vt:lpstr>Access &amp; Accommodations for Individuals w. Disabilities</vt:lpstr>
      <vt:lpstr>Respectful Workplace</vt:lpstr>
      <vt:lpstr>Code of Conduct and Ethics</vt:lpstr>
      <vt:lpstr>Fraud or Other Dishonest Acts</vt:lpstr>
      <vt:lpstr>Different Allegations, Different Processes</vt:lpstr>
      <vt:lpstr>Federal and State  Laws and policies</vt:lpstr>
      <vt:lpstr>Violence Against Women Act</vt:lpstr>
      <vt:lpstr>VAWA, continued</vt:lpstr>
      <vt:lpstr>Clery Act, amended</vt:lpstr>
      <vt:lpstr>Campus Sexual Misconduct Policy</vt:lpstr>
      <vt:lpstr>Minnesota Policy 135A.15, continued</vt:lpstr>
      <vt:lpstr>Roles in the Investigation Process</vt:lpstr>
      <vt:lpstr>Designated Officer</vt:lpstr>
      <vt:lpstr>Designated Officer, cont.</vt:lpstr>
      <vt:lpstr>Title IX Coordinator Role</vt:lpstr>
      <vt:lpstr>Title IX Coordinator, cont.</vt:lpstr>
      <vt:lpstr>Investigator’s Role</vt:lpstr>
      <vt:lpstr>Investigator’s Role, cont.</vt:lpstr>
      <vt:lpstr>Investigator</vt:lpstr>
      <vt:lpstr>Role of the Advisor (1B.3.1)</vt:lpstr>
      <vt:lpstr>The Investigation</vt:lpstr>
      <vt:lpstr>Decision-Making Authority</vt:lpstr>
      <vt:lpstr>Role of the Decision-maker</vt:lpstr>
      <vt:lpstr>Decision-maker, cont.</vt:lpstr>
      <vt:lpstr>Decision Factors</vt:lpstr>
      <vt:lpstr>Credibility Considerations</vt:lpstr>
      <vt:lpstr>Credibility: Parties and Witnesses</vt:lpstr>
      <vt:lpstr>Determination Standard</vt:lpstr>
      <vt:lpstr>Policy Violation</vt:lpstr>
      <vt:lpstr>Discipline</vt:lpstr>
      <vt:lpstr>Appeal Process</vt:lpstr>
      <vt:lpstr>Appeal Process, cont.</vt:lpstr>
      <vt:lpstr>President</vt:lpstr>
      <vt:lpstr>Role of President on Appeal</vt:lpstr>
      <vt:lpstr>Serving impartially</vt:lpstr>
      <vt:lpstr>Recognizing Implicit Bias</vt:lpstr>
      <vt:lpstr>Types of Bias</vt:lpstr>
      <vt:lpstr>Sexual Violence Case Specific Biases</vt:lpstr>
      <vt:lpstr>Alcohol and Drug Use Biases</vt:lpstr>
      <vt:lpstr>Biased Investigations Dangers</vt:lpstr>
      <vt:lpstr>Counteracting Bias</vt:lpstr>
      <vt:lpstr>Avoid Prejudgment</vt:lpstr>
      <vt:lpstr>Best Practices</vt:lpstr>
      <vt:lpstr>Conflicts of Interest</vt:lpstr>
      <vt:lpstr>Investigation Reports</vt:lpstr>
      <vt:lpstr>Final Investigation Report Structure</vt:lpstr>
      <vt:lpstr>Report Structure, cont.</vt:lpstr>
      <vt:lpstr>Value of Investigation Reports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Title IX &amp; Sexual Misconduct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Implementing the 1B.1 Decision</vt:lpstr>
      <vt:lpstr>Decision-maker’s Responsibilities</vt:lpstr>
      <vt:lpstr>Who Makes the Disciplinary Decision?</vt:lpstr>
      <vt:lpstr>Analyzing the Investigation Report</vt:lpstr>
      <vt:lpstr>Analyzing the Investigation Report, 2</vt:lpstr>
      <vt:lpstr>Analyzing the Investigation Report, 3</vt:lpstr>
      <vt:lpstr>Analyzing the Investigation Report, 4</vt:lpstr>
      <vt:lpstr>Analyzing the Investigation Report, 5</vt:lpstr>
      <vt:lpstr>Reviewing the Investigative Report, 6</vt:lpstr>
      <vt:lpstr>Meeting Complainant, Respondent or Others</vt:lpstr>
      <vt:lpstr>Deciding if Misconduct Occurred</vt:lpstr>
      <vt:lpstr>Deciding if Misconduct Occurred, 2</vt:lpstr>
      <vt:lpstr>Deciding if Misconduct Occurred, 3</vt:lpstr>
      <vt:lpstr>Determining Appropriate Action</vt:lpstr>
      <vt:lpstr>Determining Appropriate Action, continued</vt:lpstr>
      <vt:lpstr>Determining Appropriate Action, continued 2</vt:lpstr>
      <vt:lpstr>Determining Appropriate Action, just cause</vt:lpstr>
      <vt:lpstr>Determining Appropriate Action, assessment</vt:lpstr>
      <vt:lpstr>Risk Assessment Prior to Taking Disciplinary Action</vt:lpstr>
      <vt:lpstr>Determine Appropriate Action Employee</vt:lpstr>
      <vt:lpstr>Implement Appropriate Action</vt:lpstr>
      <vt:lpstr>Implement Appropriate Action, continued</vt:lpstr>
      <vt:lpstr>Implement Appropriate Action, letter</vt:lpstr>
      <vt:lpstr>Implement Appropriate Action, follow-up</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Contact Information Minnesota State Colleges &amp; Universities  System Office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August 2025</dc:title>
  <dc:creator>Atteberry, Ashley J</dc:creator>
  <cp:keywords>Resolution personnel</cp:keywords>
  <cp:lastModifiedBy>Atteberry, Ashley J</cp:lastModifiedBy>
  <cp:revision>4</cp:revision>
  <dcterms:created xsi:type="dcterms:W3CDTF">2024-10-24T16:35:27Z</dcterms:created>
  <dcterms:modified xsi:type="dcterms:W3CDTF">2026-02-27T19:16:57Z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5720300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