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entation.xml" ContentType="application/vnd.openxmlformats-officedocument.presentationml.presentation.main+xml"/>
  <Override PartName="/ppt/diagrams/data3.xml" ContentType="application/vnd.openxmlformats-officedocument.drawingml.diagramData+xml"/>
  <Override PartName="/ppt/diagrams/data1.xml" ContentType="application/vnd.openxmlformats-officedocument.drawingml.diagramData+xml"/>
  <Override PartName="/ppt/diagrams/data2.xml" ContentType="application/vnd.openxmlformats-officedocument.drawingml.diagramData+xml"/>
  <Override PartName="/ppt/notesSlides/notesSlide11.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12.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40.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rawing3.xml" ContentType="application/vnd.ms-office.drawingml.diagramDrawing+xml"/>
  <Override PartName="/ppt/diagrams/colors3.xml" ContentType="application/vnd.openxmlformats-officedocument.drawingml.diagramColors+xml"/>
  <Override PartName="/ppt/diagrams/quickStyle3.xml" ContentType="application/vnd.openxmlformats-officedocument.drawingml.diagramStyle+xml"/>
  <Override PartName="/ppt/diagrams/layout3.xml" ContentType="application/vnd.openxmlformats-officedocument.drawingml.diagramLayout+xml"/>
  <Override PartName="/ppt/diagrams/drawing2.xml" ContentType="application/vnd.ms-office.drawingml.diagramDrawing+xml"/>
  <Override PartName="/ppt/diagrams/colors2.xml" ContentType="application/vnd.openxmlformats-officedocument.drawingml.diagramColors+xml"/>
  <Override PartName="/ppt/diagrams/quickStyle2.xml" ContentType="application/vnd.openxmlformats-officedocument.drawingml.diagramStyle+xml"/>
  <Override PartName="/ppt/diagrams/layout2.xml" ContentType="application/vnd.openxmlformats-officedocument.drawingml.diagramLayout+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61"/>
  </p:notesMasterIdLst>
  <p:handoutMasterIdLst>
    <p:handoutMasterId r:id="rId62"/>
  </p:handoutMasterIdLst>
  <p:sldIdLst>
    <p:sldId id="277" r:id="rId2"/>
    <p:sldId id="313" r:id="rId3"/>
    <p:sldId id="2141411413" r:id="rId4"/>
    <p:sldId id="2141411421" r:id="rId5"/>
    <p:sldId id="2141411399" r:id="rId6"/>
    <p:sldId id="2141411418" r:id="rId7"/>
    <p:sldId id="2141411397" r:id="rId8"/>
    <p:sldId id="2141411405" r:id="rId9"/>
    <p:sldId id="2141411406" r:id="rId10"/>
    <p:sldId id="2141411398" r:id="rId11"/>
    <p:sldId id="2141411404" r:id="rId12"/>
    <p:sldId id="2141411436" r:id="rId13"/>
    <p:sldId id="2141411422" r:id="rId14"/>
    <p:sldId id="2141411425" r:id="rId15"/>
    <p:sldId id="2141411415" r:id="rId16"/>
    <p:sldId id="2141411423" r:id="rId17"/>
    <p:sldId id="2141411424" r:id="rId18"/>
    <p:sldId id="2141411407" r:id="rId19"/>
    <p:sldId id="2141411402" r:id="rId20"/>
    <p:sldId id="2141411408" r:id="rId21"/>
    <p:sldId id="2141411426" r:id="rId22"/>
    <p:sldId id="2141411400" r:id="rId23"/>
    <p:sldId id="2141411427" r:id="rId24"/>
    <p:sldId id="2141411435" r:id="rId25"/>
    <p:sldId id="2141411434" r:id="rId26"/>
    <p:sldId id="314" r:id="rId27"/>
    <p:sldId id="2141411394" r:id="rId28"/>
    <p:sldId id="2141411428" r:id="rId29"/>
    <p:sldId id="2141411378" r:id="rId30"/>
    <p:sldId id="2141411391" r:id="rId31"/>
    <p:sldId id="2141411392" r:id="rId32"/>
    <p:sldId id="2141411403" r:id="rId33"/>
    <p:sldId id="317" r:id="rId34"/>
    <p:sldId id="2141411387" r:id="rId35"/>
    <p:sldId id="2141411275" r:id="rId36"/>
    <p:sldId id="469" r:id="rId37"/>
    <p:sldId id="257" r:id="rId38"/>
    <p:sldId id="2141411283" r:id="rId39"/>
    <p:sldId id="2141411372" r:id="rId40"/>
    <p:sldId id="295" r:id="rId41"/>
    <p:sldId id="305" r:id="rId42"/>
    <p:sldId id="2141411354" r:id="rId43"/>
    <p:sldId id="703" r:id="rId44"/>
    <p:sldId id="2141411276" r:id="rId45"/>
    <p:sldId id="318" r:id="rId46"/>
    <p:sldId id="306" r:id="rId47"/>
    <p:sldId id="567" r:id="rId48"/>
    <p:sldId id="568" r:id="rId49"/>
    <p:sldId id="677" r:id="rId50"/>
    <p:sldId id="2141411380" r:id="rId51"/>
    <p:sldId id="308" r:id="rId52"/>
    <p:sldId id="2141411382" r:id="rId53"/>
    <p:sldId id="324" r:id="rId54"/>
    <p:sldId id="309" r:id="rId55"/>
    <p:sldId id="319" r:id="rId56"/>
    <p:sldId id="320" r:id="rId57"/>
    <p:sldId id="2141411373" r:id="rId58"/>
    <p:sldId id="722" r:id="rId59"/>
    <p:sldId id="273" r:id="rId6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42"/>
    <a:srgbClr val="990000"/>
    <a:srgbClr val="000000"/>
    <a:srgbClr val="006CB7"/>
    <a:srgbClr val="FC4C02"/>
    <a:srgbClr val="62BB46"/>
    <a:srgbClr val="BB16A3"/>
    <a:srgbClr val="FDDA25"/>
    <a:srgbClr val="0095DA"/>
    <a:srgbClr val="9E97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123" autoAdjust="0"/>
  </p:normalViewPr>
  <p:slideViewPr>
    <p:cSldViewPr snapToGrid="0">
      <p:cViewPr varScale="1">
        <p:scale>
          <a:sx n="68" d="100"/>
          <a:sy n="68" d="100"/>
        </p:scale>
        <p:origin x="468" y="7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presProps" Target="presProps.xml"/><Relationship Id="rId68"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69" Type="http://schemas.openxmlformats.org/officeDocument/2006/relationships/customXml" Target="../customXml/item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customXml" Target="../customXml/item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FEC23C-16C0-44EF-8589-EDB213365032}" type="doc">
      <dgm:prSet loTypeId="urn:microsoft.com/office/officeart/2005/8/layout/chevronAccent+Icon" loCatId="process" qsTypeId="urn:microsoft.com/office/officeart/2005/8/quickstyle/simple1" qsCatId="simple" csTypeId="urn:microsoft.com/office/officeart/2005/8/colors/accent1_2" csCatId="accent1" phldr="1"/>
      <dgm:spPr/>
      <dgm:t>
        <a:bodyPr/>
        <a:lstStyle/>
        <a:p>
          <a:endParaRPr lang="en-US"/>
        </a:p>
      </dgm:t>
    </dgm:pt>
    <dgm:pt modelId="{CEEA030B-0C77-472F-AEB2-40BCCE5F1E43}">
      <dgm:prSet phldrT="[Text]"/>
      <dgm:spPr/>
      <dgm:t>
        <a:bodyPr/>
        <a:lstStyle/>
        <a:p>
          <a:r>
            <a:rPr lang="en-US"/>
            <a:t>Federal</a:t>
          </a:r>
        </a:p>
      </dgm:t>
    </dgm:pt>
    <dgm:pt modelId="{380A183F-37DC-4F0B-B993-D82D0202CFD7}" type="parTrans" cxnId="{C555E5C1-E05C-4E71-BC2A-05FD34E8AF36}">
      <dgm:prSet/>
      <dgm:spPr/>
      <dgm:t>
        <a:bodyPr/>
        <a:lstStyle/>
        <a:p>
          <a:endParaRPr lang="en-US"/>
        </a:p>
      </dgm:t>
    </dgm:pt>
    <dgm:pt modelId="{C04A7D24-41A5-4F91-A7A1-47B68047437F}" type="sibTrans" cxnId="{C555E5C1-E05C-4E71-BC2A-05FD34E8AF36}">
      <dgm:prSet/>
      <dgm:spPr/>
      <dgm:t>
        <a:bodyPr/>
        <a:lstStyle/>
        <a:p>
          <a:endParaRPr lang="en-US"/>
        </a:p>
      </dgm:t>
    </dgm:pt>
    <dgm:pt modelId="{FDF71D8D-7F8B-436C-BC9D-878B7ECBBFF0}">
      <dgm:prSet phldrT="[Text]"/>
      <dgm:spPr/>
      <dgm:t>
        <a:bodyPr/>
        <a:lstStyle/>
        <a:p>
          <a:r>
            <a:rPr lang="en-US"/>
            <a:t>State</a:t>
          </a:r>
        </a:p>
      </dgm:t>
    </dgm:pt>
    <dgm:pt modelId="{EB17509C-341A-4CBD-8621-05454A6CFC82}" type="parTrans" cxnId="{03104EC4-36FA-40FD-9399-9FC05548893A}">
      <dgm:prSet/>
      <dgm:spPr/>
      <dgm:t>
        <a:bodyPr/>
        <a:lstStyle/>
        <a:p>
          <a:endParaRPr lang="en-US"/>
        </a:p>
      </dgm:t>
    </dgm:pt>
    <dgm:pt modelId="{08E4F3AE-0527-4786-8DD0-2AFBE05B764C}" type="sibTrans" cxnId="{03104EC4-36FA-40FD-9399-9FC05548893A}">
      <dgm:prSet/>
      <dgm:spPr/>
      <dgm:t>
        <a:bodyPr/>
        <a:lstStyle/>
        <a:p>
          <a:endParaRPr lang="en-US"/>
        </a:p>
      </dgm:t>
    </dgm:pt>
    <dgm:pt modelId="{89EB2EFD-D3EA-4425-BDDB-4018985A80FA}">
      <dgm:prSet phldrT="[Text]"/>
      <dgm:spPr/>
      <dgm:t>
        <a:bodyPr/>
        <a:lstStyle/>
        <a:p>
          <a:r>
            <a:rPr lang="en-US"/>
            <a:t>System</a:t>
          </a:r>
        </a:p>
      </dgm:t>
    </dgm:pt>
    <dgm:pt modelId="{8C94008E-AA5D-42CD-9FD9-BFCB25EADE1B}" type="parTrans" cxnId="{1B39C981-8DB6-4BDB-84E3-197B1688AAFD}">
      <dgm:prSet/>
      <dgm:spPr/>
      <dgm:t>
        <a:bodyPr/>
        <a:lstStyle/>
        <a:p>
          <a:endParaRPr lang="en-US"/>
        </a:p>
      </dgm:t>
    </dgm:pt>
    <dgm:pt modelId="{907037FF-15DD-4236-8F68-0F6516B826AD}" type="sibTrans" cxnId="{1B39C981-8DB6-4BDB-84E3-197B1688AAFD}">
      <dgm:prSet/>
      <dgm:spPr/>
      <dgm:t>
        <a:bodyPr/>
        <a:lstStyle/>
        <a:p>
          <a:endParaRPr lang="en-US"/>
        </a:p>
      </dgm:t>
    </dgm:pt>
    <dgm:pt modelId="{9350FFB7-1EDD-42F1-80F4-A99B136CF7C7}" type="pres">
      <dgm:prSet presAssocID="{A1FEC23C-16C0-44EF-8589-EDB213365032}" presName="Name0" presStyleCnt="0">
        <dgm:presLayoutVars>
          <dgm:dir/>
          <dgm:resizeHandles val="exact"/>
        </dgm:presLayoutVars>
      </dgm:prSet>
      <dgm:spPr/>
    </dgm:pt>
    <dgm:pt modelId="{74C44F4F-4827-4851-9298-B2B91E818806}" type="pres">
      <dgm:prSet presAssocID="{CEEA030B-0C77-472F-AEB2-40BCCE5F1E43}" presName="composite" presStyleCnt="0"/>
      <dgm:spPr/>
    </dgm:pt>
    <dgm:pt modelId="{ABC40CE8-A3D4-4F21-99D5-B5DAC37EF62B}" type="pres">
      <dgm:prSet presAssocID="{CEEA030B-0C77-472F-AEB2-40BCCE5F1E43}" presName="bgChev" presStyleLbl="node1" presStyleIdx="0" presStyleCnt="3"/>
      <dgm:spPr/>
    </dgm:pt>
    <dgm:pt modelId="{E5F6C190-A0FF-41A2-9C2F-BAE84AFF07A7}" type="pres">
      <dgm:prSet presAssocID="{CEEA030B-0C77-472F-AEB2-40BCCE5F1E43}" presName="txNode" presStyleLbl="fgAcc1" presStyleIdx="0" presStyleCnt="3">
        <dgm:presLayoutVars>
          <dgm:bulletEnabled val="1"/>
        </dgm:presLayoutVars>
      </dgm:prSet>
      <dgm:spPr/>
    </dgm:pt>
    <dgm:pt modelId="{CCAE3413-9A4C-425A-9964-B9025AFECB17}" type="pres">
      <dgm:prSet presAssocID="{C04A7D24-41A5-4F91-A7A1-47B68047437F}" presName="compositeSpace" presStyleCnt="0"/>
      <dgm:spPr/>
    </dgm:pt>
    <dgm:pt modelId="{3FDE91EC-3479-42C3-9B40-B74CE14A3AC7}" type="pres">
      <dgm:prSet presAssocID="{FDF71D8D-7F8B-436C-BC9D-878B7ECBBFF0}" presName="composite" presStyleCnt="0"/>
      <dgm:spPr/>
    </dgm:pt>
    <dgm:pt modelId="{F9D41B5A-45C6-4A08-B77A-637F3110C940}" type="pres">
      <dgm:prSet presAssocID="{FDF71D8D-7F8B-436C-BC9D-878B7ECBBFF0}" presName="bgChev" presStyleLbl="node1" presStyleIdx="1" presStyleCnt="3"/>
      <dgm:spPr/>
    </dgm:pt>
    <dgm:pt modelId="{39B2ABDA-843B-4CBF-883B-D376D33841E6}" type="pres">
      <dgm:prSet presAssocID="{FDF71D8D-7F8B-436C-BC9D-878B7ECBBFF0}" presName="txNode" presStyleLbl="fgAcc1" presStyleIdx="1" presStyleCnt="3">
        <dgm:presLayoutVars>
          <dgm:bulletEnabled val="1"/>
        </dgm:presLayoutVars>
      </dgm:prSet>
      <dgm:spPr/>
    </dgm:pt>
    <dgm:pt modelId="{8A69BF97-4EAF-431A-89B1-A3B3CE2C87E2}" type="pres">
      <dgm:prSet presAssocID="{08E4F3AE-0527-4786-8DD0-2AFBE05B764C}" presName="compositeSpace" presStyleCnt="0"/>
      <dgm:spPr/>
    </dgm:pt>
    <dgm:pt modelId="{B53328CA-DDD2-4DF6-8F42-9B01D963F27F}" type="pres">
      <dgm:prSet presAssocID="{89EB2EFD-D3EA-4425-BDDB-4018985A80FA}" presName="composite" presStyleCnt="0"/>
      <dgm:spPr/>
    </dgm:pt>
    <dgm:pt modelId="{2130D22D-6178-4C40-BF8D-1BA70A161AE4}" type="pres">
      <dgm:prSet presAssocID="{89EB2EFD-D3EA-4425-BDDB-4018985A80FA}" presName="bgChev" presStyleLbl="node1" presStyleIdx="2" presStyleCnt="3"/>
      <dgm:spPr/>
    </dgm:pt>
    <dgm:pt modelId="{A4764810-DBC8-44E3-BF26-3281D74597F4}" type="pres">
      <dgm:prSet presAssocID="{89EB2EFD-D3EA-4425-BDDB-4018985A80FA}" presName="txNode" presStyleLbl="fgAcc1" presStyleIdx="2" presStyleCnt="3">
        <dgm:presLayoutVars>
          <dgm:bulletEnabled val="1"/>
        </dgm:presLayoutVars>
      </dgm:prSet>
      <dgm:spPr/>
    </dgm:pt>
  </dgm:ptLst>
  <dgm:cxnLst>
    <dgm:cxn modelId="{1B39C981-8DB6-4BDB-84E3-197B1688AAFD}" srcId="{A1FEC23C-16C0-44EF-8589-EDB213365032}" destId="{89EB2EFD-D3EA-4425-BDDB-4018985A80FA}" srcOrd="2" destOrd="0" parTransId="{8C94008E-AA5D-42CD-9FD9-BFCB25EADE1B}" sibTransId="{907037FF-15DD-4236-8F68-0F6516B826AD}"/>
    <dgm:cxn modelId="{42E22494-7EF4-43E1-B080-595B6CB815C8}" type="presOf" srcId="{A1FEC23C-16C0-44EF-8589-EDB213365032}" destId="{9350FFB7-1EDD-42F1-80F4-A99B136CF7C7}" srcOrd="0" destOrd="0" presId="urn:microsoft.com/office/officeart/2005/8/layout/chevronAccent+Icon"/>
    <dgm:cxn modelId="{D6C092AD-432D-4D3E-8B9E-F819BAD2A0AE}" type="presOf" srcId="{89EB2EFD-D3EA-4425-BDDB-4018985A80FA}" destId="{A4764810-DBC8-44E3-BF26-3281D74597F4}" srcOrd="0" destOrd="0" presId="urn:microsoft.com/office/officeart/2005/8/layout/chevronAccent+Icon"/>
    <dgm:cxn modelId="{C555E5C1-E05C-4E71-BC2A-05FD34E8AF36}" srcId="{A1FEC23C-16C0-44EF-8589-EDB213365032}" destId="{CEEA030B-0C77-472F-AEB2-40BCCE5F1E43}" srcOrd="0" destOrd="0" parTransId="{380A183F-37DC-4F0B-B993-D82D0202CFD7}" sibTransId="{C04A7D24-41A5-4F91-A7A1-47B68047437F}"/>
    <dgm:cxn modelId="{03104EC4-36FA-40FD-9399-9FC05548893A}" srcId="{A1FEC23C-16C0-44EF-8589-EDB213365032}" destId="{FDF71D8D-7F8B-436C-BC9D-878B7ECBBFF0}" srcOrd="1" destOrd="0" parTransId="{EB17509C-341A-4CBD-8621-05454A6CFC82}" sibTransId="{08E4F3AE-0527-4786-8DD0-2AFBE05B764C}"/>
    <dgm:cxn modelId="{3619A0E1-5E06-40B8-A8DE-37F8D9CCD252}" type="presOf" srcId="{FDF71D8D-7F8B-436C-BC9D-878B7ECBBFF0}" destId="{39B2ABDA-843B-4CBF-883B-D376D33841E6}" srcOrd="0" destOrd="0" presId="urn:microsoft.com/office/officeart/2005/8/layout/chevronAccent+Icon"/>
    <dgm:cxn modelId="{FBCEEEF5-AE8A-433B-AD74-F30ACE580DDB}" type="presOf" srcId="{CEEA030B-0C77-472F-AEB2-40BCCE5F1E43}" destId="{E5F6C190-A0FF-41A2-9C2F-BAE84AFF07A7}" srcOrd="0" destOrd="0" presId="urn:microsoft.com/office/officeart/2005/8/layout/chevronAccent+Icon"/>
    <dgm:cxn modelId="{BE52DDB8-FC96-4F5E-855F-20831553D043}" type="presParOf" srcId="{9350FFB7-1EDD-42F1-80F4-A99B136CF7C7}" destId="{74C44F4F-4827-4851-9298-B2B91E818806}" srcOrd="0" destOrd="0" presId="urn:microsoft.com/office/officeart/2005/8/layout/chevronAccent+Icon"/>
    <dgm:cxn modelId="{C06CC2D1-72EC-4817-A917-EE6B2C2E5D72}" type="presParOf" srcId="{74C44F4F-4827-4851-9298-B2B91E818806}" destId="{ABC40CE8-A3D4-4F21-99D5-B5DAC37EF62B}" srcOrd="0" destOrd="0" presId="urn:microsoft.com/office/officeart/2005/8/layout/chevronAccent+Icon"/>
    <dgm:cxn modelId="{52DA0DCF-57F5-4728-9003-878EAD24660C}" type="presParOf" srcId="{74C44F4F-4827-4851-9298-B2B91E818806}" destId="{E5F6C190-A0FF-41A2-9C2F-BAE84AFF07A7}" srcOrd="1" destOrd="0" presId="urn:microsoft.com/office/officeart/2005/8/layout/chevronAccent+Icon"/>
    <dgm:cxn modelId="{4A3F1B67-A579-4736-84C4-16DFE033C891}" type="presParOf" srcId="{9350FFB7-1EDD-42F1-80F4-A99B136CF7C7}" destId="{CCAE3413-9A4C-425A-9964-B9025AFECB17}" srcOrd="1" destOrd="0" presId="urn:microsoft.com/office/officeart/2005/8/layout/chevronAccent+Icon"/>
    <dgm:cxn modelId="{8DDD7B5E-D8FD-4E8F-888B-8AC50EB2EDFB}" type="presParOf" srcId="{9350FFB7-1EDD-42F1-80F4-A99B136CF7C7}" destId="{3FDE91EC-3479-42C3-9B40-B74CE14A3AC7}" srcOrd="2" destOrd="0" presId="urn:microsoft.com/office/officeart/2005/8/layout/chevronAccent+Icon"/>
    <dgm:cxn modelId="{34CF64BE-3061-49B9-9E85-8956ADA6025E}" type="presParOf" srcId="{3FDE91EC-3479-42C3-9B40-B74CE14A3AC7}" destId="{F9D41B5A-45C6-4A08-B77A-637F3110C940}" srcOrd="0" destOrd="0" presId="urn:microsoft.com/office/officeart/2005/8/layout/chevronAccent+Icon"/>
    <dgm:cxn modelId="{EF7931D9-5220-4E56-B4CC-4061CDB4AD1D}" type="presParOf" srcId="{3FDE91EC-3479-42C3-9B40-B74CE14A3AC7}" destId="{39B2ABDA-843B-4CBF-883B-D376D33841E6}" srcOrd="1" destOrd="0" presId="urn:microsoft.com/office/officeart/2005/8/layout/chevronAccent+Icon"/>
    <dgm:cxn modelId="{7A3585AC-B5B6-4875-B30C-2CBF7304EED5}" type="presParOf" srcId="{9350FFB7-1EDD-42F1-80F4-A99B136CF7C7}" destId="{8A69BF97-4EAF-431A-89B1-A3B3CE2C87E2}" srcOrd="3" destOrd="0" presId="urn:microsoft.com/office/officeart/2005/8/layout/chevronAccent+Icon"/>
    <dgm:cxn modelId="{9D936877-98C5-4DCF-B135-7B0801C7277C}" type="presParOf" srcId="{9350FFB7-1EDD-42F1-80F4-A99B136CF7C7}" destId="{B53328CA-DDD2-4DF6-8F42-9B01D963F27F}" srcOrd="4" destOrd="0" presId="urn:microsoft.com/office/officeart/2005/8/layout/chevronAccent+Icon"/>
    <dgm:cxn modelId="{3CFB7097-36B4-4CC4-B602-1128C4F59E98}" type="presParOf" srcId="{B53328CA-DDD2-4DF6-8F42-9B01D963F27F}" destId="{2130D22D-6178-4C40-BF8D-1BA70A161AE4}" srcOrd="0" destOrd="0" presId="urn:microsoft.com/office/officeart/2005/8/layout/chevronAccent+Icon"/>
    <dgm:cxn modelId="{E7EEAC94-B8D5-4B74-A4CC-C26EDA551FDB}" type="presParOf" srcId="{B53328CA-DDD2-4DF6-8F42-9B01D963F27F}" destId="{A4764810-DBC8-44E3-BF26-3281D74597F4}" srcOrd="1" destOrd="0" presId="urn:microsoft.com/office/officeart/2005/8/layout/chevronAccent+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A6EF40D-3360-4795-AFE0-577F0166C78B}"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18F4C610-B4F0-42B6-AE23-20CB123F0D58}">
      <dgm:prSet phldrT="[Text]" custT="1"/>
      <dgm:spPr/>
      <dgm:t>
        <a:bodyPr/>
        <a:lstStyle/>
        <a:p>
          <a:r>
            <a:rPr lang="en-US" sz="1600"/>
            <a:t>Complaint to Designated Officer</a:t>
          </a:r>
        </a:p>
      </dgm:t>
    </dgm:pt>
    <dgm:pt modelId="{58B2D570-D3D6-49D8-B69B-679FE0855444}" type="parTrans" cxnId="{239A1B1A-3780-4D8E-9B8B-4018288A3C2B}">
      <dgm:prSet/>
      <dgm:spPr/>
      <dgm:t>
        <a:bodyPr/>
        <a:lstStyle/>
        <a:p>
          <a:endParaRPr lang="en-US" sz="1600"/>
        </a:p>
      </dgm:t>
    </dgm:pt>
    <dgm:pt modelId="{B6E4DE1E-3EDF-41B3-9F89-A508E1E3C9A8}" type="sibTrans" cxnId="{239A1B1A-3780-4D8E-9B8B-4018288A3C2B}">
      <dgm:prSet custT="1"/>
      <dgm:spPr/>
      <dgm:t>
        <a:bodyPr/>
        <a:lstStyle/>
        <a:p>
          <a:endParaRPr lang="en-US" sz="1600"/>
        </a:p>
      </dgm:t>
    </dgm:pt>
    <dgm:pt modelId="{AC28CE3D-B7AF-44E9-A23D-5BE68B6B3A09}">
      <dgm:prSet phldrT="[Text]" custT="1"/>
      <dgm:spPr/>
      <dgm:t>
        <a:bodyPr/>
        <a:lstStyle/>
        <a:p>
          <a:r>
            <a:rPr lang="en-US" sz="1600"/>
            <a:t>Resolution path</a:t>
          </a:r>
        </a:p>
      </dgm:t>
    </dgm:pt>
    <dgm:pt modelId="{AC929235-E2F5-486E-B556-668C84F73BC1}" type="parTrans" cxnId="{8D820B37-6091-4F72-9119-4B1128FC8F03}">
      <dgm:prSet/>
      <dgm:spPr/>
      <dgm:t>
        <a:bodyPr/>
        <a:lstStyle/>
        <a:p>
          <a:endParaRPr lang="en-US" sz="1600"/>
        </a:p>
      </dgm:t>
    </dgm:pt>
    <dgm:pt modelId="{A4248225-27E0-45A1-B031-17FD7CDD34F6}" type="sibTrans" cxnId="{8D820B37-6091-4F72-9119-4B1128FC8F03}">
      <dgm:prSet custT="1"/>
      <dgm:spPr/>
      <dgm:t>
        <a:bodyPr/>
        <a:lstStyle/>
        <a:p>
          <a:endParaRPr lang="en-US" sz="1600"/>
        </a:p>
      </dgm:t>
    </dgm:pt>
    <dgm:pt modelId="{563E245D-D319-46A9-8000-F2C3F2AE8F57}">
      <dgm:prSet phldrT="[Text]" custT="1"/>
      <dgm:spPr/>
      <dgm:t>
        <a:bodyPr/>
        <a:lstStyle/>
        <a:p>
          <a:r>
            <a:rPr lang="en-US" sz="1600"/>
            <a:t>Investigation</a:t>
          </a:r>
        </a:p>
      </dgm:t>
    </dgm:pt>
    <dgm:pt modelId="{D1FB8EFF-54DE-42A6-BDA9-D350ECA25B64}" type="parTrans" cxnId="{AF486C6C-5CB8-4566-B6C5-686A5EA7D0DB}">
      <dgm:prSet/>
      <dgm:spPr/>
      <dgm:t>
        <a:bodyPr/>
        <a:lstStyle/>
        <a:p>
          <a:endParaRPr lang="en-US" sz="1600"/>
        </a:p>
      </dgm:t>
    </dgm:pt>
    <dgm:pt modelId="{8233502D-4A77-4FB6-B523-4BA0046E5C67}" type="sibTrans" cxnId="{AF486C6C-5CB8-4566-B6C5-686A5EA7D0DB}">
      <dgm:prSet custT="1"/>
      <dgm:spPr/>
      <dgm:t>
        <a:bodyPr/>
        <a:lstStyle/>
        <a:p>
          <a:endParaRPr lang="en-US" sz="1600"/>
        </a:p>
      </dgm:t>
    </dgm:pt>
    <dgm:pt modelId="{AD742AB0-5EFA-492F-A17F-C6C85B98BD1B}">
      <dgm:prSet phldrT="[Text]" custT="1"/>
      <dgm:spPr/>
      <dgm:t>
        <a:bodyPr/>
        <a:lstStyle/>
        <a:p>
          <a:r>
            <a:rPr lang="en-US" sz="1600"/>
            <a:t>Write investigation report</a:t>
          </a:r>
        </a:p>
      </dgm:t>
    </dgm:pt>
    <dgm:pt modelId="{9AC2C523-64E3-4E7C-9E98-3A3DC47AF38C}" type="parTrans" cxnId="{DFADEDFD-82EA-4C75-894B-959EA722CCB9}">
      <dgm:prSet/>
      <dgm:spPr/>
      <dgm:t>
        <a:bodyPr/>
        <a:lstStyle/>
        <a:p>
          <a:endParaRPr lang="en-US" sz="1600"/>
        </a:p>
      </dgm:t>
    </dgm:pt>
    <dgm:pt modelId="{292686BF-D916-4D15-8237-D1A7FBA4F102}" type="sibTrans" cxnId="{DFADEDFD-82EA-4C75-894B-959EA722CCB9}">
      <dgm:prSet/>
      <dgm:spPr/>
      <dgm:t>
        <a:bodyPr/>
        <a:lstStyle/>
        <a:p>
          <a:endParaRPr lang="en-US" sz="1600"/>
        </a:p>
      </dgm:t>
    </dgm:pt>
    <dgm:pt modelId="{1211FB87-64F5-43E3-9F01-37773565CE7F}">
      <dgm:prSet phldrT="[Text]" custT="1"/>
      <dgm:spPr/>
      <dgm:t>
        <a:bodyPr/>
        <a:lstStyle/>
        <a:p>
          <a:r>
            <a:rPr lang="en-US" sz="1600"/>
            <a:t>Designated Officer reviews Report</a:t>
          </a:r>
        </a:p>
      </dgm:t>
    </dgm:pt>
    <dgm:pt modelId="{A9710BB1-E2D4-4C14-A0DB-D78738A3B10C}" type="parTrans" cxnId="{5BB4E849-7960-4B92-A494-D8A1FD311F40}">
      <dgm:prSet/>
      <dgm:spPr/>
      <dgm:t>
        <a:bodyPr/>
        <a:lstStyle/>
        <a:p>
          <a:endParaRPr lang="en-US" sz="1600"/>
        </a:p>
      </dgm:t>
    </dgm:pt>
    <dgm:pt modelId="{A0D86253-4C59-406D-BD92-A16DB32892F0}" type="sibTrans" cxnId="{5BB4E849-7960-4B92-A494-D8A1FD311F40}">
      <dgm:prSet/>
      <dgm:spPr/>
      <dgm:t>
        <a:bodyPr/>
        <a:lstStyle/>
        <a:p>
          <a:endParaRPr lang="en-US" sz="1600"/>
        </a:p>
      </dgm:t>
    </dgm:pt>
    <dgm:pt modelId="{95607A60-EE21-471C-BF19-D44AF42E2137}">
      <dgm:prSet phldrT="[Text]" custT="1"/>
      <dgm:spPr/>
      <dgm:t>
        <a:bodyPr/>
        <a:lstStyle/>
        <a:p>
          <a:r>
            <a:rPr lang="en-US" sz="1600"/>
            <a:t>Decision</a:t>
          </a:r>
        </a:p>
      </dgm:t>
    </dgm:pt>
    <dgm:pt modelId="{0F04FE90-B36B-40F3-938F-E2D9B850B6E2}" type="parTrans" cxnId="{55FE2027-3285-4837-BC93-40D1421662AA}">
      <dgm:prSet/>
      <dgm:spPr/>
      <dgm:t>
        <a:bodyPr/>
        <a:lstStyle/>
        <a:p>
          <a:endParaRPr lang="en-US" sz="1600"/>
        </a:p>
      </dgm:t>
    </dgm:pt>
    <dgm:pt modelId="{879E08CE-0A77-4328-A835-22769AB40C07}" type="sibTrans" cxnId="{55FE2027-3285-4837-BC93-40D1421662AA}">
      <dgm:prSet custT="1"/>
      <dgm:spPr/>
      <dgm:t>
        <a:bodyPr/>
        <a:lstStyle/>
        <a:p>
          <a:endParaRPr lang="en-US" sz="1600"/>
        </a:p>
      </dgm:t>
    </dgm:pt>
    <dgm:pt modelId="{2AEB2EBE-49C5-4571-8EFA-2CAE73F22394}">
      <dgm:prSet phldrT="[Text]" custT="1"/>
      <dgm:spPr/>
      <dgm:t>
        <a:bodyPr/>
        <a:lstStyle/>
        <a:p>
          <a:r>
            <a:rPr lang="en-US" sz="1600"/>
            <a:t>Appointed investigator</a:t>
          </a:r>
        </a:p>
      </dgm:t>
    </dgm:pt>
    <dgm:pt modelId="{934AAE05-A2B5-412B-91F4-D05148C349A2}" type="parTrans" cxnId="{803C0383-10B1-4375-A389-796488304BB1}">
      <dgm:prSet/>
      <dgm:spPr/>
      <dgm:t>
        <a:bodyPr/>
        <a:lstStyle/>
        <a:p>
          <a:endParaRPr lang="en-US" sz="1600"/>
        </a:p>
      </dgm:t>
    </dgm:pt>
    <dgm:pt modelId="{5807DEDB-27A6-4D81-AF38-8A53987E5B73}" type="sibTrans" cxnId="{803C0383-10B1-4375-A389-796488304BB1}">
      <dgm:prSet/>
      <dgm:spPr/>
      <dgm:t>
        <a:bodyPr/>
        <a:lstStyle/>
        <a:p>
          <a:endParaRPr lang="en-US" sz="1600"/>
        </a:p>
      </dgm:t>
    </dgm:pt>
    <dgm:pt modelId="{6946F978-C2AF-4E58-BE94-46AF43C29B74}">
      <dgm:prSet phldrT="[Text]" custT="1"/>
      <dgm:spPr/>
      <dgm:t>
        <a:bodyPr/>
        <a:lstStyle/>
        <a:p>
          <a:r>
            <a:rPr lang="en-US" sz="1600"/>
            <a:t>Report goes to OGC &amp; DM</a:t>
          </a:r>
        </a:p>
      </dgm:t>
    </dgm:pt>
    <dgm:pt modelId="{B0EC9720-C5A2-4AD9-A5FD-8E5DE7C932F7}" type="parTrans" cxnId="{0D099503-19BD-4C2E-BC78-54A1FE9ED3D5}">
      <dgm:prSet/>
      <dgm:spPr/>
      <dgm:t>
        <a:bodyPr/>
        <a:lstStyle/>
        <a:p>
          <a:endParaRPr lang="en-US" sz="1600"/>
        </a:p>
      </dgm:t>
    </dgm:pt>
    <dgm:pt modelId="{52A6590F-B724-4C5D-A56C-357CF07C9F1D}" type="sibTrans" cxnId="{0D099503-19BD-4C2E-BC78-54A1FE9ED3D5}">
      <dgm:prSet/>
      <dgm:spPr/>
      <dgm:t>
        <a:bodyPr/>
        <a:lstStyle/>
        <a:p>
          <a:endParaRPr lang="en-US" sz="1600"/>
        </a:p>
      </dgm:t>
    </dgm:pt>
    <dgm:pt modelId="{65D70D49-40A8-4C04-9D1F-B2319FC2FFE0}">
      <dgm:prSet phldrT="[Text]" custT="1"/>
      <dgm:spPr/>
      <dgm:t>
        <a:bodyPr/>
        <a:lstStyle/>
        <a:p>
          <a:r>
            <a:rPr lang="en-US" sz="1600"/>
            <a:t>DM reviews report</a:t>
          </a:r>
        </a:p>
      </dgm:t>
    </dgm:pt>
    <dgm:pt modelId="{8512E5AC-5B3F-4584-A0DD-E33AAF4713E5}" type="parTrans" cxnId="{5DD7145F-C685-4622-8C60-A695EA0007D8}">
      <dgm:prSet/>
      <dgm:spPr/>
      <dgm:t>
        <a:bodyPr/>
        <a:lstStyle/>
        <a:p>
          <a:endParaRPr lang="en-US" sz="1600"/>
        </a:p>
      </dgm:t>
    </dgm:pt>
    <dgm:pt modelId="{C1507FB1-9AA0-4F59-8ED4-F7C8AE6D1CE7}" type="sibTrans" cxnId="{5DD7145F-C685-4622-8C60-A695EA0007D8}">
      <dgm:prSet/>
      <dgm:spPr/>
      <dgm:t>
        <a:bodyPr/>
        <a:lstStyle/>
        <a:p>
          <a:endParaRPr lang="en-US" sz="1600"/>
        </a:p>
      </dgm:t>
    </dgm:pt>
    <dgm:pt modelId="{6CB342A8-2C55-42AE-AFC6-2ED4DE98EB8A}">
      <dgm:prSet phldrT="[Text]" custT="1"/>
      <dgm:spPr/>
      <dgm:t>
        <a:bodyPr/>
        <a:lstStyle/>
        <a:p>
          <a:r>
            <a:rPr lang="en-US" sz="1600"/>
            <a:t>DM provides draft letters to OGC; consults re findings</a:t>
          </a:r>
        </a:p>
      </dgm:t>
    </dgm:pt>
    <dgm:pt modelId="{5461881D-B4BB-42E6-8994-2B7AF2A9D749}" type="parTrans" cxnId="{DAFEA97C-ED89-42A7-8375-AE2B899B85B7}">
      <dgm:prSet/>
      <dgm:spPr/>
      <dgm:t>
        <a:bodyPr/>
        <a:lstStyle/>
        <a:p>
          <a:endParaRPr lang="en-US" sz="1600"/>
        </a:p>
      </dgm:t>
    </dgm:pt>
    <dgm:pt modelId="{3CFA43A5-1CA1-4BBD-8BD5-F6412DED4A87}" type="sibTrans" cxnId="{DAFEA97C-ED89-42A7-8375-AE2B899B85B7}">
      <dgm:prSet/>
      <dgm:spPr/>
      <dgm:t>
        <a:bodyPr/>
        <a:lstStyle/>
        <a:p>
          <a:endParaRPr lang="en-US" sz="1600"/>
        </a:p>
      </dgm:t>
    </dgm:pt>
    <dgm:pt modelId="{1F0DEEFC-EEAA-4ECE-B56C-DFE6D2F6DC4A}">
      <dgm:prSet phldrT="[Text]" custT="1"/>
      <dgm:spPr/>
      <dgm:t>
        <a:bodyPr/>
        <a:lstStyle/>
        <a:p>
          <a:r>
            <a:rPr lang="en-US" sz="1600"/>
            <a:t>DM authors &amp; sends decision letters</a:t>
          </a:r>
        </a:p>
      </dgm:t>
    </dgm:pt>
    <dgm:pt modelId="{FD83A51A-A1A0-4EA2-A51D-EC67760D8564}" type="parTrans" cxnId="{7B981F9D-4222-4170-9F7A-78B8431A2AEF}">
      <dgm:prSet/>
      <dgm:spPr/>
      <dgm:t>
        <a:bodyPr/>
        <a:lstStyle/>
        <a:p>
          <a:endParaRPr lang="en-US" sz="1600"/>
        </a:p>
      </dgm:t>
    </dgm:pt>
    <dgm:pt modelId="{32534DF5-CC2A-4C44-B50A-D75CBA7860BE}" type="sibTrans" cxnId="{7B981F9D-4222-4170-9F7A-78B8431A2AEF}">
      <dgm:prSet/>
      <dgm:spPr/>
      <dgm:t>
        <a:bodyPr/>
        <a:lstStyle/>
        <a:p>
          <a:endParaRPr lang="en-US" sz="1600"/>
        </a:p>
      </dgm:t>
    </dgm:pt>
    <dgm:pt modelId="{9A12F869-ED15-4286-A755-F44E85BE6D6C}">
      <dgm:prSet phldrT="[Text]" custT="1"/>
      <dgm:spPr/>
      <dgm:t>
        <a:bodyPr/>
        <a:lstStyle/>
        <a:p>
          <a:r>
            <a:rPr lang="en-US" sz="1600"/>
            <a:t>Refer</a:t>
          </a:r>
        </a:p>
      </dgm:t>
    </dgm:pt>
    <dgm:pt modelId="{E9F56068-59F6-4E51-8D83-3DBF04EDCB22}" type="parTrans" cxnId="{CFF5A163-BAB5-4ACD-970F-D5C83905B8BC}">
      <dgm:prSet/>
      <dgm:spPr/>
      <dgm:t>
        <a:bodyPr/>
        <a:lstStyle/>
        <a:p>
          <a:endParaRPr lang="en-US" sz="1600"/>
        </a:p>
      </dgm:t>
    </dgm:pt>
    <dgm:pt modelId="{E24A7EF3-B017-458F-8CCE-39E4C839C963}" type="sibTrans" cxnId="{CFF5A163-BAB5-4ACD-970F-D5C83905B8BC}">
      <dgm:prSet/>
      <dgm:spPr/>
      <dgm:t>
        <a:bodyPr/>
        <a:lstStyle/>
        <a:p>
          <a:endParaRPr lang="en-US" sz="1600"/>
        </a:p>
      </dgm:t>
    </dgm:pt>
    <dgm:pt modelId="{F9A31D47-5280-428E-A2DA-DCD67A015F10}">
      <dgm:prSet phldrT="[Text]" custT="1"/>
      <dgm:spPr/>
      <dgm:t>
        <a:bodyPr/>
        <a:lstStyle/>
        <a:p>
          <a:r>
            <a:rPr lang="en-US" sz="1600"/>
            <a:t>Informal</a:t>
          </a:r>
        </a:p>
      </dgm:t>
    </dgm:pt>
    <dgm:pt modelId="{1DA5E7BF-A183-4142-8C82-2DFB452AEF7D}" type="parTrans" cxnId="{DF598345-E93F-4E68-BDF2-3E4E868B5985}">
      <dgm:prSet/>
      <dgm:spPr/>
      <dgm:t>
        <a:bodyPr/>
        <a:lstStyle/>
        <a:p>
          <a:endParaRPr lang="en-US" sz="1600"/>
        </a:p>
      </dgm:t>
    </dgm:pt>
    <dgm:pt modelId="{07C71FEE-C1D0-4B03-8B56-D8B35C966F9C}" type="sibTrans" cxnId="{DF598345-E93F-4E68-BDF2-3E4E868B5985}">
      <dgm:prSet/>
      <dgm:spPr/>
      <dgm:t>
        <a:bodyPr/>
        <a:lstStyle/>
        <a:p>
          <a:endParaRPr lang="en-US" sz="1600"/>
        </a:p>
      </dgm:t>
    </dgm:pt>
    <dgm:pt modelId="{27A43B06-DA70-40BE-9860-B418A754969D}">
      <dgm:prSet phldrT="[Text]" custT="1"/>
      <dgm:spPr/>
      <dgm:t>
        <a:bodyPr/>
        <a:lstStyle/>
        <a:p>
          <a:r>
            <a:rPr lang="en-US" sz="1600"/>
            <a:t>Formal: investigation</a:t>
          </a:r>
        </a:p>
      </dgm:t>
    </dgm:pt>
    <dgm:pt modelId="{8AEDDADD-0CD0-4F24-BB26-76EE2BDB0E0E}" type="parTrans" cxnId="{EAA97FFC-0126-4C1C-9B57-959BC4E7EE2B}">
      <dgm:prSet/>
      <dgm:spPr/>
      <dgm:t>
        <a:bodyPr/>
        <a:lstStyle/>
        <a:p>
          <a:endParaRPr lang="en-US" sz="1600"/>
        </a:p>
      </dgm:t>
    </dgm:pt>
    <dgm:pt modelId="{6AC2FD1B-49A3-4056-8C3D-0273228D0F21}" type="sibTrans" cxnId="{EAA97FFC-0126-4C1C-9B57-959BC4E7EE2B}">
      <dgm:prSet/>
      <dgm:spPr/>
      <dgm:t>
        <a:bodyPr/>
        <a:lstStyle/>
        <a:p>
          <a:endParaRPr lang="en-US" sz="1600"/>
        </a:p>
      </dgm:t>
    </dgm:pt>
    <dgm:pt modelId="{864A195D-2CC7-4E64-8D53-F8A290205EF6}">
      <dgm:prSet phldrT="[Text]" custT="1"/>
      <dgm:spPr/>
      <dgm:t>
        <a:bodyPr/>
        <a:lstStyle/>
        <a:p>
          <a:r>
            <a:rPr lang="en-US" sz="1600"/>
            <a:t>Appeal</a:t>
          </a:r>
        </a:p>
      </dgm:t>
    </dgm:pt>
    <dgm:pt modelId="{17E92B56-45D1-4DC2-B532-F93B2B54FE3F}" type="parTrans" cxnId="{52CC9CE9-1A82-419B-839D-B7B3333A0545}">
      <dgm:prSet/>
      <dgm:spPr/>
      <dgm:t>
        <a:bodyPr/>
        <a:lstStyle/>
        <a:p>
          <a:endParaRPr lang="en-US" sz="1600"/>
        </a:p>
      </dgm:t>
    </dgm:pt>
    <dgm:pt modelId="{F9EC5815-57F9-4F3C-9E03-A2906003C30B}" type="sibTrans" cxnId="{52CC9CE9-1A82-419B-839D-B7B3333A0545}">
      <dgm:prSet custT="1"/>
      <dgm:spPr/>
      <dgm:t>
        <a:bodyPr/>
        <a:lstStyle/>
        <a:p>
          <a:endParaRPr lang="en-US" sz="1600"/>
        </a:p>
      </dgm:t>
    </dgm:pt>
    <dgm:pt modelId="{2534D565-49B1-4007-AC27-C1FA99C6C9C6}">
      <dgm:prSet phldrT="[Text]" custT="1"/>
      <dgm:spPr/>
      <dgm:t>
        <a:bodyPr/>
        <a:lstStyle/>
        <a:p>
          <a:r>
            <a:rPr lang="en-US" sz="1600"/>
            <a:t>For both complainant and respondent</a:t>
          </a:r>
        </a:p>
      </dgm:t>
    </dgm:pt>
    <dgm:pt modelId="{ACBF0499-40CA-46FA-8943-43B0AA9AA1D2}" type="parTrans" cxnId="{2725D82F-72F3-44A7-A276-27872E445E2B}">
      <dgm:prSet/>
      <dgm:spPr/>
      <dgm:t>
        <a:bodyPr/>
        <a:lstStyle/>
        <a:p>
          <a:endParaRPr lang="en-US" sz="1600"/>
        </a:p>
      </dgm:t>
    </dgm:pt>
    <dgm:pt modelId="{7D7D320A-FCA8-4062-8C65-569AD9AAA9BF}" type="sibTrans" cxnId="{2725D82F-72F3-44A7-A276-27872E445E2B}">
      <dgm:prSet/>
      <dgm:spPr/>
      <dgm:t>
        <a:bodyPr/>
        <a:lstStyle/>
        <a:p>
          <a:endParaRPr lang="en-US" sz="1600"/>
        </a:p>
      </dgm:t>
    </dgm:pt>
    <dgm:pt modelId="{17A8FC6A-4B12-4949-95E1-68D66B03E4B3}">
      <dgm:prSet phldrT="[Text]" custT="1"/>
      <dgm:spPr/>
      <dgm:t>
        <a:bodyPr/>
        <a:lstStyle/>
        <a:p>
          <a:r>
            <a:rPr lang="en-US" sz="1600"/>
            <a:t>Appeal Decision-maker appointed</a:t>
          </a:r>
        </a:p>
      </dgm:t>
    </dgm:pt>
    <dgm:pt modelId="{1D0328B5-56DE-456F-BD4C-8E22329D994D}" type="parTrans" cxnId="{C737E16B-44BE-4B14-8520-F631A8297203}">
      <dgm:prSet/>
      <dgm:spPr/>
      <dgm:t>
        <a:bodyPr/>
        <a:lstStyle/>
        <a:p>
          <a:endParaRPr lang="en-US" sz="1600"/>
        </a:p>
      </dgm:t>
    </dgm:pt>
    <dgm:pt modelId="{79E17227-F573-4916-9E0C-DFAAF44C8C5B}" type="sibTrans" cxnId="{C737E16B-44BE-4B14-8520-F631A8297203}">
      <dgm:prSet/>
      <dgm:spPr/>
      <dgm:t>
        <a:bodyPr/>
        <a:lstStyle/>
        <a:p>
          <a:endParaRPr lang="en-US" sz="1600"/>
        </a:p>
      </dgm:t>
    </dgm:pt>
    <dgm:pt modelId="{AD6D06FD-3D03-493C-850C-280A1F220E09}">
      <dgm:prSet phldrT="[Text]" custT="1"/>
      <dgm:spPr/>
      <dgm:t>
        <a:bodyPr/>
        <a:lstStyle/>
        <a:p>
          <a:r>
            <a:rPr lang="en-US" sz="1600"/>
            <a:t>Review of appeal submission</a:t>
          </a:r>
        </a:p>
      </dgm:t>
    </dgm:pt>
    <dgm:pt modelId="{6CECF92C-43A9-460F-9891-03CF0CFE2C44}" type="parTrans" cxnId="{FDA47BC4-C0F2-4E3B-9967-A3A6975D5FA9}">
      <dgm:prSet/>
      <dgm:spPr/>
      <dgm:t>
        <a:bodyPr/>
        <a:lstStyle/>
        <a:p>
          <a:endParaRPr lang="en-US" sz="1600"/>
        </a:p>
      </dgm:t>
    </dgm:pt>
    <dgm:pt modelId="{750A1EE0-9425-4339-BBD9-0B9890042FB6}" type="sibTrans" cxnId="{FDA47BC4-C0F2-4E3B-9967-A3A6975D5FA9}">
      <dgm:prSet/>
      <dgm:spPr/>
      <dgm:t>
        <a:bodyPr/>
        <a:lstStyle/>
        <a:p>
          <a:endParaRPr lang="en-US" sz="1600"/>
        </a:p>
      </dgm:t>
    </dgm:pt>
    <dgm:pt modelId="{4AC567CF-D247-4089-9625-246F1C5094C3}">
      <dgm:prSet phldrT="[Text]" custT="1"/>
      <dgm:spPr/>
      <dgm:t>
        <a:bodyPr/>
        <a:lstStyle/>
        <a:p>
          <a:r>
            <a:rPr lang="en-US" sz="1600"/>
            <a:t>Consult with OGC</a:t>
          </a:r>
        </a:p>
      </dgm:t>
    </dgm:pt>
    <dgm:pt modelId="{B7F983DB-3A1F-4645-BE1E-3CF28CA11786}" type="parTrans" cxnId="{BDAC5F2B-C8E0-490D-832E-FF064F823C03}">
      <dgm:prSet/>
      <dgm:spPr/>
      <dgm:t>
        <a:bodyPr/>
        <a:lstStyle/>
        <a:p>
          <a:endParaRPr lang="en-US" sz="1600"/>
        </a:p>
      </dgm:t>
    </dgm:pt>
    <dgm:pt modelId="{27C5A158-B5E7-4151-B9F9-8B17CD031F28}" type="sibTrans" cxnId="{BDAC5F2B-C8E0-490D-832E-FF064F823C03}">
      <dgm:prSet/>
      <dgm:spPr/>
      <dgm:t>
        <a:bodyPr/>
        <a:lstStyle/>
        <a:p>
          <a:endParaRPr lang="en-US" sz="1600"/>
        </a:p>
      </dgm:t>
    </dgm:pt>
    <dgm:pt modelId="{CDE4DA2C-826E-4216-9C16-64D26D2B1231}">
      <dgm:prSet phldrT="[Text]" custT="1"/>
      <dgm:spPr/>
      <dgm:t>
        <a:bodyPr/>
        <a:lstStyle/>
        <a:p>
          <a:r>
            <a:rPr lang="en-US" sz="1600"/>
            <a:t>Author &amp; send decision letters</a:t>
          </a:r>
        </a:p>
      </dgm:t>
    </dgm:pt>
    <dgm:pt modelId="{E472544B-14B8-45EB-8435-36B050BD5E5B}" type="parTrans" cxnId="{A06FDDAC-8AAC-4C7F-BDBF-5151EC25BB2D}">
      <dgm:prSet/>
      <dgm:spPr/>
      <dgm:t>
        <a:bodyPr/>
        <a:lstStyle/>
        <a:p>
          <a:endParaRPr lang="en-US" sz="1600"/>
        </a:p>
      </dgm:t>
    </dgm:pt>
    <dgm:pt modelId="{7C2D2EA8-D9CB-43E3-9B16-E403F4D85B0A}" type="sibTrans" cxnId="{A06FDDAC-8AAC-4C7F-BDBF-5151EC25BB2D}">
      <dgm:prSet/>
      <dgm:spPr/>
      <dgm:t>
        <a:bodyPr/>
        <a:lstStyle/>
        <a:p>
          <a:endParaRPr lang="en-US" sz="1600"/>
        </a:p>
      </dgm:t>
    </dgm:pt>
    <dgm:pt modelId="{B5147ED1-6EE3-4FD3-9181-0BADE112B901}">
      <dgm:prSet phldrT="[Text]" custT="1"/>
      <dgm:spPr/>
      <dgm:t>
        <a:bodyPr/>
        <a:lstStyle/>
        <a:p>
          <a:r>
            <a:rPr lang="en-US" sz="1600"/>
            <a:t>Final decision</a:t>
          </a:r>
        </a:p>
      </dgm:t>
    </dgm:pt>
    <dgm:pt modelId="{AA1249FF-0888-4371-A575-6FD16908247C}" type="parTrans" cxnId="{68E6C2DE-C70B-4A8A-9704-043C94CE47AC}">
      <dgm:prSet/>
      <dgm:spPr/>
      <dgm:t>
        <a:bodyPr/>
        <a:lstStyle/>
        <a:p>
          <a:endParaRPr lang="en-US" sz="1600"/>
        </a:p>
      </dgm:t>
    </dgm:pt>
    <dgm:pt modelId="{57401F6A-1545-46D0-AF9E-42F8CF1581CF}" type="sibTrans" cxnId="{68E6C2DE-C70B-4A8A-9704-043C94CE47AC}">
      <dgm:prSet/>
      <dgm:spPr/>
      <dgm:t>
        <a:bodyPr/>
        <a:lstStyle/>
        <a:p>
          <a:endParaRPr lang="en-US" sz="1600"/>
        </a:p>
      </dgm:t>
    </dgm:pt>
    <dgm:pt modelId="{05F44CA2-C1EF-47D6-9EB8-7D028F4EB55E}">
      <dgm:prSet phldrT="[Text]" custT="1"/>
      <dgm:spPr/>
      <dgm:t>
        <a:bodyPr/>
        <a:lstStyle/>
        <a:p>
          <a:r>
            <a:rPr lang="en-US" sz="1600"/>
            <a:t>CBA: Grievance</a:t>
          </a:r>
        </a:p>
      </dgm:t>
    </dgm:pt>
    <dgm:pt modelId="{EF28FE90-A7C6-4D36-A8E5-AD0C73DBA2A5}" type="parTrans" cxnId="{A2059954-C2F4-4753-A6C9-5A5A335B0FC3}">
      <dgm:prSet/>
      <dgm:spPr/>
      <dgm:t>
        <a:bodyPr/>
        <a:lstStyle/>
        <a:p>
          <a:endParaRPr lang="en-US" sz="1600"/>
        </a:p>
      </dgm:t>
    </dgm:pt>
    <dgm:pt modelId="{1F2025E3-5D10-410D-9CD6-91C220874B23}" type="sibTrans" cxnId="{A2059954-C2F4-4753-A6C9-5A5A335B0FC3}">
      <dgm:prSet/>
      <dgm:spPr/>
      <dgm:t>
        <a:bodyPr/>
        <a:lstStyle/>
        <a:p>
          <a:endParaRPr lang="en-US" sz="1600"/>
        </a:p>
      </dgm:t>
    </dgm:pt>
    <dgm:pt modelId="{A976AC9E-CB79-4528-A208-1A0930A892D9}">
      <dgm:prSet phldrT="[Text]" custT="1"/>
      <dgm:spPr/>
      <dgm:t>
        <a:bodyPr/>
        <a:lstStyle/>
        <a:p>
          <a:r>
            <a:rPr lang="en-US" sz="1600"/>
            <a:t>Student: CH 14</a:t>
          </a:r>
        </a:p>
      </dgm:t>
    </dgm:pt>
    <dgm:pt modelId="{964C015F-F054-40FA-98B1-B99C8736331C}" type="parTrans" cxnId="{F0BCE545-DBF4-40C2-BEF0-5E37C9E03E7D}">
      <dgm:prSet/>
      <dgm:spPr/>
      <dgm:t>
        <a:bodyPr/>
        <a:lstStyle/>
        <a:p>
          <a:endParaRPr lang="en-US" sz="1600"/>
        </a:p>
      </dgm:t>
    </dgm:pt>
    <dgm:pt modelId="{0BB73E79-4997-4AA9-874E-D45F00ADF21A}" type="sibTrans" cxnId="{F0BCE545-DBF4-40C2-BEF0-5E37C9E03E7D}">
      <dgm:prSet/>
      <dgm:spPr/>
      <dgm:t>
        <a:bodyPr/>
        <a:lstStyle/>
        <a:p>
          <a:endParaRPr lang="en-US" sz="1600"/>
        </a:p>
      </dgm:t>
    </dgm:pt>
    <dgm:pt modelId="{D011AA3F-4013-4702-9FDF-EBBDBFF9A432}">
      <dgm:prSet phldrT="[Text]" custT="1"/>
      <dgm:spPr/>
      <dgm:t>
        <a:bodyPr/>
        <a:lstStyle/>
        <a:p>
          <a:r>
            <a:rPr lang="en-US" sz="1600"/>
            <a:t>DM= President</a:t>
          </a:r>
        </a:p>
      </dgm:t>
    </dgm:pt>
    <dgm:pt modelId="{8BE53484-3B51-48D4-951B-0AD6F8F2F5AF}" type="parTrans" cxnId="{8E40C16C-B2E0-4675-92C6-FE908C27147C}">
      <dgm:prSet/>
      <dgm:spPr/>
      <dgm:t>
        <a:bodyPr/>
        <a:lstStyle/>
        <a:p>
          <a:endParaRPr lang="en-US" sz="1600"/>
        </a:p>
      </dgm:t>
    </dgm:pt>
    <dgm:pt modelId="{08925D86-A507-4B4A-A394-13666645C76F}" type="sibTrans" cxnId="{8E40C16C-B2E0-4675-92C6-FE908C27147C}">
      <dgm:prSet/>
      <dgm:spPr/>
      <dgm:t>
        <a:bodyPr/>
        <a:lstStyle/>
        <a:p>
          <a:endParaRPr lang="en-US" sz="1600"/>
        </a:p>
      </dgm:t>
    </dgm:pt>
    <dgm:pt modelId="{6E7C1517-95C0-4901-84FC-3223008C28B0}">
      <dgm:prSet phldrT="[Text]" custT="1"/>
      <dgm:spPr/>
      <dgm:t>
        <a:bodyPr/>
        <a:lstStyle/>
        <a:p>
          <a:r>
            <a:rPr lang="en-US" sz="1600"/>
            <a:t>Conduct interviews</a:t>
          </a:r>
        </a:p>
      </dgm:t>
    </dgm:pt>
    <dgm:pt modelId="{D20A40CA-DB79-4CE8-A4DB-A0FAEBCB8255}" type="parTrans" cxnId="{DBA62789-197C-4AA0-85DE-7C3493AF8E19}">
      <dgm:prSet/>
      <dgm:spPr/>
      <dgm:t>
        <a:bodyPr/>
        <a:lstStyle/>
        <a:p>
          <a:endParaRPr lang="en-US"/>
        </a:p>
      </dgm:t>
    </dgm:pt>
    <dgm:pt modelId="{CA998271-2F54-46C6-A512-830B5B6FBECE}" type="sibTrans" cxnId="{DBA62789-197C-4AA0-85DE-7C3493AF8E19}">
      <dgm:prSet/>
      <dgm:spPr/>
      <dgm:t>
        <a:bodyPr/>
        <a:lstStyle/>
        <a:p>
          <a:endParaRPr lang="en-US"/>
        </a:p>
      </dgm:t>
    </dgm:pt>
    <dgm:pt modelId="{180E31AA-5ACE-4B2D-936D-E10AD614BCB7}">
      <dgm:prSet phldrT="[Text]" custT="1"/>
      <dgm:spPr/>
      <dgm:t>
        <a:bodyPr/>
        <a:lstStyle/>
        <a:p>
          <a:r>
            <a:rPr lang="en-US" sz="1600"/>
            <a:t>Gather evidence</a:t>
          </a:r>
        </a:p>
      </dgm:t>
    </dgm:pt>
    <dgm:pt modelId="{9BC385EC-87F2-45CD-9FD3-76CD4CCAFE6F}" type="parTrans" cxnId="{933E343D-BA2C-43D1-9C1D-D38E94A9492C}">
      <dgm:prSet/>
      <dgm:spPr/>
      <dgm:t>
        <a:bodyPr/>
        <a:lstStyle/>
        <a:p>
          <a:endParaRPr lang="en-US"/>
        </a:p>
      </dgm:t>
    </dgm:pt>
    <dgm:pt modelId="{AE7FA09A-3170-43B4-98ED-A341C6ECEEEC}" type="sibTrans" cxnId="{933E343D-BA2C-43D1-9C1D-D38E94A9492C}">
      <dgm:prSet/>
      <dgm:spPr/>
      <dgm:t>
        <a:bodyPr/>
        <a:lstStyle/>
        <a:p>
          <a:endParaRPr lang="en-US"/>
        </a:p>
      </dgm:t>
    </dgm:pt>
    <dgm:pt modelId="{CE428866-F378-4BBE-AC33-4492EF33F75C}" type="pres">
      <dgm:prSet presAssocID="{9A6EF40D-3360-4795-AFE0-577F0166C78B}" presName="Name0" presStyleCnt="0">
        <dgm:presLayoutVars>
          <dgm:dir/>
          <dgm:animLvl val="lvl"/>
          <dgm:resizeHandles val="exact"/>
        </dgm:presLayoutVars>
      </dgm:prSet>
      <dgm:spPr/>
    </dgm:pt>
    <dgm:pt modelId="{52935D68-B362-4432-AC04-2160DAD7BF50}" type="pres">
      <dgm:prSet presAssocID="{18F4C610-B4F0-42B6-AE23-20CB123F0D58}" presName="composite" presStyleCnt="0"/>
      <dgm:spPr/>
    </dgm:pt>
    <dgm:pt modelId="{A93E260A-90AC-4E1E-AE7B-1DCBCF9A7689}" type="pres">
      <dgm:prSet presAssocID="{18F4C610-B4F0-42B6-AE23-20CB123F0D58}" presName="parTx" presStyleLbl="node1" presStyleIdx="0" presStyleCnt="6">
        <dgm:presLayoutVars>
          <dgm:chMax val="0"/>
          <dgm:chPref val="0"/>
          <dgm:bulletEnabled val="1"/>
        </dgm:presLayoutVars>
      </dgm:prSet>
      <dgm:spPr/>
    </dgm:pt>
    <dgm:pt modelId="{18E85279-D7E5-4209-B8CD-3612BA4C5B00}" type="pres">
      <dgm:prSet presAssocID="{18F4C610-B4F0-42B6-AE23-20CB123F0D58}" presName="desTx" presStyleLbl="revTx" presStyleIdx="0" presStyleCnt="5">
        <dgm:presLayoutVars>
          <dgm:bulletEnabled val="1"/>
        </dgm:presLayoutVars>
      </dgm:prSet>
      <dgm:spPr/>
    </dgm:pt>
    <dgm:pt modelId="{299A1ECE-4A87-43DF-A43B-1C72D54CA445}" type="pres">
      <dgm:prSet presAssocID="{B6E4DE1E-3EDF-41B3-9F89-A508E1E3C9A8}" presName="space" presStyleCnt="0"/>
      <dgm:spPr/>
    </dgm:pt>
    <dgm:pt modelId="{4BC664B3-0AC9-436F-9389-14CC48F6AFFC}" type="pres">
      <dgm:prSet presAssocID="{AC28CE3D-B7AF-44E9-A23D-5BE68B6B3A09}" presName="composite" presStyleCnt="0"/>
      <dgm:spPr/>
    </dgm:pt>
    <dgm:pt modelId="{A90FD955-7295-4743-8378-26C42C9BA5A4}" type="pres">
      <dgm:prSet presAssocID="{AC28CE3D-B7AF-44E9-A23D-5BE68B6B3A09}" presName="parTx" presStyleLbl="node1" presStyleIdx="1" presStyleCnt="6">
        <dgm:presLayoutVars>
          <dgm:chMax val="0"/>
          <dgm:chPref val="0"/>
          <dgm:bulletEnabled val="1"/>
        </dgm:presLayoutVars>
      </dgm:prSet>
      <dgm:spPr/>
    </dgm:pt>
    <dgm:pt modelId="{A1C9628C-8C82-4C9F-82E3-41DC51501BF5}" type="pres">
      <dgm:prSet presAssocID="{AC28CE3D-B7AF-44E9-A23D-5BE68B6B3A09}" presName="desTx" presStyleLbl="revTx" presStyleIdx="0" presStyleCnt="5">
        <dgm:presLayoutVars>
          <dgm:bulletEnabled val="1"/>
        </dgm:presLayoutVars>
      </dgm:prSet>
      <dgm:spPr/>
    </dgm:pt>
    <dgm:pt modelId="{714DE5D4-F06F-4282-9089-9334148C4A12}" type="pres">
      <dgm:prSet presAssocID="{A4248225-27E0-45A1-B031-17FD7CDD34F6}" presName="space" presStyleCnt="0"/>
      <dgm:spPr/>
    </dgm:pt>
    <dgm:pt modelId="{B74EAD75-4341-4913-A6A9-43C5F05AD424}" type="pres">
      <dgm:prSet presAssocID="{563E245D-D319-46A9-8000-F2C3F2AE8F57}" presName="composite" presStyleCnt="0"/>
      <dgm:spPr/>
    </dgm:pt>
    <dgm:pt modelId="{903D21F1-FCF6-470C-AB29-7C2B72E126F3}" type="pres">
      <dgm:prSet presAssocID="{563E245D-D319-46A9-8000-F2C3F2AE8F57}" presName="parTx" presStyleLbl="node1" presStyleIdx="2" presStyleCnt="6">
        <dgm:presLayoutVars>
          <dgm:chMax val="0"/>
          <dgm:chPref val="0"/>
          <dgm:bulletEnabled val="1"/>
        </dgm:presLayoutVars>
      </dgm:prSet>
      <dgm:spPr/>
    </dgm:pt>
    <dgm:pt modelId="{0483143E-B1A2-4FB2-936E-F405297690F1}" type="pres">
      <dgm:prSet presAssocID="{563E245D-D319-46A9-8000-F2C3F2AE8F57}" presName="desTx" presStyleLbl="revTx" presStyleIdx="1" presStyleCnt="5">
        <dgm:presLayoutVars>
          <dgm:bulletEnabled val="1"/>
        </dgm:presLayoutVars>
      </dgm:prSet>
      <dgm:spPr/>
    </dgm:pt>
    <dgm:pt modelId="{554DCB9E-D7F9-49D4-8A1F-54F4E7FDFF14}" type="pres">
      <dgm:prSet presAssocID="{8233502D-4A77-4FB6-B523-4BA0046E5C67}" presName="space" presStyleCnt="0"/>
      <dgm:spPr/>
    </dgm:pt>
    <dgm:pt modelId="{E6A37F58-102F-4BDC-9929-EAC52830D883}" type="pres">
      <dgm:prSet presAssocID="{95607A60-EE21-471C-BF19-D44AF42E2137}" presName="composite" presStyleCnt="0"/>
      <dgm:spPr/>
    </dgm:pt>
    <dgm:pt modelId="{0CF7D8C6-AEBA-4CA2-8102-D99C3DBE1383}" type="pres">
      <dgm:prSet presAssocID="{95607A60-EE21-471C-BF19-D44AF42E2137}" presName="parTx" presStyleLbl="node1" presStyleIdx="3" presStyleCnt="6">
        <dgm:presLayoutVars>
          <dgm:chMax val="0"/>
          <dgm:chPref val="0"/>
          <dgm:bulletEnabled val="1"/>
        </dgm:presLayoutVars>
      </dgm:prSet>
      <dgm:spPr/>
    </dgm:pt>
    <dgm:pt modelId="{1E71EA3D-B4A6-4613-8872-27CEAE6473ED}" type="pres">
      <dgm:prSet presAssocID="{95607A60-EE21-471C-BF19-D44AF42E2137}" presName="desTx" presStyleLbl="revTx" presStyleIdx="2" presStyleCnt="5">
        <dgm:presLayoutVars>
          <dgm:bulletEnabled val="1"/>
        </dgm:presLayoutVars>
      </dgm:prSet>
      <dgm:spPr/>
    </dgm:pt>
    <dgm:pt modelId="{5BDFC753-FAE6-4526-B725-8B1D6229FA3C}" type="pres">
      <dgm:prSet presAssocID="{879E08CE-0A77-4328-A835-22769AB40C07}" presName="space" presStyleCnt="0"/>
      <dgm:spPr/>
    </dgm:pt>
    <dgm:pt modelId="{CEBCEDCF-339A-42D5-80FA-0D3AA6018018}" type="pres">
      <dgm:prSet presAssocID="{864A195D-2CC7-4E64-8D53-F8A290205EF6}" presName="composite" presStyleCnt="0"/>
      <dgm:spPr/>
    </dgm:pt>
    <dgm:pt modelId="{F8FD5CB2-BEDC-4BCE-8679-6B5FAA44D8B6}" type="pres">
      <dgm:prSet presAssocID="{864A195D-2CC7-4E64-8D53-F8A290205EF6}" presName="parTx" presStyleLbl="node1" presStyleIdx="4" presStyleCnt="6">
        <dgm:presLayoutVars>
          <dgm:chMax val="0"/>
          <dgm:chPref val="0"/>
          <dgm:bulletEnabled val="1"/>
        </dgm:presLayoutVars>
      </dgm:prSet>
      <dgm:spPr/>
    </dgm:pt>
    <dgm:pt modelId="{5EA1B14C-6EED-40B4-9A7B-5B13070E016D}" type="pres">
      <dgm:prSet presAssocID="{864A195D-2CC7-4E64-8D53-F8A290205EF6}" presName="desTx" presStyleLbl="revTx" presStyleIdx="3" presStyleCnt="5">
        <dgm:presLayoutVars>
          <dgm:bulletEnabled val="1"/>
        </dgm:presLayoutVars>
      </dgm:prSet>
      <dgm:spPr/>
    </dgm:pt>
    <dgm:pt modelId="{31324245-0AA2-4F8B-9C5A-626B8314BC7C}" type="pres">
      <dgm:prSet presAssocID="{F9EC5815-57F9-4F3C-9E03-A2906003C30B}" presName="space" presStyleCnt="0"/>
      <dgm:spPr/>
    </dgm:pt>
    <dgm:pt modelId="{C7CCA245-15E2-4D46-82EC-47463F3657EA}" type="pres">
      <dgm:prSet presAssocID="{B5147ED1-6EE3-4FD3-9181-0BADE112B901}" presName="composite" presStyleCnt="0"/>
      <dgm:spPr/>
    </dgm:pt>
    <dgm:pt modelId="{EEACC131-FBB0-4469-A6E7-72DCEC06960A}" type="pres">
      <dgm:prSet presAssocID="{B5147ED1-6EE3-4FD3-9181-0BADE112B901}" presName="parTx" presStyleLbl="node1" presStyleIdx="5" presStyleCnt="6">
        <dgm:presLayoutVars>
          <dgm:chMax val="0"/>
          <dgm:chPref val="0"/>
          <dgm:bulletEnabled val="1"/>
        </dgm:presLayoutVars>
      </dgm:prSet>
      <dgm:spPr/>
    </dgm:pt>
    <dgm:pt modelId="{F4657460-39FB-472B-97BD-C5F717922704}" type="pres">
      <dgm:prSet presAssocID="{B5147ED1-6EE3-4FD3-9181-0BADE112B901}" presName="desTx" presStyleLbl="revTx" presStyleIdx="4" presStyleCnt="5">
        <dgm:presLayoutVars>
          <dgm:bulletEnabled val="1"/>
        </dgm:presLayoutVars>
      </dgm:prSet>
      <dgm:spPr/>
    </dgm:pt>
  </dgm:ptLst>
  <dgm:cxnLst>
    <dgm:cxn modelId="{D8B63D01-B595-44E4-98A2-0A07E5516157}" type="presOf" srcId="{B5147ED1-6EE3-4FD3-9181-0BADE112B901}" destId="{EEACC131-FBB0-4469-A6E7-72DCEC06960A}" srcOrd="0" destOrd="0" presId="urn:microsoft.com/office/officeart/2005/8/layout/chevron1"/>
    <dgm:cxn modelId="{0D099503-19BD-4C2E-BC78-54A1FE9ED3D5}" srcId="{95607A60-EE21-471C-BF19-D44AF42E2137}" destId="{6946F978-C2AF-4E58-BE94-46AF43C29B74}" srcOrd="0" destOrd="0" parTransId="{B0EC9720-C5A2-4AD9-A5FD-8E5DE7C932F7}" sibTransId="{52A6590F-B724-4C5D-A56C-357CF07C9F1D}"/>
    <dgm:cxn modelId="{0183C804-2697-47BF-BAE4-2EBD295C97AF}" type="presOf" srcId="{6CB342A8-2C55-42AE-AFC6-2ED4DE98EB8A}" destId="{1E71EA3D-B4A6-4613-8872-27CEAE6473ED}" srcOrd="0" destOrd="2" presId="urn:microsoft.com/office/officeart/2005/8/layout/chevron1"/>
    <dgm:cxn modelId="{021DF707-F243-4497-9C23-39A79A5A428D}" type="presOf" srcId="{563E245D-D319-46A9-8000-F2C3F2AE8F57}" destId="{903D21F1-FCF6-470C-AB29-7C2B72E126F3}" srcOrd="0" destOrd="0" presId="urn:microsoft.com/office/officeart/2005/8/layout/chevron1"/>
    <dgm:cxn modelId="{E8E16814-047B-4E0E-B0AC-CB4C45EC3F64}" type="presOf" srcId="{AD742AB0-5EFA-492F-A17F-C6C85B98BD1B}" destId="{0483143E-B1A2-4FB2-936E-F405297690F1}" srcOrd="0" destOrd="3" presId="urn:microsoft.com/office/officeart/2005/8/layout/chevron1"/>
    <dgm:cxn modelId="{239A1B1A-3780-4D8E-9B8B-4018288A3C2B}" srcId="{9A6EF40D-3360-4795-AFE0-577F0166C78B}" destId="{18F4C610-B4F0-42B6-AE23-20CB123F0D58}" srcOrd="0" destOrd="0" parTransId="{58B2D570-D3D6-49D8-B69B-679FE0855444}" sibTransId="{B6E4DE1E-3EDF-41B3-9F89-A508E1E3C9A8}"/>
    <dgm:cxn modelId="{878F2E1A-E59A-4153-B945-B5633D99FD5C}" type="presOf" srcId="{180E31AA-5ACE-4B2D-936D-E10AD614BCB7}" destId="{0483143E-B1A2-4FB2-936E-F405297690F1}" srcOrd="0" destOrd="2" presId="urn:microsoft.com/office/officeart/2005/8/layout/chevron1"/>
    <dgm:cxn modelId="{0E7C761D-F41A-4715-948E-FF33FE839491}" type="presOf" srcId="{27A43B06-DA70-40BE-9860-B418A754969D}" destId="{A1C9628C-8C82-4C9F-82E3-41DC51501BF5}" srcOrd="0" destOrd="2" presId="urn:microsoft.com/office/officeart/2005/8/layout/chevron1"/>
    <dgm:cxn modelId="{55FE2027-3285-4837-BC93-40D1421662AA}" srcId="{9A6EF40D-3360-4795-AFE0-577F0166C78B}" destId="{95607A60-EE21-471C-BF19-D44AF42E2137}" srcOrd="3" destOrd="0" parTransId="{0F04FE90-B36B-40F3-938F-E2D9B850B6E2}" sibTransId="{879E08CE-0A77-4328-A835-22769AB40C07}"/>
    <dgm:cxn modelId="{EF91B027-8F2B-43D3-A3B9-CD668DADDACA}" type="presOf" srcId="{65D70D49-40A8-4C04-9D1F-B2319FC2FFE0}" destId="{1E71EA3D-B4A6-4613-8872-27CEAE6473ED}" srcOrd="0" destOrd="1" presId="urn:microsoft.com/office/officeart/2005/8/layout/chevron1"/>
    <dgm:cxn modelId="{BDAC5F2B-C8E0-490D-832E-FF064F823C03}" srcId="{17A8FC6A-4B12-4949-95E1-68D66B03E4B3}" destId="{4AC567CF-D247-4089-9625-246F1C5094C3}" srcOrd="1" destOrd="0" parTransId="{B7F983DB-3A1F-4645-BE1E-3CF28CA11786}" sibTransId="{27C5A158-B5E7-4151-B9F9-8B17CD031F28}"/>
    <dgm:cxn modelId="{2725D82F-72F3-44A7-A276-27872E445E2B}" srcId="{864A195D-2CC7-4E64-8D53-F8A290205EF6}" destId="{2534D565-49B1-4007-AC27-C1FA99C6C9C6}" srcOrd="0" destOrd="0" parTransId="{ACBF0499-40CA-46FA-8943-43B0AA9AA1D2}" sibTransId="{7D7D320A-FCA8-4062-8C65-569AD9AAA9BF}"/>
    <dgm:cxn modelId="{8D820B37-6091-4F72-9119-4B1128FC8F03}" srcId="{9A6EF40D-3360-4795-AFE0-577F0166C78B}" destId="{AC28CE3D-B7AF-44E9-A23D-5BE68B6B3A09}" srcOrd="1" destOrd="0" parTransId="{AC929235-E2F5-486E-B556-668C84F73BC1}" sibTransId="{A4248225-27E0-45A1-B031-17FD7CDD34F6}"/>
    <dgm:cxn modelId="{933E343D-BA2C-43D1-9C1D-D38E94A9492C}" srcId="{563E245D-D319-46A9-8000-F2C3F2AE8F57}" destId="{180E31AA-5ACE-4B2D-936D-E10AD614BCB7}" srcOrd="2" destOrd="0" parTransId="{9BC385EC-87F2-45CD-9FD3-76CD4CCAFE6F}" sibTransId="{AE7FA09A-3170-43B4-98ED-A341C6ECEEEC}"/>
    <dgm:cxn modelId="{5DD7145F-C685-4622-8C60-A695EA0007D8}" srcId="{95607A60-EE21-471C-BF19-D44AF42E2137}" destId="{65D70D49-40A8-4C04-9D1F-B2319FC2FFE0}" srcOrd="1" destOrd="0" parTransId="{8512E5AC-5B3F-4584-A0DD-E33AAF4713E5}" sibTransId="{C1507FB1-9AA0-4F59-8ED4-F7C8AE6D1CE7}"/>
    <dgm:cxn modelId="{CFF5A163-BAB5-4ACD-970F-D5C83905B8BC}" srcId="{AC28CE3D-B7AF-44E9-A23D-5BE68B6B3A09}" destId="{9A12F869-ED15-4286-A755-F44E85BE6D6C}" srcOrd="0" destOrd="0" parTransId="{E9F56068-59F6-4E51-8D83-3DBF04EDCB22}" sibTransId="{E24A7EF3-B017-458F-8CCE-39E4C839C963}"/>
    <dgm:cxn modelId="{AC1F7544-8B55-4CFA-8034-E1CDE375AF8A}" type="presOf" srcId="{A976AC9E-CB79-4528-A208-1A0930A892D9}" destId="{F4657460-39FB-472B-97BD-C5F717922704}" srcOrd="0" destOrd="1" presId="urn:microsoft.com/office/officeart/2005/8/layout/chevron1"/>
    <dgm:cxn modelId="{9791CB64-4FF1-4B9F-939E-B1EC31EDDE00}" type="presOf" srcId="{2534D565-49B1-4007-AC27-C1FA99C6C9C6}" destId="{5EA1B14C-6EED-40B4-9A7B-5B13070E016D}" srcOrd="0" destOrd="0" presId="urn:microsoft.com/office/officeart/2005/8/layout/chevron1"/>
    <dgm:cxn modelId="{DF598345-E93F-4E68-BDF2-3E4E868B5985}" srcId="{AC28CE3D-B7AF-44E9-A23D-5BE68B6B3A09}" destId="{F9A31D47-5280-428E-A2DA-DCD67A015F10}" srcOrd="1" destOrd="0" parTransId="{1DA5E7BF-A183-4142-8C82-2DFB452AEF7D}" sibTransId="{07C71FEE-C1D0-4B03-8B56-D8B35C966F9C}"/>
    <dgm:cxn modelId="{F0BCE545-DBF4-40C2-BEF0-5E37C9E03E7D}" srcId="{B5147ED1-6EE3-4FD3-9181-0BADE112B901}" destId="{A976AC9E-CB79-4528-A208-1A0930A892D9}" srcOrd="1" destOrd="0" parTransId="{964C015F-F054-40FA-98B1-B99C8736331C}" sibTransId="{0BB73E79-4997-4AA9-874E-D45F00ADF21A}"/>
    <dgm:cxn modelId="{5C378C47-71B4-4C43-B3F3-65F3D98A0F3E}" type="presOf" srcId="{1F0DEEFC-EEAA-4ECE-B56C-DFE6D2F6DC4A}" destId="{1E71EA3D-B4A6-4613-8872-27CEAE6473ED}" srcOrd="0" destOrd="3" presId="urn:microsoft.com/office/officeart/2005/8/layout/chevron1"/>
    <dgm:cxn modelId="{5BB4E849-7960-4B92-A494-D8A1FD311F40}" srcId="{563E245D-D319-46A9-8000-F2C3F2AE8F57}" destId="{1211FB87-64F5-43E3-9F01-37773565CE7F}" srcOrd="4" destOrd="0" parTransId="{A9710BB1-E2D4-4C14-A0DB-D78738A3B10C}" sibTransId="{A0D86253-4C59-406D-BD92-A16DB32892F0}"/>
    <dgm:cxn modelId="{D20B1B6B-BC0F-4D29-90C2-41AC6EE12854}" type="presOf" srcId="{9A6EF40D-3360-4795-AFE0-577F0166C78B}" destId="{CE428866-F378-4BBE-AC33-4492EF33F75C}" srcOrd="0" destOrd="0" presId="urn:microsoft.com/office/officeart/2005/8/layout/chevron1"/>
    <dgm:cxn modelId="{C737E16B-44BE-4B14-8520-F631A8297203}" srcId="{864A195D-2CC7-4E64-8D53-F8A290205EF6}" destId="{17A8FC6A-4B12-4949-95E1-68D66B03E4B3}" srcOrd="1" destOrd="0" parTransId="{1D0328B5-56DE-456F-BD4C-8E22329D994D}" sibTransId="{79E17227-F573-4916-9E0C-DFAAF44C8C5B}"/>
    <dgm:cxn modelId="{AF486C6C-5CB8-4566-B6C5-686A5EA7D0DB}" srcId="{9A6EF40D-3360-4795-AFE0-577F0166C78B}" destId="{563E245D-D319-46A9-8000-F2C3F2AE8F57}" srcOrd="2" destOrd="0" parTransId="{D1FB8EFF-54DE-42A6-BDA9-D350ECA25B64}" sibTransId="{8233502D-4A77-4FB6-B523-4BA0046E5C67}"/>
    <dgm:cxn modelId="{8E40C16C-B2E0-4675-92C6-FE908C27147C}" srcId="{B5147ED1-6EE3-4FD3-9181-0BADE112B901}" destId="{D011AA3F-4013-4702-9FDF-EBBDBFF9A432}" srcOrd="2" destOrd="0" parTransId="{8BE53484-3B51-48D4-951B-0AD6F8F2F5AF}" sibTransId="{08925D86-A507-4B4A-A394-13666645C76F}"/>
    <dgm:cxn modelId="{095E664D-7FAB-4DAC-8D10-BB33B076D257}" type="presOf" srcId="{18F4C610-B4F0-42B6-AE23-20CB123F0D58}" destId="{A93E260A-90AC-4E1E-AE7B-1DCBCF9A7689}" srcOrd="0" destOrd="0" presId="urn:microsoft.com/office/officeart/2005/8/layout/chevron1"/>
    <dgm:cxn modelId="{9F76256F-0ABA-441F-8792-563505144D07}" type="presOf" srcId="{17A8FC6A-4B12-4949-95E1-68D66B03E4B3}" destId="{5EA1B14C-6EED-40B4-9A7B-5B13070E016D}" srcOrd="0" destOrd="1" presId="urn:microsoft.com/office/officeart/2005/8/layout/chevron1"/>
    <dgm:cxn modelId="{D8E48051-B10F-4951-9800-A6B1DB56A4A4}" type="presOf" srcId="{864A195D-2CC7-4E64-8D53-F8A290205EF6}" destId="{F8FD5CB2-BEDC-4BCE-8679-6B5FAA44D8B6}" srcOrd="0" destOrd="0" presId="urn:microsoft.com/office/officeart/2005/8/layout/chevron1"/>
    <dgm:cxn modelId="{A2059954-C2F4-4753-A6C9-5A5A335B0FC3}" srcId="{B5147ED1-6EE3-4FD3-9181-0BADE112B901}" destId="{05F44CA2-C1EF-47D6-9EB8-7D028F4EB55E}" srcOrd="0" destOrd="0" parTransId="{EF28FE90-A7C6-4D36-A8E5-AD0C73DBA2A5}" sibTransId="{1F2025E3-5D10-410D-9CD6-91C220874B23}"/>
    <dgm:cxn modelId="{5DF81C75-BB15-4C2B-8FBF-6125082F2D81}" type="presOf" srcId="{AD6D06FD-3D03-493C-850C-280A1F220E09}" destId="{5EA1B14C-6EED-40B4-9A7B-5B13070E016D}" srcOrd="0" destOrd="2" presId="urn:microsoft.com/office/officeart/2005/8/layout/chevron1"/>
    <dgm:cxn modelId="{DAFEA97C-ED89-42A7-8375-AE2B899B85B7}" srcId="{95607A60-EE21-471C-BF19-D44AF42E2137}" destId="{6CB342A8-2C55-42AE-AFC6-2ED4DE98EB8A}" srcOrd="2" destOrd="0" parTransId="{5461881D-B4BB-42E6-8994-2B7AF2A9D749}" sibTransId="{3CFA43A5-1CA1-4BBD-8BD5-F6412DED4A87}"/>
    <dgm:cxn modelId="{803C0383-10B1-4375-A389-796488304BB1}" srcId="{563E245D-D319-46A9-8000-F2C3F2AE8F57}" destId="{2AEB2EBE-49C5-4571-8EFA-2CAE73F22394}" srcOrd="0" destOrd="0" parTransId="{934AAE05-A2B5-412B-91F4-D05148C349A2}" sibTransId="{5807DEDB-27A6-4D81-AF38-8A53987E5B73}"/>
    <dgm:cxn modelId="{E6809683-9B1C-43A9-86DF-7DBE80C20F51}" type="presOf" srcId="{CDE4DA2C-826E-4216-9C16-64D26D2B1231}" destId="{5EA1B14C-6EED-40B4-9A7B-5B13070E016D}" srcOrd="0" destOrd="4" presId="urn:microsoft.com/office/officeart/2005/8/layout/chevron1"/>
    <dgm:cxn modelId="{DBA62789-197C-4AA0-85DE-7C3493AF8E19}" srcId="{563E245D-D319-46A9-8000-F2C3F2AE8F57}" destId="{6E7C1517-95C0-4901-84FC-3223008C28B0}" srcOrd="1" destOrd="0" parTransId="{D20A40CA-DB79-4CE8-A4DB-A0FAEBCB8255}" sibTransId="{CA998271-2F54-46C6-A512-830B5B6FBECE}"/>
    <dgm:cxn modelId="{7B981F9D-4222-4170-9F7A-78B8431A2AEF}" srcId="{95607A60-EE21-471C-BF19-D44AF42E2137}" destId="{1F0DEEFC-EEAA-4ECE-B56C-DFE6D2F6DC4A}" srcOrd="3" destOrd="0" parTransId="{FD83A51A-A1A0-4EA2-A51D-EC67760D8564}" sibTransId="{32534DF5-CC2A-4C44-B50A-D75CBA7860BE}"/>
    <dgm:cxn modelId="{145781A0-4629-45AE-AEF4-47CD7CBAA677}" type="presOf" srcId="{F9A31D47-5280-428E-A2DA-DCD67A015F10}" destId="{A1C9628C-8C82-4C9F-82E3-41DC51501BF5}" srcOrd="0" destOrd="1" presId="urn:microsoft.com/office/officeart/2005/8/layout/chevron1"/>
    <dgm:cxn modelId="{0EA141A8-A8FD-4012-95B0-F715C7B2692A}" type="presOf" srcId="{4AC567CF-D247-4089-9625-246F1C5094C3}" destId="{5EA1B14C-6EED-40B4-9A7B-5B13070E016D}" srcOrd="0" destOrd="3" presId="urn:microsoft.com/office/officeart/2005/8/layout/chevron1"/>
    <dgm:cxn modelId="{A06FDDAC-8AAC-4C7F-BDBF-5151EC25BB2D}" srcId="{17A8FC6A-4B12-4949-95E1-68D66B03E4B3}" destId="{CDE4DA2C-826E-4216-9C16-64D26D2B1231}" srcOrd="2" destOrd="0" parTransId="{E472544B-14B8-45EB-8435-36B050BD5E5B}" sibTransId="{7C2D2EA8-D9CB-43E3-9B16-E403F4D85B0A}"/>
    <dgm:cxn modelId="{9CBAEBBB-5978-40B4-A20D-2A95F4C0ABCD}" type="presOf" srcId="{9A12F869-ED15-4286-A755-F44E85BE6D6C}" destId="{A1C9628C-8C82-4C9F-82E3-41DC51501BF5}" srcOrd="0" destOrd="0" presId="urn:microsoft.com/office/officeart/2005/8/layout/chevron1"/>
    <dgm:cxn modelId="{7F0E84BC-D4EC-4021-84DF-9D0A335514FC}" type="presOf" srcId="{AC28CE3D-B7AF-44E9-A23D-5BE68B6B3A09}" destId="{A90FD955-7295-4743-8378-26C42C9BA5A4}" srcOrd="0" destOrd="0" presId="urn:microsoft.com/office/officeart/2005/8/layout/chevron1"/>
    <dgm:cxn modelId="{20997EC3-F740-4045-A6CD-C11BA5ED5FF4}" type="presOf" srcId="{2AEB2EBE-49C5-4571-8EFA-2CAE73F22394}" destId="{0483143E-B1A2-4FB2-936E-F405297690F1}" srcOrd="0" destOrd="0" presId="urn:microsoft.com/office/officeart/2005/8/layout/chevron1"/>
    <dgm:cxn modelId="{FDA47BC4-C0F2-4E3B-9967-A3A6975D5FA9}" srcId="{17A8FC6A-4B12-4949-95E1-68D66B03E4B3}" destId="{AD6D06FD-3D03-493C-850C-280A1F220E09}" srcOrd="0" destOrd="0" parTransId="{6CECF92C-43A9-460F-9891-03CF0CFE2C44}" sibTransId="{750A1EE0-9425-4339-BBD9-0B9890042FB6}"/>
    <dgm:cxn modelId="{75789FCD-18F9-4B5B-93C0-A36ECA57F71A}" type="presOf" srcId="{05F44CA2-C1EF-47D6-9EB8-7D028F4EB55E}" destId="{F4657460-39FB-472B-97BD-C5F717922704}" srcOrd="0" destOrd="0" presId="urn:microsoft.com/office/officeart/2005/8/layout/chevron1"/>
    <dgm:cxn modelId="{9684E9DC-8421-4D5F-9D14-C85750BC5A68}" type="presOf" srcId="{6E7C1517-95C0-4901-84FC-3223008C28B0}" destId="{0483143E-B1A2-4FB2-936E-F405297690F1}" srcOrd="0" destOrd="1" presId="urn:microsoft.com/office/officeart/2005/8/layout/chevron1"/>
    <dgm:cxn modelId="{68E6C2DE-C70B-4A8A-9704-043C94CE47AC}" srcId="{9A6EF40D-3360-4795-AFE0-577F0166C78B}" destId="{B5147ED1-6EE3-4FD3-9181-0BADE112B901}" srcOrd="5" destOrd="0" parTransId="{AA1249FF-0888-4371-A575-6FD16908247C}" sibTransId="{57401F6A-1545-46D0-AF9E-42F8CF1581CF}"/>
    <dgm:cxn modelId="{382140E1-B157-4D34-BE9E-963643148414}" type="presOf" srcId="{1211FB87-64F5-43E3-9F01-37773565CE7F}" destId="{0483143E-B1A2-4FB2-936E-F405297690F1}" srcOrd="0" destOrd="4" presId="urn:microsoft.com/office/officeart/2005/8/layout/chevron1"/>
    <dgm:cxn modelId="{1EB878E6-9372-4AA3-A318-E3B504901B67}" type="presOf" srcId="{D011AA3F-4013-4702-9FDF-EBBDBFF9A432}" destId="{F4657460-39FB-472B-97BD-C5F717922704}" srcOrd="0" destOrd="2" presId="urn:microsoft.com/office/officeart/2005/8/layout/chevron1"/>
    <dgm:cxn modelId="{52CC9CE9-1A82-419B-839D-B7B3333A0545}" srcId="{9A6EF40D-3360-4795-AFE0-577F0166C78B}" destId="{864A195D-2CC7-4E64-8D53-F8A290205EF6}" srcOrd="4" destOrd="0" parTransId="{17E92B56-45D1-4DC2-B532-F93B2B54FE3F}" sibTransId="{F9EC5815-57F9-4F3C-9E03-A2906003C30B}"/>
    <dgm:cxn modelId="{9A3129EF-8777-4906-A8B8-BC0700DE7A80}" type="presOf" srcId="{6946F978-C2AF-4E58-BE94-46AF43C29B74}" destId="{1E71EA3D-B4A6-4613-8872-27CEAE6473ED}" srcOrd="0" destOrd="0" presId="urn:microsoft.com/office/officeart/2005/8/layout/chevron1"/>
    <dgm:cxn modelId="{7A8BCBF8-E7BA-4AA2-A798-98EA6A678ABE}" type="presOf" srcId="{95607A60-EE21-471C-BF19-D44AF42E2137}" destId="{0CF7D8C6-AEBA-4CA2-8102-D99C3DBE1383}" srcOrd="0" destOrd="0" presId="urn:microsoft.com/office/officeart/2005/8/layout/chevron1"/>
    <dgm:cxn modelId="{EAA97FFC-0126-4C1C-9B57-959BC4E7EE2B}" srcId="{AC28CE3D-B7AF-44E9-A23D-5BE68B6B3A09}" destId="{27A43B06-DA70-40BE-9860-B418A754969D}" srcOrd="2" destOrd="0" parTransId="{8AEDDADD-0CD0-4F24-BB26-76EE2BDB0E0E}" sibTransId="{6AC2FD1B-49A3-4056-8C3D-0273228D0F21}"/>
    <dgm:cxn modelId="{DFADEDFD-82EA-4C75-894B-959EA722CCB9}" srcId="{563E245D-D319-46A9-8000-F2C3F2AE8F57}" destId="{AD742AB0-5EFA-492F-A17F-C6C85B98BD1B}" srcOrd="3" destOrd="0" parTransId="{9AC2C523-64E3-4E7C-9E98-3A3DC47AF38C}" sibTransId="{292686BF-D916-4D15-8237-D1A7FBA4F102}"/>
    <dgm:cxn modelId="{9F428765-6AD4-49C9-B0A5-5A74E0E582EA}" type="presParOf" srcId="{CE428866-F378-4BBE-AC33-4492EF33F75C}" destId="{52935D68-B362-4432-AC04-2160DAD7BF50}" srcOrd="0" destOrd="0" presId="urn:microsoft.com/office/officeart/2005/8/layout/chevron1"/>
    <dgm:cxn modelId="{33546C16-E3DB-44C9-B69A-63F1F6C5D353}" type="presParOf" srcId="{52935D68-B362-4432-AC04-2160DAD7BF50}" destId="{A93E260A-90AC-4E1E-AE7B-1DCBCF9A7689}" srcOrd="0" destOrd="0" presId="urn:microsoft.com/office/officeart/2005/8/layout/chevron1"/>
    <dgm:cxn modelId="{C667A19B-5BB2-4008-87AB-37D2CE7EDEC0}" type="presParOf" srcId="{52935D68-B362-4432-AC04-2160DAD7BF50}" destId="{18E85279-D7E5-4209-B8CD-3612BA4C5B00}" srcOrd="1" destOrd="0" presId="urn:microsoft.com/office/officeart/2005/8/layout/chevron1"/>
    <dgm:cxn modelId="{417883A0-033E-44C6-B8E6-6F182930DE1B}" type="presParOf" srcId="{CE428866-F378-4BBE-AC33-4492EF33F75C}" destId="{299A1ECE-4A87-43DF-A43B-1C72D54CA445}" srcOrd="1" destOrd="0" presId="urn:microsoft.com/office/officeart/2005/8/layout/chevron1"/>
    <dgm:cxn modelId="{B700F217-8A8C-4266-83F8-0CD1309D894A}" type="presParOf" srcId="{CE428866-F378-4BBE-AC33-4492EF33F75C}" destId="{4BC664B3-0AC9-436F-9389-14CC48F6AFFC}" srcOrd="2" destOrd="0" presId="urn:microsoft.com/office/officeart/2005/8/layout/chevron1"/>
    <dgm:cxn modelId="{897D60A2-35FA-42B9-AE58-F82546F3B3A2}" type="presParOf" srcId="{4BC664B3-0AC9-436F-9389-14CC48F6AFFC}" destId="{A90FD955-7295-4743-8378-26C42C9BA5A4}" srcOrd="0" destOrd="0" presId="urn:microsoft.com/office/officeart/2005/8/layout/chevron1"/>
    <dgm:cxn modelId="{AC3D9AFA-E8E1-4264-9723-6B7E42FAEFE4}" type="presParOf" srcId="{4BC664B3-0AC9-436F-9389-14CC48F6AFFC}" destId="{A1C9628C-8C82-4C9F-82E3-41DC51501BF5}" srcOrd="1" destOrd="0" presId="urn:microsoft.com/office/officeart/2005/8/layout/chevron1"/>
    <dgm:cxn modelId="{75957313-FC12-4BBA-92A3-3095ECDD3D54}" type="presParOf" srcId="{CE428866-F378-4BBE-AC33-4492EF33F75C}" destId="{714DE5D4-F06F-4282-9089-9334148C4A12}" srcOrd="3" destOrd="0" presId="urn:microsoft.com/office/officeart/2005/8/layout/chevron1"/>
    <dgm:cxn modelId="{FDEF2DF1-504B-49B5-98D2-B3549CA24863}" type="presParOf" srcId="{CE428866-F378-4BBE-AC33-4492EF33F75C}" destId="{B74EAD75-4341-4913-A6A9-43C5F05AD424}" srcOrd="4" destOrd="0" presId="urn:microsoft.com/office/officeart/2005/8/layout/chevron1"/>
    <dgm:cxn modelId="{CBDB5793-910C-4153-9332-F1FB4B90A901}" type="presParOf" srcId="{B74EAD75-4341-4913-A6A9-43C5F05AD424}" destId="{903D21F1-FCF6-470C-AB29-7C2B72E126F3}" srcOrd="0" destOrd="0" presId="urn:microsoft.com/office/officeart/2005/8/layout/chevron1"/>
    <dgm:cxn modelId="{8CF298CD-8F1F-4914-8B1F-2B029E207F94}" type="presParOf" srcId="{B74EAD75-4341-4913-A6A9-43C5F05AD424}" destId="{0483143E-B1A2-4FB2-936E-F405297690F1}" srcOrd="1" destOrd="0" presId="urn:microsoft.com/office/officeart/2005/8/layout/chevron1"/>
    <dgm:cxn modelId="{B855A01A-F87B-4C78-BBC0-37C9C7390759}" type="presParOf" srcId="{CE428866-F378-4BBE-AC33-4492EF33F75C}" destId="{554DCB9E-D7F9-49D4-8A1F-54F4E7FDFF14}" srcOrd="5" destOrd="0" presId="urn:microsoft.com/office/officeart/2005/8/layout/chevron1"/>
    <dgm:cxn modelId="{5EE3B57D-C58F-4942-8686-ABB25947BB73}" type="presParOf" srcId="{CE428866-F378-4BBE-AC33-4492EF33F75C}" destId="{E6A37F58-102F-4BDC-9929-EAC52830D883}" srcOrd="6" destOrd="0" presId="urn:microsoft.com/office/officeart/2005/8/layout/chevron1"/>
    <dgm:cxn modelId="{28365E9D-F078-4515-A7FC-69E3B8AAF37B}" type="presParOf" srcId="{E6A37F58-102F-4BDC-9929-EAC52830D883}" destId="{0CF7D8C6-AEBA-4CA2-8102-D99C3DBE1383}" srcOrd="0" destOrd="0" presId="urn:microsoft.com/office/officeart/2005/8/layout/chevron1"/>
    <dgm:cxn modelId="{7D60ED7B-9760-4DFD-80FF-BCDD8060EB6B}" type="presParOf" srcId="{E6A37F58-102F-4BDC-9929-EAC52830D883}" destId="{1E71EA3D-B4A6-4613-8872-27CEAE6473ED}" srcOrd="1" destOrd="0" presId="urn:microsoft.com/office/officeart/2005/8/layout/chevron1"/>
    <dgm:cxn modelId="{CC148FFA-A17A-41F0-9552-144E0A84479B}" type="presParOf" srcId="{CE428866-F378-4BBE-AC33-4492EF33F75C}" destId="{5BDFC753-FAE6-4526-B725-8B1D6229FA3C}" srcOrd="7" destOrd="0" presId="urn:microsoft.com/office/officeart/2005/8/layout/chevron1"/>
    <dgm:cxn modelId="{D4C82778-2815-4A69-9B0D-3B01DE2076B7}" type="presParOf" srcId="{CE428866-F378-4BBE-AC33-4492EF33F75C}" destId="{CEBCEDCF-339A-42D5-80FA-0D3AA6018018}" srcOrd="8" destOrd="0" presId="urn:microsoft.com/office/officeart/2005/8/layout/chevron1"/>
    <dgm:cxn modelId="{EF12455E-8575-45FC-8BA3-9996288A5A31}" type="presParOf" srcId="{CEBCEDCF-339A-42D5-80FA-0D3AA6018018}" destId="{F8FD5CB2-BEDC-4BCE-8679-6B5FAA44D8B6}" srcOrd="0" destOrd="0" presId="urn:microsoft.com/office/officeart/2005/8/layout/chevron1"/>
    <dgm:cxn modelId="{C0BB0968-2478-4843-8324-B96C07F14EF9}" type="presParOf" srcId="{CEBCEDCF-339A-42D5-80FA-0D3AA6018018}" destId="{5EA1B14C-6EED-40B4-9A7B-5B13070E016D}" srcOrd="1" destOrd="0" presId="urn:microsoft.com/office/officeart/2005/8/layout/chevron1"/>
    <dgm:cxn modelId="{D5653F64-8C0F-44EE-BE8F-E193331A63E0}" type="presParOf" srcId="{CE428866-F378-4BBE-AC33-4492EF33F75C}" destId="{31324245-0AA2-4F8B-9C5A-626B8314BC7C}" srcOrd="9" destOrd="0" presId="urn:microsoft.com/office/officeart/2005/8/layout/chevron1"/>
    <dgm:cxn modelId="{B0553C29-5B67-41D3-A71D-0AC2461D491A}" type="presParOf" srcId="{CE428866-F378-4BBE-AC33-4492EF33F75C}" destId="{C7CCA245-15E2-4D46-82EC-47463F3657EA}" srcOrd="10" destOrd="0" presId="urn:microsoft.com/office/officeart/2005/8/layout/chevron1"/>
    <dgm:cxn modelId="{6E77B6BB-4322-42B2-92C4-C23FDEBC61AD}" type="presParOf" srcId="{C7CCA245-15E2-4D46-82EC-47463F3657EA}" destId="{EEACC131-FBB0-4469-A6E7-72DCEC06960A}" srcOrd="0" destOrd="0" presId="urn:microsoft.com/office/officeart/2005/8/layout/chevron1"/>
    <dgm:cxn modelId="{E6EFFF1F-5971-4782-A414-93793524D3A3}" type="presParOf" srcId="{C7CCA245-15E2-4D46-82EC-47463F3657EA}" destId="{F4657460-39FB-472B-97BD-C5F717922704}" srcOrd="1"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052A4A-7B7C-49A4-B773-D118275FBADB}" type="doc">
      <dgm:prSet loTypeId="urn:microsoft.com/office/officeart/2005/8/layout/chart3" loCatId="cycle" qsTypeId="urn:microsoft.com/office/officeart/2005/8/quickstyle/simple1" qsCatId="simple" csTypeId="urn:microsoft.com/office/officeart/2005/8/colors/accent1_2" csCatId="accent1" phldr="1"/>
      <dgm:spPr/>
    </dgm:pt>
    <dgm:pt modelId="{4D92BF03-52C9-4636-B9F3-FBBD721E3789}">
      <dgm:prSet phldrT="[Text]"/>
      <dgm:spPr/>
      <dgm:t>
        <a:bodyPr/>
        <a:lstStyle/>
        <a:p>
          <a:r>
            <a:rPr lang="en-US"/>
            <a:t>1B.1 and 1B.3</a:t>
          </a:r>
        </a:p>
      </dgm:t>
    </dgm:pt>
    <dgm:pt modelId="{753462FF-D325-4DBD-9D72-5BCD8DFBEDEA}" type="parTrans" cxnId="{5D1AE724-0117-4874-BAA0-AB9199684C8C}">
      <dgm:prSet/>
      <dgm:spPr/>
      <dgm:t>
        <a:bodyPr/>
        <a:lstStyle/>
        <a:p>
          <a:endParaRPr lang="en-US"/>
        </a:p>
      </dgm:t>
    </dgm:pt>
    <dgm:pt modelId="{9EE22EB7-EBE0-4569-BD25-D9EA9A88A8A1}" type="sibTrans" cxnId="{5D1AE724-0117-4874-BAA0-AB9199684C8C}">
      <dgm:prSet/>
      <dgm:spPr/>
      <dgm:t>
        <a:bodyPr/>
        <a:lstStyle/>
        <a:p>
          <a:endParaRPr lang="en-US"/>
        </a:p>
      </dgm:t>
    </dgm:pt>
    <dgm:pt modelId="{2AE06C05-6871-48B8-84CA-A3E85EEFA550}">
      <dgm:prSet phldrT="[Text]"/>
      <dgm:spPr/>
      <dgm:t>
        <a:bodyPr/>
        <a:lstStyle/>
        <a:p>
          <a:r>
            <a:rPr lang="en-US"/>
            <a:t>Preferred Name</a:t>
          </a:r>
        </a:p>
      </dgm:t>
    </dgm:pt>
    <dgm:pt modelId="{9957A66B-24A0-46B7-B6D7-3CFF7308615C}" type="parTrans" cxnId="{D187264B-D2DA-4B6A-A97E-F6087AC0454A}">
      <dgm:prSet/>
      <dgm:spPr/>
      <dgm:t>
        <a:bodyPr/>
        <a:lstStyle/>
        <a:p>
          <a:endParaRPr lang="en-US"/>
        </a:p>
      </dgm:t>
    </dgm:pt>
    <dgm:pt modelId="{A2300365-4336-4A12-A537-E911C4A5B7DE}" type="sibTrans" cxnId="{D187264B-D2DA-4B6A-A97E-F6087AC0454A}">
      <dgm:prSet/>
      <dgm:spPr/>
      <dgm:t>
        <a:bodyPr/>
        <a:lstStyle/>
        <a:p>
          <a:endParaRPr lang="en-US"/>
        </a:p>
      </dgm:t>
    </dgm:pt>
    <dgm:pt modelId="{AEF53B3B-63C3-4297-AD3D-DB2B57A911CE}">
      <dgm:prSet phldrT="[Text]"/>
      <dgm:spPr/>
      <dgm:t>
        <a:bodyPr/>
        <a:lstStyle/>
        <a:p>
          <a:r>
            <a:rPr lang="en-US"/>
            <a:t>Individuals w. Disabilities</a:t>
          </a:r>
        </a:p>
      </dgm:t>
    </dgm:pt>
    <dgm:pt modelId="{35095B14-32AB-4EF9-BF9F-AE478E8732BD}" type="parTrans" cxnId="{40A9167C-24E0-4F02-BBA5-DF7FE0B8F2E6}">
      <dgm:prSet/>
      <dgm:spPr/>
      <dgm:t>
        <a:bodyPr/>
        <a:lstStyle/>
        <a:p>
          <a:endParaRPr lang="en-US"/>
        </a:p>
      </dgm:t>
    </dgm:pt>
    <dgm:pt modelId="{CAFC7747-51B9-48F0-A750-FC7C3CC1E461}" type="sibTrans" cxnId="{40A9167C-24E0-4F02-BBA5-DF7FE0B8F2E6}">
      <dgm:prSet/>
      <dgm:spPr/>
      <dgm:t>
        <a:bodyPr/>
        <a:lstStyle/>
        <a:p>
          <a:endParaRPr lang="en-US"/>
        </a:p>
      </dgm:t>
    </dgm:pt>
    <dgm:pt modelId="{D327B833-7E62-4AE4-99A1-E1C34391DBC6}">
      <dgm:prSet phldrT="[Text]"/>
      <dgm:spPr/>
      <dgm:t>
        <a:bodyPr/>
        <a:lstStyle/>
        <a:p>
          <a:r>
            <a:rPr lang="en-US"/>
            <a:t>Respectful Workplace</a:t>
          </a:r>
        </a:p>
      </dgm:t>
    </dgm:pt>
    <dgm:pt modelId="{47274D26-7CD9-4340-A8F5-0D99D47CFF92}" type="parTrans" cxnId="{673904F9-8143-4B40-8278-0F1F84CA8B7A}">
      <dgm:prSet/>
      <dgm:spPr/>
      <dgm:t>
        <a:bodyPr/>
        <a:lstStyle/>
        <a:p>
          <a:endParaRPr lang="en-US"/>
        </a:p>
      </dgm:t>
    </dgm:pt>
    <dgm:pt modelId="{1A401F29-2E39-48E2-8771-CEFB85941A66}" type="sibTrans" cxnId="{673904F9-8143-4B40-8278-0F1F84CA8B7A}">
      <dgm:prSet/>
      <dgm:spPr/>
      <dgm:t>
        <a:bodyPr/>
        <a:lstStyle/>
        <a:p>
          <a:endParaRPr lang="en-US"/>
        </a:p>
      </dgm:t>
    </dgm:pt>
    <dgm:pt modelId="{0305A2F6-D910-4C28-AEAE-461792AD915F}">
      <dgm:prSet phldrT="[Text]"/>
      <dgm:spPr/>
      <dgm:t>
        <a:bodyPr/>
        <a:lstStyle/>
        <a:p>
          <a:r>
            <a:rPr lang="en-US"/>
            <a:t>Code of Conduct</a:t>
          </a:r>
        </a:p>
      </dgm:t>
    </dgm:pt>
    <dgm:pt modelId="{1A0DD5DF-8A98-472D-88D9-B97B0FCF2168}" type="parTrans" cxnId="{FEFFBAC1-4E08-4B0B-A323-15EAB827C61D}">
      <dgm:prSet/>
      <dgm:spPr/>
      <dgm:t>
        <a:bodyPr/>
        <a:lstStyle/>
        <a:p>
          <a:endParaRPr lang="en-US"/>
        </a:p>
      </dgm:t>
    </dgm:pt>
    <dgm:pt modelId="{C8BC97A1-208E-4397-9408-6F1C509275DB}" type="sibTrans" cxnId="{FEFFBAC1-4E08-4B0B-A323-15EAB827C61D}">
      <dgm:prSet/>
      <dgm:spPr/>
      <dgm:t>
        <a:bodyPr/>
        <a:lstStyle/>
        <a:p>
          <a:endParaRPr lang="en-US"/>
        </a:p>
      </dgm:t>
    </dgm:pt>
    <dgm:pt modelId="{ECA47AD4-A8DE-47FF-BA96-8F46E9E83202}">
      <dgm:prSet phldrT="[Text]"/>
      <dgm:spPr/>
      <dgm:t>
        <a:bodyPr/>
        <a:lstStyle/>
        <a:p>
          <a:r>
            <a:rPr lang="en-US" dirty="0"/>
            <a:t>Fraud &amp; Dishonest Acts</a:t>
          </a:r>
        </a:p>
      </dgm:t>
    </dgm:pt>
    <dgm:pt modelId="{3CE39F26-DC0E-4886-9282-A2723B718E27}" type="parTrans" cxnId="{74E2C4B0-132F-4046-B1ED-19459DD96136}">
      <dgm:prSet/>
      <dgm:spPr/>
      <dgm:t>
        <a:bodyPr/>
        <a:lstStyle/>
        <a:p>
          <a:endParaRPr lang="en-US"/>
        </a:p>
      </dgm:t>
    </dgm:pt>
    <dgm:pt modelId="{7215251E-AC23-408A-A3F3-08B77165BF36}" type="sibTrans" cxnId="{74E2C4B0-132F-4046-B1ED-19459DD96136}">
      <dgm:prSet/>
      <dgm:spPr/>
      <dgm:t>
        <a:bodyPr/>
        <a:lstStyle/>
        <a:p>
          <a:endParaRPr lang="en-US"/>
        </a:p>
      </dgm:t>
    </dgm:pt>
    <dgm:pt modelId="{C4459B18-BA04-4826-8DEA-E7C959557725}">
      <dgm:prSet phldrT="[Text]"/>
      <dgm:spPr/>
      <dgm:t>
        <a:bodyPr/>
        <a:lstStyle/>
        <a:p>
          <a:r>
            <a:rPr lang="en-US"/>
            <a:t>Access &amp; Mod Preg &amp; Parenting</a:t>
          </a:r>
        </a:p>
      </dgm:t>
    </dgm:pt>
    <dgm:pt modelId="{511E0564-8B44-4381-894E-49D006A39C5D}" type="parTrans" cxnId="{01B8A042-54A6-4C2B-BC2A-67EEBAABB861}">
      <dgm:prSet/>
      <dgm:spPr/>
      <dgm:t>
        <a:bodyPr/>
        <a:lstStyle/>
        <a:p>
          <a:endParaRPr lang="en-US"/>
        </a:p>
      </dgm:t>
    </dgm:pt>
    <dgm:pt modelId="{4A794B71-6997-4F33-9B1F-96CC2CFD2D1E}" type="sibTrans" cxnId="{01B8A042-54A6-4C2B-BC2A-67EEBAABB861}">
      <dgm:prSet/>
      <dgm:spPr/>
      <dgm:t>
        <a:bodyPr/>
        <a:lstStyle/>
        <a:p>
          <a:endParaRPr lang="en-US"/>
        </a:p>
      </dgm:t>
    </dgm:pt>
    <dgm:pt modelId="{465D43B3-294E-4ADF-8BC0-6BFCBA93125D}" type="pres">
      <dgm:prSet presAssocID="{0C052A4A-7B7C-49A4-B773-D118275FBADB}" presName="compositeShape" presStyleCnt="0">
        <dgm:presLayoutVars>
          <dgm:chMax val="7"/>
          <dgm:dir/>
          <dgm:resizeHandles val="exact"/>
        </dgm:presLayoutVars>
      </dgm:prSet>
      <dgm:spPr/>
    </dgm:pt>
    <dgm:pt modelId="{AE21AC36-5A50-4D97-81A3-D975CA246B06}" type="pres">
      <dgm:prSet presAssocID="{0C052A4A-7B7C-49A4-B773-D118275FBADB}" presName="wedge1" presStyleLbl="node1" presStyleIdx="0" presStyleCnt="7"/>
      <dgm:spPr/>
    </dgm:pt>
    <dgm:pt modelId="{73CC1E14-8383-4AC8-9172-4A647309A930}" type="pres">
      <dgm:prSet presAssocID="{0C052A4A-7B7C-49A4-B773-D118275FBADB}" presName="wedge1Tx" presStyleLbl="node1" presStyleIdx="0" presStyleCnt="7">
        <dgm:presLayoutVars>
          <dgm:chMax val="0"/>
          <dgm:chPref val="0"/>
          <dgm:bulletEnabled val="1"/>
        </dgm:presLayoutVars>
      </dgm:prSet>
      <dgm:spPr/>
    </dgm:pt>
    <dgm:pt modelId="{FAEC103C-5EA2-4EFE-83A4-6C7149178ADE}" type="pres">
      <dgm:prSet presAssocID="{0C052A4A-7B7C-49A4-B773-D118275FBADB}" presName="wedge2" presStyleLbl="node1" presStyleIdx="1" presStyleCnt="7"/>
      <dgm:spPr/>
    </dgm:pt>
    <dgm:pt modelId="{780CA523-7871-42A7-81EA-FE60D69EEC53}" type="pres">
      <dgm:prSet presAssocID="{0C052A4A-7B7C-49A4-B773-D118275FBADB}" presName="wedge2Tx" presStyleLbl="node1" presStyleIdx="1" presStyleCnt="7">
        <dgm:presLayoutVars>
          <dgm:chMax val="0"/>
          <dgm:chPref val="0"/>
          <dgm:bulletEnabled val="1"/>
        </dgm:presLayoutVars>
      </dgm:prSet>
      <dgm:spPr/>
    </dgm:pt>
    <dgm:pt modelId="{1E1732BE-1E1C-44E0-9D29-1F6BD9D99807}" type="pres">
      <dgm:prSet presAssocID="{0C052A4A-7B7C-49A4-B773-D118275FBADB}" presName="wedge3" presStyleLbl="node1" presStyleIdx="2" presStyleCnt="7"/>
      <dgm:spPr/>
    </dgm:pt>
    <dgm:pt modelId="{ADC0777E-D362-4D4B-B319-CBFB7248AE9B}" type="pres">
      <dgm:prSet presAssocID="{0C052A4A-7B7C-49A4-B773-D118275FBADB}" presName="wedge3Tx" presStyleLbl="node1" presStyleIdx="2" presStyleCnt="7">
        <dgm:presLayoutVars>
          <dgm:chMax val="0"/>
          <dgm:chPref val="0"/>
          <dgm:bulletEnabled val="1"/>
        </dgm:presLayoutVars>
      </dgm:prSet>
      <dgm:spPr/>
    </dgm:pt>
    <dgm:pt modelId="{96F1D1ED-6A40-45B4-8A6D-8D5F45879CC0}" type="pres">
      <dgm:prSet presAssocID="{0C052A4A-7B7C-49A4-B773-D118275FBADB}" presName="wedge4" presStyleLbl="node1" presStyleIdx="3" presStyleCnt="7"/>
      <dgm:spPr/>
    </dgm:pt>
    <dgm:pt modelId="{8F0C4DC6-E71B-4057-BD2A-733243809D4F}" type="pres">
      <dgm:prSet presAssocID="{0C052A4A-7B7C-49A4-B773-D118275FBADB}" presName="wedge4Tx" presStyleLbl="node1" presStyleIdx="3" presStyleCnt="7">
        <dgm:presLayoutVars>
          <dgm:chMax val="0"/>
          <dgm:chPref val="0"/>
          <dgm:bulletEnabled val="1"/>
        </dgm:presLayoutVars>
      </dgm:prSet>
      <dgm:spPr/>
    </dgm:pt>
    <dgm:pt modelId="{8B1306FD-F7D7-49D9-952A-D4091F26F7A3}" type="pres">
      <dgm:prSet presAssocID="{0C052A4A-7B7C-49A4-B773-D118275FBADB}" presName="wedge5" presStyleLbl="node1" presStyleIdx="4" presStyleCnt="7"/>
      <dgm:spPr/>
    </dgm:pt>
    <dgm:pt modelId="{211A57A9-2701-429D-9F61-4533444CDAB3}" type="pres">
      <dgm:prSet presAssocID="{0C052A4A-7B7C-49A4-B773-D118275FBADB}" presName="wedge5Tx" presStyleLbl="node1" presStyleIdx="4" presStyleCnt="7">
        <dgm:presLayoutVars>
          <dgm:chMax val="0"/>
          <dgm:chPref val="0"/>
          <dgm:bulletEnabled val="1"/>
        </dgm:presLayoutVars>
      </dgm:prSet>
      <dgm:spPr/>
    </dgm:pt>
    <dgm:pt modelId="{D88494AA-08EE-4E6F-846F-B329AC26B616}" type="pres">
      <dgm:prSet presAssocID="{0C052A4A-7B7C-49A4-B773-D118275FBADB}" presName="wedge6" presStyleLbl="node1" presStyleIdx="5" presStyleCnt="7"/>
      <dgm:spPr/>
    </dgm:pt>
    <dgm:pt modelId="{50A6894A-1F7B-4A18-ADBD-942F5CEBF314}" type="pres">
      <dgm:prSet presAssocID="{0C052A4A-7B7C-49A4-B773-D118275FBADB}" presName="wedge6Tx" presStyleLbl="node1" presStyleIdx="5" presStyleCnt="7">
        <dgm:presLayoutVars>
          <dgm:chMax val="0"/>
          <dgm:chPref val="0"/>
          <dgm:bulletEnabled val="1"/>
        </dgm:presLayoutVars>
      </dgm:prSet>
      <dgm:spPr/>
    </dgm:pt>
    <dgm:pt modelId="{CE8FFC08-EFC4-42E4-9E92-4936F45178E4}" type="pres">
      <dgm:prSet presAssocID="{0C052A4A-7B7C-49A4-B773-D118275FBADB}" presName="wedge7" presStyleLbl="node1" presStyleIdx="6" presStyleCnt="7"/>
      <dgm:spPr/>
    </dgm:pt>
    <dgm:pt modelId="{0125F1FB-80EA-4BFF-8F87-C57B6AB7C0CE}" type="pres">
      <dgm:prSet presAssocID="{0C052A4A-7B7C-49A4-B773-D118275FBADB}" presName="wedge7Tx" presStyleLbl="node1" presStyleIdx="6" presStyleCnt="7">
        <dgm:presLayoutVars>
          <dgm:chMax val="0"/>
          <dgm:chPref val="0"/>
          <dgm:bulletEnabled val="1"/>
        </dgm:presLayoutVars>
      </dgm:prSet>
      <dgm:spPr/>
    </dgm:pt>
  </dgm:ptLst>
  <dgm:cxnLst>
    <dgm:cxn modelId="{4D914C09-9B0B-435C-988A-91BA385EF6A9}" type="presOf" srcId="{2AE06C05-6871-48B8-84CA-A3E85EEFA550}" destId="{780CA523-7871-42A7-81EA-FE60D69EEC53}" srcOrd="1" destOrd="0" presId="urn:microsoft.com/office/officeart/2005/8/layout/chart3"/>
    <dgm:cxn modelId="{53526C14-F56D-4F29-980B-FB49E723C6D6}" type="presOf" srcId="{AEF53B3B-63C3-4297-AD3D-DB2B57A911CE}" destId="{96F1D1ED-6A40-45B4-8A6D-8D5F45879CC0}" srcOrd="0" destOrd="0" presId="urn:microsoft.com/office/officeart/2005/8/layout/chart3"/>
    <dgm:cxn modelId="{7D94771C-32B9-4E87-A953-790593BC5EDF}" type="presOf" srcId="{0C052A4A-7B7C-49A4-B773-D118275FBADB}" destId="{465D43B3-294E-4ADF-8BC0-6BFCBA93125D}" srcOrd="0" destOrd="0" presId="urn:microsoft.com/office/officeart/2005/8/layout/chart3"/>
    <dgm:cxn modelId="{5D1AE724-0117-4874-BAA0-AB9199684C8C}" srcId="{0C052A4A-7B7C-49A4-B773-D118275FBADB}" destId="{4D92BF03-52C9-4636-B9F3-FBBD721E3789}" srcOrd="0" destOrd="0" parTransId="{753462FF-D325-4DBD-9D72-5BCD8DFBEDEA}" sibTransId="{9EE22EB7-EBE0-4569-BD25-D9EA9A88A8A1}"/>
    <dgm:cxn modelId="{9F768F38-6709-4DDB-9BE7-CF7799C091B1}" type="presOf" srcId="{D327B833-7E62-4AE4-99A1-E1C34391DBC6}" destId="{211A57A9-2701-429D-9F61-4533444CDAB3}" srcOrd="1" destOrd="0" presId="urn:microsoft.com/office/officeart/2005/8/layout/chart3"/>
    <dgm:cxn modelId="{0B33B03F-332F-4946-AA84-85F49624A1C1}" type="presOf" srcId="{4D92BF03-52C9-4636-B9F3-FBBD721E3789}" destId="{AE21AC36-5A50-4D97-81A3-D975CA246B06}" srcOrd="0" destOrd="0" presId="urn:microsoft.com/office/officeart/2005/8/layout/chart3"/>
    <dgm:cxn modelId="{22B7AB41-633E-4EC7-BF59-701A6D32E995}" type="presOf" srcId="{0305A2F6-D910-4C28-AEAE-461792AD915F}" destId="{D88494AA-08EE-4E6F-846F-B329AC26B616}" srcOrd="0" destOrd="0" presId="urn:microsoft.com/office/officeart/2005/8/layout/chart3"/>
    <dgm:cxn modelId="{01B8A042-54A6-4C2B-BC2A-67EEBAABB861}" srcId="{0C052A4A-7B7C-49A4-B773-D118275FBADB}" destId="{C4459B18-BA04-4826-8DEA-E7C959557725}" srcOrd="2" destOrd="0" parTransId="{511E0564-8B44-4381-894E-49D006A39C5D}" sibTransId="{4A794B71-6997-4F33-9B1F-96CC2CFD2D1E}"/>
    <dgm:cxn modelId="{83492463-3741-4F27-8786-C6203A993534}" type="presOf" srcId="{ECA47AD4-A8DE-47FF-BA96-8F46E9E83202}" destId="{CE8FFC08-EFC4-42E4-9E92-4936F45178E4}" srcOrd="0" destOrd="0" presId="urn:microsoft.com/office/officeart/2005/8/layout/chart3"/>
    <dgm:cxn modelId="{D187264B-D2DA-4B6A-A97E-F6087AC0454A}" srcId="{0C052A4A-7B7C-49A4-B773-D118275FBADB}" destId="{2AE06C05-6871-48B8-84CA-A3E85EEFA550}" srcOrd="1" destOrd="0" parTransId="{9957A66B-24A0-46B7-B6D7-3CFF7308615C}" sibTransId="{A2300365-4336-4A12-A537-E911C4A5B7DE}"/>
    <dgm:cxn modelId="{40A9167C-24E0-4F02-BBA5-DF7FE0B8F2E6}" srcId="{0C052A4A-7B7C-49A4-B773-D118275FBADB}" destId="{AEF53B3B-63C3-4297-AD3D-DB2B57A911CE}" srcOrd="3" destOrd="0" parTransId="{35095B14-32AB-4EF9-BF9F-AE478E8732BD}" sibTransId="{CAFC7747-51B9-48F0-A750-FC7C3CC1E461}"/>
    <dgm:cxn modelId="{AA199281-41E3-41A0-85BF-904E46C18E68}" type="presOf" srcId="{C4459B18-BA04-4826-8DEA-E7C959557725}" destId="{ADC0777E-D362-4D4B-B319-CBFB7248AE9B}" srcOrd="1" destOrd="0" presId="urn:microsoft.com/office/officeart/2005/8/layout/chart3"/>
    <dgm:cxn modelId="{D326E997-1D92-46E1-B019-726209B8E79D}" type="presOf" srcId="{AEF53B3B-63C3-4297-AD3D-DB2B57A911CE}" destId="{8F0C4DC6-E71B-4057-BD2A-733243809D4F}" srcOrd="1" destOrd="0" presId="urn:microsoft.com/office/officeart/2005/8/layout/chart3"/>
    <dgm:cxn modelId="{3B2EED9B-1F02-4DE7-A5D2-383C45AE1F30}" type="presOf" srcId="{C4459B18-BA04-4826-8DEA-E7C959557725}" destId="{1E1732BE-1E1C-44E0-9D29-1F6BD9D99807}" srcOrd="0" destOrd="0" presId="urn:microsoft.com/office/officeart/2005/8/layout/chart3"/>
    <dgm:cxn modelId="{C28406AB-E394-42FE-AB55-00C7696434D6}" type="presOf" srcId="{ECA47AD4-A8DE-47FF-BA96-8F46E9E83202}" destId="{0125F1FB-80EA-4BFF-8F87-C57B6AB7C0CE}" srcOrd="1" destOrd="0" presId="urn:microsoft.com/office/officeart/2005/8/layout/chart3"/>
    <dgm:cxn modelId="{D5BB8BAF-29F5-4F94-B2B4-6CCCFC379CF6}" type="presOf" srcId="{0305A2F6-D910-4C28-AEAE-461792AD915F}" destId="{50A6894A-1F7B-4A18-ADBD-942F5CEBF314}" srcOrd="1" destOrd="0" presId="urn:microsoft.com/office/officeart/2005/8/layout/chart3"/>
    <dgm:cxn modelId="{74E2C4B0-132F-4046-B1ED-19459DD96136}" srcId="{0C052A4A-7B7C-49A4-B773-D118275FBADB}" destId="{ECA47AD4-A8DE-47FF-BA96-8F46E9E83202}" srcOrd="6" destOrd="0" parTransId="{3CE39F26-DC0E-4886-9282-A2723B718E27}" sibTransId="{7215251E-AC23-408A-A3F3-08B77165BF36}"/>
    <dgm:cxn modelId="{EE1E6DBC-B4D5-472A-93B0-10CB6DA5BF31}" type="presOf" srcId="{2AE06C05-6871-48B8-84CA-A3E85EEFA550}" destId="{FAEC103C-5EA2-4EFE-83A4-6C7149178ADE}" srcOrd="0" destOrd="0" presId="urn:microsoft.com/office/officeart/2005/8/layout/chart3"/>
    <dgm:cxn modelId="{FEFFBAC1-4E08-4B0B-A323-15EAB827C61D}" srcId="{0C052A4A-7B7C-49A4-B773-D118275FBADB}" destId="{0305A2F6-D910-4C28-AEAE-461792AD915F}" srcOrd="5" destOrd="0" parTransId="{1A0DD5DF-8A98-472D-88D9-B97B0FCF2168}" sibTransId="{C8BC97A1-208E-4397-9408-6F1C509275DB}"/>
    <dgm:cxn modelId="{506F19DC-C2C5-4358-AB4E-6F5CB30C0226}" type="presOf" srcId="{4D92BF03-52C9-4636-B9F3-FBBD721E3789}" destId="{73CC1E14-8383-4AC8-9172-4A647309A930}" srcOrd="1" destOrd="0" presId="urn:microsoft.com/office/officeart/2005/8/layout/chart3"/>
    <dgm:cxn modelId="{0CEC9BF8-0C53-4D7F-BA44-9BA6A27300DA}" type="presOf" srcId="{D327B833-7E62-4AE4-99A1-E1C34391DBC6}" destId="{8B1306FD-F7D7-49D9-952A-D4091F26F7A3}" srcOrd="0" destOrd="0" presId="urn:microsoft.com/office/officeart/2005/8/layout/chart3"/>
    <dgm:cxn modelId="{673904F9-8143-4B40-8278-0F1F84CA8B7A}" srcId="{0C052A4A-7B7C-49A4-B773-D118275FBADB}" destId="{D327B833-7E62-4AE4-99A1-E1C34391DBC6}" srcOrd="4" destOrd="0" parTransId="{47274D26-7CD9-4340-A8F5-0D99D47CFF92}" sibTransId="{1A401F29-2E39-48E2-8771-CEFB85941A66}"/>
    <dgm:cxn modelId="{F80165F2-0903-41A2-9DAA-DD32E74DE6B0}" type="presParOf" srcId="{465D43B3-294E-4ADF-8BC0-6BFCBA93125D}" destId="{AE21AC36-5A50-4D97-81A3-D975CA246B06}" srcOrd="0" destOrd="0" presId="urn:microsoft.com/office/officeart/2005/8/layout/chart3"/>
    <dgm:cxn modelId="{588E3F5C-EE2B-4FE5-9DDC-CECAB2A6952A}" type="presParOf" srcId="{465D43B3-294E-4ADF-8BC0-6BFCBA93125D}" destId="{73CC1E14-8383-4AC8-9172-4A647309A930}" srcOrd="1" destOrd="0" presId="urn:microsoft.com/office/officeart/2005/8/layout/chart3"/>
    <dgm:cxn modelId="{E746BE02-48CE-45B8-A9A7-B3A15BE1FD56}" type="presParOf" srcId="{465D43B3-294E-4ADF-8BC0-6BFCBA93125D}" destId="{FAEC103C-5EA2-4EFE-83A4-6C7149178ADE}" srcOrd="2" destOrd="0" presId="urn:microsoft.com/office/officeart/2005/8/layout/chart3"/>
    <dgm:cxn modelId="{FF643F8E-865A-4D72-BF3E-A757FACEEB93}" type="presParOf" srcId="{465D43B3-294E-4ADF-8BC0-6BFCBA93125D}" destId="{780CA523-7871-42A7-81EA-FE60D69EEC53}" srcOrd="3" destOrd="0" presId="urn:microsoft.com/office/officeart/2005/8/layout/chart3"/>
    <dgm:cxn modelId="{574C1932-EF47-4B9E-8D45-74915B009E77}" type="presParOf" srcId="{465D43B3-294E-4ADF-8BC0-6BFCBA93125D}" destId="{1E1732BE-1E1C-44E0-9D29-1F6BD9D99807}" srcOrd="4" destOrd="0" presId="urn:microsoft.com/office/officeart/2005/8/layout/chart3"/>
    <dgm:cxn modelId="{18953A64-D9A1-42C5-94D4-6FD800091E36}" type="presParOf" srcId="{465D43B3-294E-4ADF-8BC0-6BFCBA93125D}" destId="{ADC0777E-D362-4D4B-B319-CBFB7248AE9B}" srcOrd="5" destOrd="0" presId="urn:microsoft.com/office/officeart/2005/8/layout/chart3"/>
    <dgm:cxn modelId="{AC7E74AA-644A-4E17-983E-BD80709AF125}" type="presParOf" srcId="{465D43B3-294E-4ADF-8BC0-6BFCBA93125D}" destId="{96F1D1ED-6A40-45B4-8A6D-8D5F45879CC0}" srcOrd="6" destOrd="0" presId="urn:microsoft.com/office/officeart/2005/8/layout/chart3"/>
    <dgm:cxn modelId="{799080BD-7623-4519-B263-C6ABE679606F}" type="presParOf" srcId="{465D43B3-294E-4ADF-8BC0-6BFCBA93125D}" destId="{8F0C4DC6-E71B-4057-BD2A-733243809D4F}" srcOrd="7" destOrd="0" presId="urn:microsoft.com/office/officeart/2005/8/layout/chart3"/>
    <dgm:cxn modelId="{0AFA4845-F811-40F8-8979-0063B24CF5A2}" type="presParOf" srcId="{465D43B3-294E-4ADF-8BC0-6BFCBA93125D}" destId="{8B1306FD-F7D7-49D9-952A-D4091F26F7A3}" srcOrd="8" destOrd="0" presId="urn:microsoft.com/office/officeart/2005/8/layout/chart3"/>
    <dgm:cxn modelId="{6866AE55-2E46-4ADD-9B74-49BD5A113150}" type="presParOf" srcId="{465D43B3-294E-4ADF-8BC0-6BFCBA93125D}" destId="{211A57A9-2701-429D-9F61-4533444CDAB3}" srcOrd="9" destOrd="0" presId="urn:microsoft.com/office/officeart/2005/8/layout/chart3"/>
    <dgm:cxn modelId="{A4837A0B-FED5-441D-B414-B80FF28AF4B9}" type="presParOf" srcId="{465D43B3-294E-4ADF-8BC0-6BFCBA93125D}" destId="{D88494AA-08EE-4E6F-846F-B329AC26B616}" srcOrd="10" destOrd="0" presId="urn:microsoft.com/office/officeart/2005/8/layout/chart3"/>
    <dgm:cxn modelId="{A34C30E9-309A-40E1-B8D0-88D6B9760AAE}" type="presParOf" srcId="{465D43B3-294E-4ADF-8BC0-6BFCBA93125D}" destId="{50A6894A-1F7B-4A18-ADBD-942F5CEBF314}" srcOrd="11" destOrd="0" presId="urn:microsoft.com/office/officeart/2005/8/layout/chart3"/>
    <dgm:cxn modelId="{4049D04E-B790-4D2B-92DA-9B32C6174351}" type="presParOf" srcId="{465D43B3-294E-4ADF-8BC0-6BFCBA93125D}" destId="{CE8FFC08-EFC4-42E4-9E92-4936F45178E4}" srcOrd="12" destOrd="0" presId="urn:microsoft.com/office/officeart/2005/8/layout/chart3"/>
    <dgm:cxn modelId="{1CBE2706-F99A-4776-834C-B0188A3C4845}" type="presParOf" srcId="{465D43B3-294E-4ADF-8BC0-6BFCBA93125D}" destId="{0125F1FB-80EA-4BFF-8F87-C57B6AB7C0CE}" srcOrd="13"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40CE8-A3D4-4F21-99D5-B5DAC37EF62B}">
      <dsp:nvSpPr>
        <dsp:cNvPr id="0" name=""/>
        <dsp:cNvSpPr/>
      </dsp:nvSpPr>
      <dsp:spPr>
        <a:xfrm>
          <a:off x="1033" y="1659392"/>
          <a:ext cx="2597339" cy="1002573"/>
        </a:xfrm>
        <a:prstGeom prst="chevron">
          <a:avLst>
            <a:gd name="adj" fmla="val 4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F6C190-A0FF-41A2-9C2F-BAE84AFF07A7}">
      <dsp:nvSpPr>
        <dsp:cNvPr id="0" name=""/>
        <dsp:cNvSpPr/>
      </dsp:nvSpPr>
      <dsp:spPr>
        <a:xfrm>
          <a:off x="693657" y="1910035"/>
          <a:ext cx="2193308" cy="1002573"/>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4696" tIns="234696" rIns="234696" bIns="234696" numCol="1" spcCol="1270" anchor="ctr" anchorCtr="0">
          <a:noAutofit/>
        </a:bodyPr>
        <a:lstStyle/>
        <a:p>
          <a:pPr marL="0" lvl="0" indent="0" algn="ctr" defTabSz="1466850">
            <a:lnSpc>
              <a:spcPct val="90000"/>
            </a:lnSpc>
            <a:spcBef>
              <a:spcPct val="0"/>
            </a:spcBef>
            <a:spcAft>
              <a:spcPct val="35000"/>
            </a:spcAft>
            <a:buNone/>
          </a:pPr>
          <a:r>
            <a:rPr lang="en-US" sz="3300" kern="1200"/>
            <a:t>Federal</a:t>
          </a:r>
        </a:p>
      </dsp:txBody>
      <dsp:txXfrm>
        <a:off x="723021" y="1939399"/>
        <a:ext cx="2134580" cy="943845"/>
      </dsp:txXfrm>
    </dsp:sp>
    <dsp:sp modelId="{F9D41B5A-45C6-4A08-B77A-637F3110C940}">
      <dsp:nvSpPr>
        <dsp:cNvPr id="0" name=""/>
        <dsp:cNvSpPr/>
      </dsp:nvSpPr>
      <dsp:spPr>
        <a:xfrm>
          <a:off x="2967772" y="1659392"/>
          <a:ext cx="2597339" cy="1002573"/>
        </a:xfrm>
        <a:prstGeom prst="chevron">
          <a:avLst>
            <a:gd name="adj" fmla="val 4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B2ABDA-843B-4CBF-883B-D376D33841E6}">
      <dsp:nvSpPr>
        <dsp:cNvPr id="0" name=""/>
        <dsp:cNvSpPr/>
      </dsp:nvSpPr>
      <dsp:spPr>
        <a:xfrm>
          <a:off x="3660396" y="1910035"/>
          <a:ext cx="2193308" cy="1002573"/>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4696" tIns="234696" rIns="234696" bIns="234696" numCol="1" spcCol="1270" anchor="ctr" anchorCtr="0">
          <a:noAutofit/>
        </a:bodyPr>
        <a:lstStyle/>
        <a:p>
          <a:pPr marL="0" lvl="0" indent="0" algn="ctr" defTabSz="1466850">
            <a:lnSpc>
              <a:spcPct val="90000"/>
            </a:lnSpc>
            <a:spcBef>
              <a:spcPct val="0"/>
            </a:spcBef>
            <a:spcAft>
              <a:spcPct val="35000"/>
            </a:spcAft>
            <a:buNone/>
          </a:pPr>
          <a:r>
            <a:rPr lang="en-US" sz="3300" kern="1200"/>
            <a:t>State</a:t>
          </a:r>
        </a:p>
      </dsp:txBody>
      <dsp:txXfrm>
        <a:off x="3689760" y="1939399"/>
        <a:ext cx="2134580" cy="943845"/>
      </dsp:txXfrm>
    </dsp:sp>
    <dsp:sp modelId="{2130D22D-6178-4C40-BF8D-1BA70A161AE4}">
      <dsp:nvSpPr>
        <dsp:cNvPr id="0" name=""/>
        <dsp:cNvSpPr/>
      </dsp:nvSpPr>
      <dsp:spPr>
        <a:xfrm>
          <a:off x="5934511" y="1659392"/>
          <a:ext cx="2597339" cy="1002573"/>
        </a:xfrm>
        <a:prstGeom prst="chevron">
          <a:avLst>
            <a:gd name="adj" fmla="val 4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764810-DBC8-44E3-BF26-3281D74597F4}">
      <dsp:nvSpPr>
        <dsp:cNvPr id="0" name=""/>
        <dsp:cNvSpPr/>
      </dsp:nvSpPr>
      <dsp:spPr>
        <a:xfrm>
          <a:off x="6627135" y="1910035"/>
          <a:ext cx="2193308" cy="1002573"/>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4696" tIns="234696" rIns="234696" bIns="234696" numCol="1" spcCol="1270" anchor="ctr" anchorCtr="0">
          <a:noAutofit/>
        </a:bodyPr>
        <a:lstStyle/>
        <a:p>
          <a:pPr marL="0" lvl="0" indent="0" algn="ctr" defTabSz="1466850">
            <a:lnSpc>
              <a:spcPct val="90000"/>
            </a:lnSpc>
            <a:spcBef>
              <a:spcPct val="0"/>
            </a:spcBef>
            <a:spcAft>
              <a:spcPct val="35000"/>
            </a:spcAft>
            <a:buNone/>
          </a:pPr>
          <a:r>
            <a:rPr lang="en-US" sz="3300" kern="1200"/>
            <a:t>System</a:t>
          </a:r>
        </a:p>
      </dsp:txBody>
      <dsp:txXfrm>
        <a:off x="6656499" y="1939399"/>
        <a:ext cx="2134580" cy="9438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3E260A-90AC-4E1E-AE7B-1DCBCF9A7689}">
      <dsp:nvSpPr>
        <dsp:cNvPr id="0" name=""/>
        <dsp:cNvSpPr/>
      </dsp:nvSpPr>
      <dsp:spPr>
        <a:xfrm>
          <a:off x="6004"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Complaint to Designated Officer</a:t>
          </a:r>
        </a:p>
      </dsp:txBody>
      <dsp:txXfrm>
        <a:off x="392124" y="329910"/>
        <a:ext cx="1158359" cy="772239"/>
      </dsp:txXfrm>
    </dsp:sp>
    <dsp:sp modelId="{A90FD955-7295-4743-8378-26C42C9BA5A4}">
      <dsp:nvSpPr>
        <dsp:cNvPr id="0" name=""/>
        <dsp:cNvSpPr/>
      </dsp:nvSpPr>
      <dsp:spPr>
        <a:xfrm>
          <a:off x="1720603"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Resolution path</a:t>
          </a:r>
        </a:p>
      </dsp:txBody>
      <dsp:txXfrm>
        <a:off x="2106723" y="329910"/>
        <a:ext cx="1158359" cy="772239"/>
      </dsp:txXfrm>
    </dsp:sp>
    <dsp:sp modelId="{A1C9628C-8C82-4C9F-82E3-41DC51501BF5}">
      <dsp:nvSpPr>
        <dsp:cNvPr id="0" name=""/>
        <dsp:cNvSpPr/>
      </dsp:nvSpPr>
      <dsp:spPr>
        <a:xfrm>
          <a:off x="1720603"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Refer</a:t>
          </a:r>
        </a:p>
        <a:p>
          <a:pPr marL="171450" lvl="1" indent="-171450" algn="l" defTabSz="711200">
            <a:lnSpc>
              <a:spcPct val="90000"/>
            </a:lnSpc>
            <a:spcBef>
              <a:spcPct val="0"/>
            </a:spcBef>
            <a:spcAft>
              <a:spcPct val="15000"/>
            </a:spcAft>
            <a:buChar char="•"/>
          </a:pPr>
          <a:r>
            <a:rPr lang="en-US" sz="1600" kern="1200"/>
            <a:t>Informal</a:t>
          </a:r>
        </a:p>
        <a:p>
          <a:pPr marL="171450" lvl="1" indent="-171450" algn="l" defTabSz="711200">
            <a:lnSpc>
              <a:spcPct val="90000"/>
            </a:lnSpc>
            <a:spcBef>
              <a:spcPct val="0"/>
            </a:spcBef>
            <a:spcAft>
              <a:spcPct val="15000"/>
            </a:spcAft>
            <a:buChar char="•"/>
          </a:pPr>
          <a:r>
            <a:rPr lang="en-US" sz="1600" kern="1200"/>
            <a:t>Formal: investigation</a:t>
          </a:r>
        </a:p>
      </dsp:txBody>
      <dsp:txXfrm>
        <a:off x="1720603" y="1198679"/>
        <a:ext cx="1544478" cy="3278360"/>
      </dsp:txXfrm>
    </dsp:sp>
    <dsp:sp modelId="{903D21F1-FCF6-470C-AB29-7C2B72E126F3}">
      <dsp:nvSpPr>
        <dsp:cNvPr id="0" name=""/>
        <dsp:cNvSpPr/>
      </dsp:nvSpPr>
      <dsp:spPr>
        <a:xfrm>
          <a:off x="3435201"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Investigation</a:t>
          </a:r>
        </a:p>
      </dsp:txBody>
      <dsp:txXfrm>
        <a:off x="3821321" y="329910"/>
        <a:ext cx="1158359" cy="772239"/>
      </dsp:txXfrm>
    </dsp:sp>
    <dsp:sp modelId="{0483143E-B1A2-4FB2-936E-F405297690F1}">
      <dsp:nvSpPr>
        <dsp:cNvPr id="0" name=""/>
        <dsp:cNvSpPr/>
      </dsp:nvSpPr>
      <dsp:spPr>
        <a:xfrm>
          <a:off x="3435201"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Appointed investigator</a:t>
          </a:r>
        </a:p>
        <a:p>
          <a:pPr marL="171450" lvl="1" indent="-171450" algn="l" defTabSz="711200">
            <a:lnSpc>
              <a:spcPct val="90000"/>
            </a:lnSpc>
            <a:spcBef>
              <a:spcPct val="0"/>
            </a:spcBef>
            <a:spcAft>
              <a:spcPct val="15000"/>
            </a:spcAft>
            <a:buChar char="•"/>
          </a:pPr>
          <a:r>
            <a:rPr lang="en-US" sz="1600" kern="1200"/>
            <a:t>Conduct interviews</a:t>
          </a:r>
        </a:p>
        <a:p>
          <a:pPr marL="171450" lvl="1" indent="-171450" algn="l" defTabSz="711200">
            <a:lnSpc>
              <a:spcPct val="90000"/>
            </a:lnSpc>
            <a:spcBef>
              <a:spcPct val="0"/>
            </a:spcBef>
            <a:spcAft>
              <a:spcPct val="15000"/>
            </a:spcAft>
            <a:buChar char="•"/>
          </a:pPr>
          <a:r>
            <a:rPr lang="en-US" sz="1600" kern="1200"/>
            <a:t>Gather evidence</a:t>
          </a:r>
        </a:p>
        <a:p>
          <a:pPr marL="171450" lvl="1" indent="-171450" algn="l" defTabSz="711200">
            <a:lnSpc>
              <a:spcPct val="90000"/>
            </a:lnSpc>
            <a:spcBef>
              <a:spcPct val="0"/>
            </a:spcBef>
            <a:spcAft>
              <a:spcPct val="15000"/>
            </a:spcAft>
            <a:buChar char="•"/>
          </a:pPr>
          <a:r>
            <a:rPr lang="en-US" sz="1600" kern="1200"/>
            <a:t>Write investigation report</a:t>
          </a:r>
        </a:p>
        <a:p>
          <a:pPr marL="171450" lvl="1" indent="-171450" algn="l" defTabSz="711200">
            <a:lnSpc>
              <a:spcPct val="90000"/>
            </a:lnSpc>
            <a:spcBef>
              <a:spcPct val="0"/>
            </a:spcBef>
            <a:spcAft>
              <a:spcPct val="15000"/>
            </a:spcAft>
            <a:buChar char="•"/>
          </a:pPr>
          <a:r>
            <a:rPr lang="en-US" sz="1600" kern="1200"/>
            <a:t>Designated Officer reviews Report</a:t>
          </a:r>
        </a:p>
      </dsp:txBody>
      <dsp:txXfrm>
        <a:off x="3435201" y="1198679"/>
        <a:ext cx="1544478" cy="3278360"/>
      </dsp:txXfrm>
    </dsp:sp>
    <dsp:sp modelId="{0CF7D8C6-AEBA-4CA2-8102-D99C3DBE1383}">
      <dsp:nvSpPr>
        <dsp:cNvPr id="0" name=""/>
        <dsp:cNvSpPr/>
      </dsp:nvSpPr>
      <dsp:spPr>
        <a:xfrm>
          <a:off x="5149800"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Decision</a:t>
          </a:r>
        </a:p>
      </dsp:txBody>
      <dsp:txXfrm>
        <a:off x="5535920" y="329910"/>
        <a:ext cx="1158359" cy="772239"/>
      </dsp:txXfrm>
    </dsp:sp>
    <dsp:sp modelId="{1E71EA3D-B4A6-4613-8872-27CEAE6473ED}">
      <dsp:nvSpPr>
        <dsp:cNvPr id="0" name=""/>
        <dsp:cNvSpPr/>
      </dsp:nvSpPr>
      <dsp:spPr>
        <a:xfrm>
          <a:off x="5149800"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Report goes to OGC &amp; DM</a:t>
          </a:r>
        </a:p>
        <a:p>
          <a:pPr marL="171450" lvl="1" indent="-171450" algn="l" defTabSz="711200">
            <a:lnSpc>
              <a:spcPct val="90000"/>
            </a:lnSpc>
            <a:spcBef>
              <a:spcPct val="0"/>
            </a:spcBef>
            <a:spcAft>
              <a:spcPct val="15000"/>
            </a:spcAft>
            <a:buChar char="•"/>
          </a:pPr>
          <a:r>
            <a:rPr lang="en-US" sz="1600" kern="1200"/>
            <a:t>DM reviews report</a:t>
          </a:r>
        </a:p>
        <a:p>
          <a:pPr marL="171450" lvl="1" indent="-171450" algn="l" defTabSz="711200">
            <a:lnSpc>
              <a:spcPct val="90000"/>
            </a:lnSpc>
            <a:spcBef>
              <a:spcPct val="0"/>
            </a:spcBef>
            <a:spcAft>
              <a:spcPct val="15000"/>
            </a:spcAft>
            <a:buChar char="•"/>
          </a:pPr>
          <a:r>
            <a:rPr lang="en-US" sz="1600" kern="1200"/>
            <a:t>DM provides draft letters to OGC; consults re findings</a:t>
          </a:r>
        </a:p>
        <a:p>
          <a:pPr marL="171450" lvl="1" indent="-171450" algn="l" defTabSz="711200">
            <a:lnSpc>
              <a:spcPct val="90000"/>
            </a:lnSpc>
            <a:spcBef>
              <a:spcPct val="0"/>
            </a:spcBef>
            <a:spcAft>
              <a:spcPct val="15000"/>
            </a:spcAft>
            <a:buChar char="•"/>
          </a:pPr>
          <a:r>
            <a:rPr lang="en-US" sz="1600" kern="1200"/>
            <a:t>DM authors &amp; sends decision letters</a:t>
          </a:r>
        </a:p>
      </dsp:txBody>
      <dsp:txXfrm>
        <a:off x="5149800" y="1198679"/>
        <a:ext cx="1544478" cy="3278360"/>
      </dsp:txXfrm>
    </dsp:sp>
    <dsp:sp modelId="{F8FD5CB2-BEDC-4BCE-8679-6B5FAA44D8B6}">
      <dsp:nvSpPr>
        <dsp:cNvPr id="0" name=""/>
        <dsp:cNvSpPr/>
      </dsp:nvSpPr>
      <dsp:spPr>
        <a:xfrm>
          <a:off x="6864398"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Appeal</a:t>
          </a:r>
        </a:p>
      </dsp:txBody>
      <dsp:txXfrm>
        <a:off x="7250518" y="329910"/>
        <a:ext cx="1158359" cy="772239"/>
      </dsp:txXfrm>
    </dsp:sp>
    <dsp:sp modelId="{5EA1B14C-6EED-40B4-9A7B-5B13070E016D}">
      <dsp:nvSpPr>
        <dsp:cNvPr id="0" name=""/>
        <dsp:cNvSpPr/>
      </dsp:nvSpPr>
      <dsp:spPr>
        <a:xfrm>
          <a:off x="6864398"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For both complainant and respondent</a:t>
          </a:r>
        </a:p>
        <a:p>
          <a:pPr marL="171450" lvl="1" indent="-171450" algn="l" defTabSz="711200">
            <a:lnSpc>
              <a:spcPct val="90000"/>
            </a:lnSpc>
            <a:spcBef>
              <a:spcPct val="0"/>
            </a:spcBef>
            <a:spcAft>
              <a:spcPct val="15000"/>
            </a:spcAft>
            <a:buChar char="•"/>
          </a:pPr>
          <a:r>
            <a:rPr lang="en-US" sz="1600" kern="1200"/>
            <a:t>Appeal Decision-maker appointed</a:t>
          </a:r>
        </a:p>
        <a:p>
          <a:pPr marL="342900" lvl="2" indent="-171450" algn="l" defTabSz="711200">
            <a:lnSpc>
              <a:spcPct val="90000"/>
            </a:lnSpc>
            <a:spcBef>
              <a:spcPct val="0"/>
            </a:spcBef>
            <a:spcAft>
              <a:spcPct val="15000"/>
            </a:spcAft>
            <a:buChar char="•"/>
          </a:pPr>
          <a:r>
            <a:rPr lang="en-US" sz="1600" kern="1200"/>
            <a:t>Review of appeal submission</a:t>
          </a:r>
        </a:p>
        <a:p>
          <a:pPr marL="342900" lvl="2" indent="-171450" algn="l" defTabSz="711200">
            <a:lnSpc>
              <a:spcPct val="90000"/>
            </a:lnSpc>
            <a:spcBef>
              <a:spcPct val="0"/>
            </a:spcBef>
            <a:spcAft>
              <a:spcPct val="15000"/>
            </a:spcAft>
            <a:buChar char="•"/>
          </a:pPr>
          <a:r>
            <a:rPr lang="en-US" sz="1600" kern="1200"/>
            <a:t>Consult with OGC</a:t>
          </a:r>
        </a:p>
        <a:p>
          <a:pPr marL="342900" lvl="2" indent="-171450" algn="l" defTabSz="711200">
            <a:lnSpc>
              <a:spcPct val="90000"/>
            </a:lnSpc>
            <a:spcBef>
              <a:spcPct val="0"/>
            </a:spcBef>
            <a:spcAft>
              <a:spcPct val="15000"/>
            </a:spcAft>
            <a:buChar char="•"/>
          </a:pPr>
          <a:r>
            <a:rPr lang="en-US" sz="1600" kern="1200"/>
            <a:t>Author &amp; send decision letters</a:t>
          </a:r>
        </a:p>
      </dsp:txBody>
      <dsp:txXfrm>
        <a:off x="6864398" y="1198679"/>
        <a:ext cx="1544478" cy="3278360"/>
      </dsp:txXfrm>
    </dsp:sp>
    <dsp:sp modelId="{EEACC131-FBB0-4469-A6E7-72DCEC06960A}">
      <dsp:nvSpPr>
        <dsp:cNvPr id="0" name=""/>
        <dsp:cNvSpPr/>
      </dsp:nvSpPr>
      <dsp:spPr>
        <a:xfrm>
          <a:off x="8578996"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Final decision</a:t>
          </a:r>
        </a:p>
      </dsp:txBody>
      <dsp:txXfrm>
        <a:off x="8965116" y="329910"/>
        <a:ext cx="1158359" cy="772239"/>
      </dsp:txXfrm>
    </dsp:sp>
    <dsp:sp modelId="{F4657460-39FB-472B-97BD-C5F717922704}">
      <dsp:nvSpPr>
        <dsp:cNvPr id="0" name=""/>
        <dsp:cNvSpPr/>
      </dsp:nvSpPr>
      <dsp:spPr>
        <a:xfrm>
          <a:off x="8578996"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CBA: Grievance</a:t>
          </a:r>
        </a:p>
        <a:p>
          <a:pPr marL="171450" lvl="1" indent="-171450" algn="l" defTabSz="711200">
            <a:lnSpc>
              <a:spcPct val="90000"/>
            </a:lnSpc>
            <a:spcBef>
              <a:spcPct val="0"/>
            </a:spcBef>
            <a:spcAft>
              <a:spcPct val="15000"/>
            </a:spcAft>
            <a:buChar char="•"/>
          </a:pPr>
          <a:r>
            <a:rPr lang="en-US" sz="1600" kern="1200"/>
            <a:t>Student: CH 14</a:t>
          </a:r>
        </a:p>
        <a:p>
          <a:pPr marL="171450" lvl="1" indent="-171450" algn="l" defTabSz="711200">
            <a:lnSpc>
              <a:spcPct val="90000"/>
            </a:lnSpc>
            <a:spcBef>
              <a:spcPct val="0"/>
            </a:spcBef>
            <a:spcAft>
              <a:spcPct val="15000"/>
            </a:spcAft>
            <a:buChar char="•"/>
          </a:pPr>
          <a:r>
            <a:rPr lang="en-US" sz="1600" kern="1200"/>
            <a:t>DM= President</a:t>
          </a:r>
        </a:p>
      </dsp:txBody>
      <dsp:txXfrm>
        <a:off x="8578996" y="1198679"/>
        <a:ext cx="1544478" cy="32783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1AC36-5A50-4D97-81A3-D975CA246B06}">
      <dsp:nvSpPr>
        <dsp:cNvPr id="0" name=""/>
        <dsp:cNvSpPr/>
      </dsp:nvSpPr>
      <dsp:spPr>
        <a:xfrm>
          <a:off x="3291036" y="276399"/>
          <a:ext cx="4037838" cy="4037838"/>
        </a:xfrm>
        <a:prstGeom prst="pie">
          <a:avLst>
            <a:gd name="adj1" fmla="val 16200000"/>
            <a:gd name="adj2" fmla="val 19285716"/>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1B.1 and 1B.3</a:t>
          </a:r>
        </a:p>
      </dsp:txBody>
      <dsp:txXfrm>
        <a:off x="5349853" y="660955"/>
        <a:ext cx="1105598" cy="697007"/>
      </dsp:txXfrm>
    </dsp:sp>
    <dsp:sp modelId="{FAEC103C-5EA2-4EFE-83A4-6C7149178ADE}">
      <dsp:nvSpPr>
        <dsp:cNvPr id="0" name=""/>
        <dsp:cNvSpPr/>
      </dsp:nvSpPr>
      <dsp:spPr>
        <a:xfrm>
          <a:off x="3186725" y="492712"/>
          <a:ext cx="4037838" cy="4037838"/>
        </a:xfrm>
        <a:prstGeom prst="pie">
          <a:avLst>
            <a:gd name="adj1" fmla="val 19285716"/>
            <a:gd name="adj2" fmla="val 771428"/>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Preferred Name</a:t>
          </a:r>
        </a:p>
      </dsp:txBody>
      <dsp:txXfrm>
        <a:off x="5950721" y="1934797"/>
        <a:ext cx="1172895" cy="745077"/>
      </dsp:txXfrm>
    </dsp:sp>
    <dsp:sp modelId="{1E1732BE-1E1C-44E0-9D29-1F6BD9D99807}">
      <dsp:nvSpPr>
        <dsp:cNvPr id="0" name=""/>
        <dsp:cNvSpPr/>
      </dsp:nvSpPr>
      <dsp:spPr>
        <a:xfrm>
          <a:off x="3186725" y="492712"/>
          <a:ext cx="4037838" cy="4037838"/>
        </a:xfrm>
        <a:prstGeom prst="pie">
          <a:avLst>
            <a:gd name="adj1" fmla="val 771428"/>
            <a:gd name="adj2" fmla="val 3857143"/>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Access &amp; Mod Preg &amp; Parenting</a:t>
          </a:r>
        </a:p>
      </dsp:txBody>
      <dsp:txXfrm>
        <a:off x="5782478" y="2896187"/>
        <a:ext cx="1057529" cy="769112"/>
      </dsp:txXfrm>
    </dsp:sp>
    <dsp:sp modelId="{96F1D1ED-6A40-45B4-8A6D-8D5F45879CC0}">
      <dsp:nvSpPr>
        <dsp:cNvPr id="0" name=""/>
        <dsp:cNvSpPr/>
      </dsp:nvSpPr>
      <dsp:spPr>
        <a:xfrm>
          <a:off x="3186725" y="492712"/>
          <a:ext cx="4037838" cy="4037838"/>
        </a:xfrm>
        <a:prstGeom prst="pie">
          <a:avLst>
            <a:gd name="adj1" fmla="val 3857226"/>
            <a:gd name="adj2" fmla="val 6942858"/>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Individuals w. Disabilities</a:t>
          </a:r>
        </a:p>
      </dsp:txBody>
      <dsp:txXfrm>
        <a:off x="4664862" y="3665299"/>
        <a:ext cx="1081563" cy="769112"/>
      </dsp:txXfrm>
    </dsp:sp>
    <dsp:sp modelId="{8B1306FD-F7D7-49D9-952A-D4091F26F7A3}">
      <dsp:nvSpPr>
        <dsp:cNvPr id="0" name=""/>
        <dsp:cNvSpPr/>
      </dsp:nvSpPr>
      <dsp:spPr>
        <a:xfrm>
          <a:off x="3186725" y="492712"/>
          <a:ext cx="4037838" cy="4037838"/>
        </a:xfrm>
        <a:prstGeom prst="pie">
          <a:avLst>
            <a:gd name="adj1" fmla="val 6942858"/>
            <a:gd name="adj2" fmla="val 10028574"/>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Respectful Workplace</a:t>
          </a:r>
        </a:p>
      </dsp:txBody>
      <dsp:txXfrm>
        <a:off x="3571281" y="2896187"/>
        <a:ext cx="1057529" cy="769112"/>
      </dsp:txXfrm>
    </dsp:sp>
    <dsp:sp modelId="{D88494AA-08EE-4E6F-846F-B329AC26B616}">
      <dsp:nvSpPr>
        <dsp:cNvPr id="0" name=""/>
        <dsp:cNvSpPr/>
      </dsp:nvSpPr>
      <dsp:spPr>
        <a:xfrm>
          <a:off x="3186725" y="492712"/>
          <a:ext cx="4037838" cy="4037838"/>
        </a:xfrm>
        <a:prstGeom prst="pie">
          <a:avLst>
            <a:gd name="adj1" fmla="val 10028574"/>
            <a:gd name="adj2" fmla="val 13114284"/>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Code of Conduct</a:t>
          </a:r>
        </a:p>
      </dsp:txBody>
      <dsp:txXfrm>
        <a:off x="3287671" y="1934797"/>
        <a:ext cx="1172895" cy="745077"/>
      </dsp:txXfrm>
    </dsp:sp>
    <dsp:sp modelId="{CE8FFC08-EFC4-42E4-9E92-4936F45178E4}">
      <dsp:nvSpPr>
        <dsp:cNvPr id="0" name=""/>
        <dsp:cNvSpPr/>
      </dsp:nvSpPr>
      <dsp:spPr>
        <a:xfrm>
          <a:off x="3186725" y="492712"/>
          <a:ext cx="4037838" cy="4037838"/>
        </a:xfrm>
        <a:prstGeom prst="pie">
          <a:avLst>
            <a:gd name="adj1" fmla="val 13114284"/>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Fraud &amp; Dishonest Acts</a:t>
          </a:r>
        </a:p>
      </dsp:txBody>
      <dsp:txXfrm>
        <a:off x="4061590" y="877268"/>
        <a:ext cx="1105598" cy="697007"/>
      </dsp:txXfrm>
    </dsp:sp>
  </dsp:spTree>
</dsp:drawing>
</file>

<file path=ppt/diagrams/layout1.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891C60-326C-FCE2-8468-7148E181CA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3B9C354-7F20-F7A6-C4E7-ABCB03BAB4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434D33-81CA-4064-BA54-FCB560D1E6BC}" type="datetimeFigureOut">
              <a:rPr lang="en-US" smtClean="0"/>
              <a:t>2/27/2026</a:t>
            </a:fld>
            <a:endParaRPr lang="en-US"/>
          </a:p>
        </p:txBody>
      </p:sp>
      <p:sp>
        <p:nvSpPr>
          <p:cNvPr id="4" name="Footer Placeholder 3">
            <a:extLst>
              <a:ext uri="{FF2B5EF4-FFF2-40B4-BE49-F238E27FC236}">
                <a16:creationId xmlns:a16="http://schemas.microsoft.com/office/drawing/2014/main" id="{82C44F7F-7487-0032-B247-298BC1BB6DA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8D159CD-0CDA-298D-8143-09983F6D54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CA9964-A75B-4749-B9E2-F09B470E89BB}" type="slidenum">
              <a:rPr lang="en-US" smtClean="0"/>
              <a:t>‹#›</a:t>
            </a:fld>
            <a:endParaRPr lang="en-US"/>
          </a:p>
        </p:txBody>
      </p:sp>
    </p:spTree>
    <p:extLst>
      <p:ext uri="{BB962C8B-B14F-4D97-AF65-F5344CB8AC3E}">
        <p14:creationId xmlns:p14="http://schemas.microsoft.com/office/powerpoint/2010/main" val="35287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AF7CD-7510-42BA-BB86-43E243D1FC1F}"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41DB6-8650-4E12-A430-5ACA871920E5}" type="slidenum">
              <a:rPr lang="en-US" smtClean="0"/>
              <a:t>‹#›</a:t>
            </a:fld>
            <a:endParaRPr lang="en-US"/>
          </a:p>
        </p:txBody>
      </p:sp>
    </p:spTree>
    <p:extLst>
      <p:ext uri="{BB962C8B-B14F-4D97-AF65-F5344CB8AC3E}">
        <p14:creationId xmlns:p14="http://schemas.microsoft.com/office/powerpoint/2010/main" val="1825943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a:t>
            </a:fld>
            <a:endParaRPr lang="en-US"/>
          </a:p>
        </p:txBody>
      </p:sp>
    </p:spTree>
    <p:extLst>
      <p:ext uri="{BB962C8B-B14F-4D97-AF65-F5344CB8AC3E}">
        <p14:creationId xmlns:p14="http://schemas.microsoft.com/office/powerpoint/2010/main" val="38527562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11</a:t>
            </a:fld>
            <a:endParaRPr lang="en-US"/>
          </a:p>
        </p:txBody>
      </p:sp>
    </p:spTree>
    <p:extLst>
      <p:ext uri="{BB962C8B-B14F-4D97-AF65-F5344CB8AC3E}">
        <p14:creationId xmlns:p14="http://schemas.microsoft.com/office/powerpoint/2010/main" val="21522110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12</a:t>
            </a:fld>
            <a:endParaRPr lang="en-US"/>
          </a:p>
        </p:txBody>
      </p:sp>
    </p:spTree>
    <p:extLst>
      <p:ext uri="{BB962C8B-B14F-4D97-AF65-F5344CB8AC3E}">
        <p14:creationId xmlns:p14="http://schemas.microsoft.com/office/powerpoint/2010/main" val="15963949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13</a:t>
            </a:fld>
            <a:endParaRPr lang="en-US"/>
          </a:p>
        </p:txBody>
      </p:sp>
    </p:spTree>
    <p:extLst>
      <p:ext uri="{BB962C8B-B14F-4D97-AF65-F5344CB8AC3E}">
        <p14:creationId xmlns:p14="http://schemas.microsoft.com/office/powerpoint/2010/main" val="17102761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14</a:t>
            </a:fld>
            <a:endParaRPr lang="en-US"/>
          </a:p>
        </p:txBody>
      </p:sp>
    </p:spTree>
    <p:extLst>
      <p:ext uri="{BB962C8B-B14F-4D97-AF65-F5344CB8AC3E}">
        <p14:creationId xmlns:p14="http://schemas.microsoft.com/office/powerpoint/2010/main" val="15942607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15</a:t>
            </a:fld>
            <a:endParaRPr lang="en-US"/>
          </a:p>
        </p:txBody>
      </p:sp>
    </p:spTree>
    <p:extLst>
      <p:ext uri="{BB962C8B-B14F-4D97-AF65-F5344CB8AC3E}">
        <p14:creationId xmlns:p14="http://schemas.microsoft.com/office/powerpoint/2010/main" val="12372026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18</a:t>
            </a:fld>
            <a:endParaRPr lang="en-US"/>
          </a:p>
        </p:txBody>
      </p:sp>
    </p:spTree>
    <p:extLst>
      <p:ext uri="{BB962C8B-B14F-4D97-AF65-F5344CB8AC3E}">
        <p14:creationId xmlns:p14="http://schemas.microsoft.com/office/powerpoint/2010/main" val="39695477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19</a:t>
            </a:fld>
            <a:endParaRPr lang="en-US"/>
          </a:p>
        </p:txBody>
      </p:sp>
    </p:spTree>
    <p:extLst>
      <p:ext uri="{BB962C8B-B14F-4D97-AF65-F5344CB8AC3E}">
        <p14:creationId xmlns:p14="http://schemas.microsoft.com/office/powerpoint/2010/main" val="39625758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22</a:t>
            </a:fld>
            <a:endParaRPr lang="en-US"/>
          </a:p>
        </p:txBody>
      </p:sp>
    </p:spTree>
    <p:extLst>
      <p:ext uri="{BB962C8B-B14F-4D97-AF65-F5344CB8AC3E}">
        <p14:creationId xmlns:p14="http://schemas.microsoft.com/office/powerpoint/2010/main" val="41088890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23</a:t>
            </a:fld>
            <a:endParaRPr lang="en-US"/>
          </a:p>
        </p:txBody>
      </p:sp>
    </p:spTree>
    <p:extLst>
      <p:ext uri="{BB962C8B-B14F-4D97-AF65-F5344CB8AC3E}">
        <p14:creationId xmlns:p14="http://schemas.microsoft.com/office/powerpoint/2010/main" val="3728386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24</a:t>
            </a:fld>
            <a:endParaRPr lang="en-US"/>
          </a:p>
        </p:txBody>
      </p:sp>
    </p:spTree>
    <p:extLst>
      <p:ext uri="{BB962C8B-B14F-4D97-AF65-F5344CB8AC3E}">
        <p14:creationId xmlns:p14="http://schemas.microsoft.com/office/powerpoint/2010/main" val="1293780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a:t>
            </a:fld>
            <a:endParaRPr lang="en-US"/>
          </a:p>
        </p:txBody>
      </p:sp>
    </p:spTree>
    <p:extLst>
      <p:ext uri="{BB962C8B-B14F-4D97-AF65-F5344CB8AC3E}">
        <p14:creationId xmlns:p14="http://schemas.microsoft.com/office/powerpoint/2010/main" val="11104664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latin typeface="+mn-lt"/>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26</a:t>
            </a:fld>
            <a:endParaRPr lang="en-US"/>
          </a:p>
        </p:txBody>
      </p:sp>
    </p:spTree>
    <p:extLst>
      <p:ext uri="{BB962C8B-B14F-4D97-AF65-F5344CB8AC3E}">
        <p14:creationId xmlns:p14="http://schemas.microsoft.com/office/powerpoint/2010/main" val="38024929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27</a:t>
            </a:fld>
            <a:endParaRPr lang="en-US"/>
          </a:p>
        </p:txBody>
      </p:sp>
    </p:spTree>
    <p:extLst>
      <p:ext uri="{BB962C8B-B14F-4D97-AF65-F5344CB8AC3E}">
        <p14:creationId xmlns:p14="http://schemas.microsoft.com/office/powerpoint/2010/main" val="16774117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28</a:t>
            </a:fld>
            <a:endParaRPr lang="en-US"/>
          </a:p>
        </p:txBody>
      </p:sp>
    </p:spTree>
    <p:extLst>
      <p:ext uri="{BB962C8B-B14F-4D97-AF65-F5344CB8AC3E}">
        <p14:creationId xmlns:p14="http://schemas.microsoft.com/office/powerpoint/2010/main" val="1931791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30</a:t>
            </a:fld>
            <a:endParaRPr lang="en-US"/>
          </a:p>
        </p:txBody>
      </p:sp>
    </p:spTree>
    <p:extLst>
      <p:ext uri="{BB962C8B-B14F-4D97-AF65-F5344CB8AC3E}">
        <p14:creationId xmlns:p14="http://schemas.microsoft.com/office/powerpoint/2010/main" val="28887547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31</a:t>
            </a:fld>
            <a:endParaRPr lang="en-US"/>
          </a:p>
        </p:txBody>
      </p:sp>
    </p:spTree>
    <p:extLst>
      <p:ext uri="{BB962C8B-B14F-4D97-AF65-F5344CB8AC3E}">
        <p14:creationId xmlns:p14="http://schemas.microsoft.com/office/powerpoint/2010/main" val="39132310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32</a:t>
            </a:fld>
            <a:endParaRPr lang="en-US"/>
          </a:p>
        </p:txBody>
      </p:sp>
    </p:spTree>
    <p:extLst>
      <p:ext uri="{BB962C8B-B14F-4D97-AF65-F5344CB8AC3E}">
        <p14:creationId xmlns:p14="http://schemas.microsoft.com/office/powerpoint/2010/main" val="39462952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33</a:t>
            </a:fld>
            <a:endParaRPr lang="en-US"/>
          </a:p>
        </p:txBody>
      </p:sp>
    </p:spTree>
    <p:extLst>
      <p:ext uri="{BB962C8B-B14F-4D97-AF65-F5344CB8AC3E}">
        <p14:creationId xmlns:p14="http://schemas.microsoft.com/office/powerpoint/2010/main" val="8100394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34</a:t>
            </a:fld>
            <a:endParaRPr lang="en-US"/>
          </a:p>
        </p:txBody>
      </p:sp>
    </p:spTree>
    <p:extLst>
      <p:ext uri="{BB962C8B-B14F-4D97-AF65-F5344CB8AC3E}">
        <p14:creationId xmlns:p14="http://schemas.microsoft.com/office/powerpoint/2010/main" val="40145801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35</a:t>
            </a:fld>
            <a:endParaRPr lang="en-US"/>
          </a:p>
        </p:txBody>
      </p:sp>
    </p:spTree>
    <p:extLst>
      <p:ext uri="{BB962C8B-B14F-4D97-AF65-F5344CB8AC3E}">
        <p14:creationId xmlns:p14="http://schemas.microsoft.com/office/powerpoint/2010/main" val="35488335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10"/>
          </p:nvPr>
        </p:nvSpPr>
        <p:spPr/>
        <p:txBody>
          <a:bodyPr/>
          <a:lstStyle/>
          <a:p>
            <a:pPr defTabSz="948507">
              <a:defRPr/>
            </a:pPr>
            <a:fld id="{2134507D-9D70-4723-A314-2B9D300FA705}" type="slidenum">
              <a:rPr lang="en-US">
                <a:solidFill>
                  <a:prstClr val="black"/>
                </a:solidFill>
                <a:latin typeface="Calibri" panose="020F0502020204030204"/>
              </a:rPr>
              <a:pPr defTabSz="948507">
                <a:defRPr/>
              </a:pPr>
              <a:t>36</a:t>
            </a:fld>
            <a:endParaRPr lang="en-US">
              <a:solidFill>
                <a:prstClr val="black"/>
              </a:solidFill>
              <a:latin typeface="Calibri" panose="020F0502020204030204"/>
            </a:endParaRPr>
          </a:p>
        </p:txBody>
      </p:sp>
    </p:spTree>
    <p:extLst>
      <p:ext uri="{BB962C8B-B14F-4D97-AF65-F5344CB8AC3E}">
        <p14:creationId xmlns:p14="http://schemas.microsoft.com/office/powerpoint/2010/main" val="1701736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a:t>
            </a:fld>
            <a:endParaRPr lang="en-US"/>
          </a:p>
        </p:txBody>
      </p:sp>
    </p:spTree>
    <p:extLst>
      <p:ext uri="{BB962C8B-B14F-4D97-AF65-F5344CB8AC3E}">
        <p14:creationId xmlns:p14="http://schemas.microsoft.com/office/powerpoint/2010/main" val="73942664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380495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38</a:t>
            </a:fld>
            <a:endParaRPr lang="en-US"/>
          </a:p>
        </p:txBody>
      </p:sp>
    </p:spTree>
    <p:extLst>
      <p:ext uri="{BB962C8B-B14F-4D97-AF65-F5344CB8AC3E}">
        <p14:creationId xmlns:p14="http://schemas.microsoft.com/office/powerpoint/2010/main" val="321065301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sz="1200" i="1"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39</a:t>
            </a:fld>
            <a:endParaRPr lang="en-US"/>
          </a:p>
        </p:txBody>
      </p:sp>
    </p:spTree>
    <p:extLst>
      <p:ext uri="{BB962C8B-B14F-4D97-AF65-F5344CB8AC3E}">
        <p14:creationId xmlns:p14="http://schemas.microsoft.com/office/powerpoint/2010/main" val="24925082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246924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368020881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42</a:t>
            </a:fld>
            <a:endParaRPr lang="en-US"/>
          </a:p>
        </p:txBody>
      </p:sp>
    </p:spTree>
    <p:extLst>
      <p:ext uri="{BB962C8B-B14F-4D97-AF65-F5344CB8AC3E}">
        <p14:creationId xmlns:p14="http://schemas.microsoft.com/office/powerpoint/2010/main" val="384324838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4895676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44</a:t>
            </a:fld>
            <a:endParaRPr lang="en-US"/>
          </a:p>
        </p:txBody>
      </p:sp>
    </p:spTree>
    <p:extLst>
      <p:ext uri="{BB962C8B-B14F-4D97-AF65-F5344CB8AC3E}">
        <p14:creationId xmlns:p14="http://schemas.microsoft.com/office/powerpoint/2010/main" val="174522575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0303601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027065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4</a:t>
            </a:fld>
            <a:endParaRPr lang="en-US"/>
          </a:p>
        </p:txBody>
      </p:sp>
    </p:spTree>
    <p:extLst>
      <p:ext uri="{BB962C8B-B14F-4D97-AF65-F5344CB8AC3E}">
        <p14:creationId xmlns:p14="http://schemas.microsoft.com/office/powerpoint/2010/main" val="167360013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3350954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1917278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209880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472028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768519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48507"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55557714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9071128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56</a:t>
            </a:fld>
            <a:endParaRPr lang="en-US"/>
          </a:p>
        </p:txBody>
      </p:sp>
    </p:spTree>
    <p:extLst>
      <p:ext uri="{BB962C8B-B14F-4D97-AF65-F5344CB8AC3E}">
        <p14:creationId xmlns:p14="http://schemas.microsoft.com/office/powerpoint/2010/main" val="349396265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57</a:t>
            </a:fld>
            <a:endParaRPr lang="en-US"/>
          </a:p>
        </p:txBody>
      </p:sp>
    </p:spTree>
    <p:extLst>
      <p:ext uri="{BB962C8B-B14F-4D97-AF65-F5344CB8AC3E}">
        <p14:creationId xmlns:p14="http://schemas.microsoft.com/office/powerpoint/2010/main" val="389037962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58</a:t>
            </a:fld>
            <a:endParaRPr lang="en-US"/>
          </a:p>
        </p:txBody>
      </p:sp>
    </p:spTree>
    <p:extLst>
      <p:ext uri="{BB962C8B-B14F-4D97-AF65-F5344CB8AC3E}">
        <p14:creationId xmlns:p14="http://schemas.microsoft.com/office/powerpoint/2010/main" val="15543339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5</a:t>
            </a:fld>
            <a:endParaRPr lang="en-US"/>
          </a:p>
        </p:txBody>
      </p:sp>
    </p:spTree>
    <p:extLst>
      <p:ext uri="{BB962C8B-B14F-4D97-AF65-F5344CB8AC3E}">
        <p14:creationId xmlns:p14="http://schemas.microsoft.com/office/powerpoint/2010/main" val="17343616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7</a:t>
            </a:fld>
            <a:endParaRPr lang="en-US"/>
          </a:p>
        </p:txBody>
      </p:sp>
    </p:spTree>
    <p:extLst>
      <p:ext uri="{BB962C8B-B14F-4D97-AF65-F5344CB8AC3E}">
        <p14:creationId xmlns:p14="http://schemas.microsoft.com/office/powerpoint/2010/main" val="21377624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8</a:t>
            </a:fld>
            <a:endParaRPr lang="en-US"/>
          </a:p>
        </p:txBody>
      </p:sp>
    </p:spTree>
    <p:extLst>
      <p:ext uri="{BB962C8B-B14F-4D97-AF65-F5344CB8AC3E}">
        <p14:creationId xmlns:p14="http://schemas.microsoft.com/office/powerpoint/2010/main" val="2484911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9</a:t>
            </a:fld>
            <a:endParaRPr lang="en-US"/>
          </a:p>
        </p:txBody>
      </p:sp>
    </p:spTree>
    <p:extLst>
      <p:ext uri="{BB962C8B-B14F-4D97-AF65-F5344CB8AC3E}">
        <p14:creationId xmlns:p14="http://schemas.microsoft.com/office/powerpoint/2010/main" val="38808060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10</a:t>
            </a:fld>
            <a:endParaRPr lang="en-US"/>
          </a:p>
        </p:txBody>
      </p:sp>
    </p:spTree>
    <p:extLst>
      <p:ext uri="{BB962C8B-B14F-4D97-AF65-F5344CB8AC3E}">
        <p14:creationId xmlns:p14="http://schemas.microsoft.com/office/powerpoint/2010/main" val="1855878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a:t>Click to edit DEPARTMENT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54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5" name="Text Placeholder 18">
            <a:extLst>
              <a:ext uri="{FF2B5EF4-FFF2-40B4-BE49-F238E27FC236}">
                <a16:creationId xmlns:a16="http://schemas.microsoft.com/office/drawing/2014/main" id="{0666C2C4-CB95-9095-9AEA-37E9A80E3346}"/>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46F5C12-53A6-41D8-11E8-370925C95034}"/>
              </a:ext>
            </a:extLst>
          </p:cNvPr>
          <p:cNvSpPr>
            <a:spLocks noGrp="1"/>
          </p:cNvSpPr>
          <p:nvPr>
            <p:ph sz="quarter" idx="37" hasCustomPrompt="1"/>
          </p:nvPr>
        </p:nvSpPr>
        <p:spPr>
          <a:xfrm>
            <a:off x="560428" y="2748662"/>
            <a:ext cx="2415009"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929F6894-5848-6A61-A7AB-A188F4DFDB8C}"/>
              </a:ext>
            </a:extLst>
          </p:cNvPr>
          <p:cNvSpPr>
            <a:spLocks noGrp="1"/>
          </p:cNvSpPr>
          <p:nvPr>
            <p:ph sz="quarter" idx="31" hasCustomPrompt="1"/>
          </p:nvPr>
        </p:nvSpPr>
        <p:spPr>
          <a:xfrm>
            <a:off x="560428" y="4739613"/>
            <a:ext cx="2415009" cy="1828799"/>
          </a:xfrm>
        </p:spPr>
        <p:txBody>
          <a:bodyPr/>
          <a:lstStyle>
            <a:lvl1pPr marL="0" indent="0" algn="ctr">
              <a:buNone/>
              <a:defRPr/>
            </a:lvl1pPr>
          </a:lstStyle>
          <a:p>
            <a:pPr lvl="0"/>
            <a:r>
              <a:rPr lang="en-US"/>
              <a:t>Add text or image</a:t>
            </a:r>
          </a:p>
        </p:txBody>
      </p:sp>
      <p:sp>
        <p:nvSpPr>
          <p:cNvPr id="15" name="Content Placeholder 4">
            <a:extLst>
              <a:ext uri="{FF2B5EF4-FFF2-40B4-BE49-F238E27FC236}">
                <a16:creationId xmlns:a16="http://schemas.microsoft.com/office/drawing/2014/main" id="{8DB0FB18-E838-29EF-E1AE-BDDA875C4399}"/>
              </a:ext>
            </a:extLst>
          </p:cNvPr>
          <p:cNvSpPr>
            <a:spLocks noGrp="1"/>
          </p:cNvSpPr>
          <p:nvPr>
            <p:ph sz="quarter" idx="38" hasCustomPrompt="1"/>
          </p:nvPr>
        </p:nvSpPr>
        <p:spPr>
          <a:xfrm>
            <a:off x="3398319" y="2748662"/>
            <a:ext cx="2415009" cy="1828800"/>
          </a:xfrm>
          <a:prstGeom prst="rect">
            <a:avLst/>
          </a:prstGeom>
        </p:spPr>
        <p:txBody>
          <a:bodyPr anchor="ctr"/>
          <a:lstStyle>
            <a:lvl1pPr marL="0" indent="0" algn="ctr">
              <a:buNone/>
              <a:defRPr/>
            </a:lvl1pPr>
          </a:lstStyle>
          <a:p>
            <a:pPr lvl="0"/>
            <a:r>
              <a:rPr lang="en-US"/>
              <a:t>Add text or image</a:t>
            </a:r>
          </a:p>
        </p:txBody>
      </p:sp>
      <p:sp>
        <p:nvSpPr>
          <p:cNvPr id="16" name="Content Placeholder 3">
            <a:extLst>
              <a:ext uri="{FF2B5EF4-FFF2-40B4-BE49-F238E27FC236}">
                <a16:creationId xmlns:a16="http://schemas.microsoft.com/office/drawing/2014/main" id="{EE52331F-9869-8C27-8BDD-9270EF6DA147}"/>
              </a:ext>
            </a:extLst>
          </p:cNvPr>
          <p:cNvSpPr>
            <a:spLocks noGrp="1"/>
          </p:cNvSpPr>
          <p:nvPr>
            <p:ph sz="quarter" idx="39" hasCustomPrompt="1"/>
          </p:nvPr>
        </p:nvSpPr>
        <p:spPr>
          <a:xfrm>
            <a:off x="3395006" y="4739613"/>
            <a:ext cx="2415009" cy="1828799"/>
          </a:xfrm>
        </p:spPr>
        <p:txBody>
          <a:bodyPr/>
          <a:lstStyle>
            <a:lvl1pPr marL="0" indent="0" algn="ctr">
              <a:buNone/>
              <a:defRPr/>
            </a:lvl1pPr>
          </a:lstStyle>
          <a:p>
            <a:pPr lvl="0"/>
            <a:r>
              <a:rPr lang="en-US"/>
              <a:t>Add text or image</a:t>
            </a:r>
          </a:p>
        </p:txBody>
      </p:sp>
      <p:sp>
        <p:nvSpPr>
          <p:cNvPr id="17" name="Content Placeholder 4">
            <a:extLst>
              <a:ext uri="{FF2B5EF4-FFF2-40B4-BE49-F238E27FC236}">
                <a16:creationId xmlns:a16="http://schemas.microsoft.com/office/drawing/2014/main" id="{CBE96124-C53F-3D77-4D2E-723CBFCCB16F}"/>
              </a:ext>
            </a:extLst>
          </p:cNvPr>
          <p:cNvSpPr>
            <a:spLocks noGrp="1"/>
          </p:cNvSpPr>
          <p:nvPr>
            <p:ph sz="quarter" idx="40" hasCustomPrompt="1"/>
          </p:nvPr>
        </p:nvSpPr>
        <p:spPr>
          <a:xfrm>
            <a:off x="6226272" y="2748662"/>
            <a:ext cx="2415009" cy="1828800"/>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6B7770DE-D134-8D53-DDEA-43A586D653E6}"/>
              </a:ext>
            </a:extLst>
          </p:cNvPr>
          <p:cNvSpPr>
            <a:spLocks noGrp="1"/>
          </p:cNvSpPr>
          <p:nvPr>
            <p:ph sz="quarter" idx="41" hasCustomPrompt="1"/>
          </p:nvPr>
        </p:nvSpPr>
        <p:spPr>
          <a:xfrm>
            <a:off x="6229584" y="4739613"/>
            <a:ext cx="2415009" cy="1828799"/>
          </a:xfrm>
        </p:spPr>
        <p:txBody>
          <a:bodyPr/>
          <a:lstStyle>
            <a:lvl1pPr marL="0" indent="0" algn="ctr">
              <a:buNone/>
              <a:defRPr/>
            </a:lvl1pPr>
          </a:lstStyle>
          <a:p>
            <a:pPr lvl="0"/>
            <a:r>
              <a:rPr lang="en-US"/>
              <a:t>Add text or image</a:t>
            </a:r>
          </a:p>
        </p:txBody>
      </p:sp>
      <p:sp>
        <p:nvSpPr>
          <p:cNvPr id="19" name="Content Placeholder 4">
            <a:extLst>
              <a:ext uri="{FF2B5EF4-FFF2-40B4-BE49-F238E27FC236}">
                <a16:creationId xmlns:a16="http://schemas.microsoft.com/office/drawing/2014/main" id="{1EE8AD13-B3F1-FAE6-179A-369E14C91F55}"/>
              </a:ext>
            </a:extLst>
          </p:cNvPr>
          <p:cNvSpPr>
            <a:spLocks noGrp="1"/>
          </p:cNvSpPr>
          <p:nvPr>
            <p:ph sz="quarter" idx="42" hasCustomPrompt="1"/>
          </p:nvPr>
        </p:nvSpPr>
        <p:spPr>
          <a:xfrm>
            <a:off x="9064163" y="2748662"/>
            <a:ext cx="2415009" cy="1828800"/>
          </a:xfrm>
          <a:prstGeom prst="rect">
            <a:avLst/>
          </a:prstGeom>
        </p:spPr>
        <p:txBody>
          <a:bodyPr anchor="ctr"/>
          <a:lstStyle>
            <a:lvl1pPr marL="0" indent="0" algn="ctr">
              <a:buNone/>
              <a:defRPr/>
            </a:lvl1pPr>
          </a:lstStyle>
          <a:p>
            <a:pPr lvl="0"/>
            <a:r>
              <a:rPr lang="en-US"/>
              <a:t>Add text or image</a:t>
            </a:r>
          </a:p>
        </p:txBody>
      </p:sp>
      <p:sp>
        <p:nvSpPr>
          <p:cNvPr id="20" name="Content Placeholder 3">
            <a:extLst>
              <a:ext uri="{FF2B5EF4-FFF2-40B4-BE49-F238E27FC236}">
                <a16:creationId xmlns:a16="http://schemas.microsoft.com/office/drawing/2014/main" id="{16AF1872-596D-D0F0-0578-601B8A00D301}"/>
              </a:ext>
            </a:extLst>
          </p:cNvPr>
          <p:cNvSpPr>
            <a:spLocks noGrp="1"/>
          </p:cNvSpPr>
          <p:nvPr>
            <p:ph sz="quarter" idx="43" hasCustomPrompt="1"/>
          </p:nvPr>
        </p:nvSpPr>
        <p:spPr>
          <a:xfrm>
            <a:off x="9064163" y="4739613"/>
            <a:ext cx="2415009" cy="1828799"/>
          </a:xfrm>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2517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FEA851C1-9ABD-F266-28F4-B65A6705E28B}"/>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Content Placeholder 4">
            <a:extLst>
              <a:ext uri="{FF2B5EF4-FFF2-40B4-BE49-F238E27FC236}">
                <a16:creationId xmlns:a16="http://schemas.microsoft.com/office/drawing/2014/main" id="{D9E40824-578A-54AA-3604-D7D64317DAB0}"/>
              </a:ext>
            </a:extLst>
          </p:cNvPr>
          <p:cNvSpPr>
            <a:spLocks noGrp="1"/>
          </p:cNvSpPr>
          <p:nvPr>
            <p:ph sz="quarter" idx="32" hasCustomPrompt="1"/>
          </p:nvPr>
        </p:nvSpPr>
        <p:spPr>
          <a:xfrm>
            <a:off x="638355" y="2859417"/>
            <a:ext cx="3064813"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5C7B9BAC-F706-0EA1-A07C-C57820EFFBFB}"/>
              </a:ext>
            </a:extLst>
          </p:cNvPr>
          <p:cNvSpPr>
            <a:spLocks noGrp="1"/>
          </p:cNvSpPr>
          <p:nvPr>
            <p:ph sz="quarter" idx="31" hasCustomPrompt="1"/>
          </p:nvPr>
        </p:nvSpPr>
        <p:spPr>
          <a:xfrm>
            <a:off x="701951" y="4850368"/>
            <a:ext cx="3001217" cy="1828799"/>
          </a:xfrm>
        </p:spPr>
        <p:txBody>
          <a:bodyPr>
            <a:normAutofit/>
          </a:bodyPr>
          <a:lstStyle>
            <a:lvl1pPr marL="0" indent="0" algn="ctr">
              <a:buNone/>
              <a:defRPr sz="1800"/>
            </a:lvl1pPr>
          </a:lstStyle>
          <a:p>
            <a:pPr lvl="0"/>
            <a:r>
              <a:rPr lang="en-US"/>
              <a:t>Add text or image</a:t>
            </a:r>
          </a:p>
        </p:txBody>
      </p:sp>
      <p:sp>
        <p:nvSpPr>
          <p:cNvPr id="5" name="Content Placeholder 4">
            <a:extLst>
              <a:ext uri="{FF2B5EF4-FFF2-40B4-BE49-F238E27FC236}">
                <a16:creationId xmlns:a16="http://schemas.microsoft.com/office/drawing/2014/main" id="{F2F55F76-8043-2322-DD82-F0E139339371}"/>
              </a:ext>
            </a:extLst>
          </p:cNvPr>
          <p:cNvSpPr>
            <a:spLocks noGrp="1"/>
          </p:cNvSpPr>
          <p:nvPr>
            <p:ph sz="quarter" idx="33" hasCustomPrompt="1"/>
          </p:nvPr>
        </p:nvSpPr>
        <p:spPr>
          <a:xfrm>
            <a:off x="4519192" y="2859417"/>
            <a:ext cx="3001217"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2434AA95-5602-7F5C-727E-43F80750866A}"/>
              </a:ext>
            </a:extLst>
          </p:cNvPr>
          <p:cNvSpPr>
            <a:spLocks noGrp="1"/>
          </p:cNvSpPr>
          <p:nvPr>
            <p:ph sz="quarter" idx="34" hasCustomPrompt="1"/>
          </p:nvPr>
        </p:nvSpPr>
        <p:spPr>
          <a:xfrm>
            <a:off x="4519192" y="4850368"/>
            <a:ext cx="3001217" cy="1828799"/>
          </a:xfrm>
        </p:spPr>
        <p:txBody>
          <a:bodyPr>
            <a:normAutofit/>
          </a:bodyPr>
          <a:lstStyle>
            <a:lvl1pPr marL="0" indent="0" algn="ctr">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1658D3E3-CD3E-1EA7-73B3-1A0472CD02C6}"/>
              </a:ext>
            </a:extLst>
          </p:cNvPr>
          <p:cNvSpPr>
            <a:spLocks noGrp="1"/>
          </p:cNvSpPr>
          <p:nvPr>
            <p:ph sz="quarter" idx="35" hasCustomPrompt="1"/>
          </p:nvPr>
        </p:nvSpPr>
        <p:spPr>
          <a:xfrm>
            <a:off x="8336432" y="2854798"/>
            <a:ext cx="3001217"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DBB6C387-2914-810E-B278-3C5D184709FD}"/>
              </a:ext>
            </a:extLst>
          </p:cNvPr>
          <p:cNvSpPr>
            <a:spLocks noGrp="1"/>
          </p:cNvSpPr>
          <p:nvPr>
            <p:ph sz="quarter" idx="36" hasCustomPrompt="1"/>
          </p:nvPr>
        </p:nvSpPr>
        <p:spPr>
          <a:xfrm>
            <a:off x="8336434" y="4845749"/>
            <a:ext cx="3001217" cy="1828799"/>
          </a:xfrm>
        </p:spPr>
        <p:txBody>
          <a:bodyPr>
            <a:normAutofit/>
          </a:bodyPr>
          <a:lstStyle>
            <a:lvl1pPr marL="0" indent="0" algn="ctr">
              <a:buNone/>
              <a:defRPr sz="1800"/>
            </a:lvl1pPr>
          </a:lstStyle>
          <a:p>
            <a:pPr lvl="0"/>
            <a:r>
              <a:rPr lang="en-US"/>
              <a:t>Add text or image</a:t>
            </a:r>
          </a:p>
        </p:txBody>
      </p:sp>
    </p:spTree>
    <p:extLst>
      <p:ext uri="{BB962C8B-B14F-4D97-AF65-F5344CB8AC3E}">
        <p14:creationId xmlns:p14="http://schemas.microsoft.com/office/powerpoint/2010/main" val="312727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icon vertical">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3" name="Text Placeholder 18">
            <a:extLst>
              <a:ext uri="{FF2B5EF4-FFF2-40B4-BE49-F238E27FC236}">
                <a16:creationId xmlns:a16="http://schemas.microsoft.com/office/drawing/2014/main" id="{C7337CC2-3E43-CC44-6E4B-98BD9100A5F7}"/>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12" name="Content Placeholder 4">
            <a:extLst>
              <a:ext uri="{FF2B5EF4-FFF2-40B4-BE49-F238E27FC236}">
                <a16:creationId xmlns:a16="http://schemas.microsoft.com/office/drawing/2014/main" id="{F5EB4781-85D5-D3F0-125C-D6B563F04AEE}"/>
              </a:ext>
            </a:extLst>
          </p:cNvPr>
          <p:cNvSpPr>
            <a:spLocks noGrp="1"/>
          </p:cNvSpPr>
          <p:nvPr>
            <p:ph sz="quarter" idx="32" hasCustomPrompt="1"/>
          </p:nvPr>
        </p:nvSpPr>
        <p:spPr>
          <a:xfrm>
            <a:off x="838200" y="2754206"/>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3" name="Content Placeholder 3">
            <a:extLst>
              <a:ext uri="{FF2B5EF4-FFF2-40B4-BE49-F238E27FC236}">
                <a16:creationId xmlns:a16="http://schemas.microsoft.com/office/drawing/2014/main" id="{1F1042B2-7E58-525D-A5AD-015F9D7BD5E8}"/>
              </a:ext>
            </a:extLst>
          </p:cNvPr>
          <p:cNvSpPr>
            <a:spLocks noGrp="1"/>
          </p:cNvSpPr>
          <p:nvPr>
            <p:ph sz="quarter" idx="31" hasCustomPrompt="1"/>
          </p:nvPr>
        </p:nvSpPr>
        <p:spPr>
          <a:xfrm>
            <a:off x="2342290" y="2754205"/>
            <a:ext cx="9011510" cy="1225387"/>
          </a:xfrm>
        </p:spPr>
        <p:txBody>
          <a:bodyPr anchor="ctr">
            <a:normAutofit/>
          </a:bodyPr>
          <a:lstStyle>
            <a:lvl1pPr marL="0" indent="0">
              <a:buNone/>
              <a:defRPr sz="1800"/>
            </a:lvl1pPr>
          </a:lstStyle>
          <a:p>
            <a:pPr lvl="0"/>
            <a:r>
              <a:rPr lang="en-US"/>
              <a:t>Add text or image</a:t>
            </a:r>
          </a:p>
        </p:txBody>
      </p:sp>
      <p:sp>
        <p:nvSpPr>
          <p:cNvPr id="14" name="Content Placeholder 4">
            <a:extLst>
              <a:ext uri="{FF2B5EF4-FFF2-40B4-BE49-F238E27FC236}">
                <a16:creationId xmlns:a16="http://schemas.microsoft.com/office/drawing/2014/main" id="{08422D85-4D05-A9D2-8F9C-BFC93445398C}"/>
              </a:ext>
            </a:extLst>
          </p:cNvPr>
          <p:cNvSpPr>
            <a:spLocks noGrp="1"/>
          </p:cNvSpPr>
          <p:nvPr>
            <p:ph sz="quarter" idx="33" hasCustomPrompt="1"/>
          </p:nvPr>
        </p:nvSpPr>
        <p:spPr>
          <a:xfrm>
            <a:off x="838200" y="4119618"/>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5" name="Content Placeholder 3">
            <a:extLst>
              <a:ext uri="{FF2B5EF4-FFF2-40B4-BE49-F238E27FC236}">
                <a16:creationId xmlns:a16="http://schemas.microsoft.com/office/drawing/2014/main" id="{81F72858-AF2D-1823-9C71-1E20E4FE4866}"/>
              </a:ext>
            </a:extLst>
          </p:cNvPr>
          <p:cNvSpPr>
            <a:spLocks noGrp="1"/>
          </p:cNvSpPr>
          <p:nvPr>
            <p:ph sz="quarter" idx="34" hasCustomPrompt="1"/>
          </p:nvPr>
        </p:nvSpPr>
        <p:spPr>
          <a:xfrm>
            <a:off x="2342290" y="4119617"/>
            <a:ext cx="9011510" cy="1225387"/>
          </a:xfrm>
        </p:spPr>
        <p:txBody>
          <a:bodyPr anchor="ctr">
            <a:normAutofit/>
          </a:bodyPr>
          <a:lstStyle>
            <a:lvl1pPr marL="0" indent="0">
              <a:buNone/>
              <a:defRPr sz="1800"/>
            </a:lvl1pPr>
          </a:lstStyle>
          <a:p>
            <a:pPr lvl="0"/>
            <a:r>
              <a:rPr lang="en-US"/>
              <a:t>Add text or image</a:t>
            </a:r>
          </a:p>
        </p:txBody>
      </p:sp>
      <p:sp>
        <p:nvSpPr>
          <p:cNvPr id="16" name="Content Placeholder 4">
            <a:extLst>
              <a:ext uri="{FF2B5EF4-FFF2-40B4-BE49-F238E27FC236}">
                <a16:creationId xmlns:a16="http://schemas.microsoft.com/office/drawing/2014/main" id="{9059C6A3-71B2-1329-3449-79A913151A6C}"/>
              </a:ext>
            </a:extLst>
          </p:cNvPr>
          <p:cNvSpPr>
            <a:spLocks noGrp="1"/>
          </p:cNvSpPr>
          <p:nvPr>
            <p:ph sz="quarter" idx="35" hasCustomPrompt="1"/>
          </p:nvPr>
        </p:nvSpPr>
        <p:spPr>
          <a:xfrm>
            <a:off x="838200" y="5454704"/>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7" name="Content Placeholder 3">
            <a:extLst>
              <a:ext uri="{FF2B5EF4-FFF2-40B4-BE49-F238E27FC236}">
                <a16:creationId xmlns:a16="http://schemas.microsoft.com/office/drawing/2014/main" id="{D26E7E5E-546A-B37A-4F24-671B02F4A3B7}"/>
              </a:ext>
            </a:extLst>
          </p:cNvPr>
          <p:cNvSpPr>
            <a:spLocks noGrp="1"/>
          </p:cNvSpPr>
          <p:nvPr>
            <p:ph sz="quarter" idx="36" hasCustomPrompt="1"/>
          </p:nvPr>
        </p:nvSpPr>
        <p:spPr>
          <a:xfrm>
            <a:off x="2342290" y="5454703"/>
            <a:ext cx="9011510" cy="1225387"/>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40323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icon up">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6" name="Text Placeholder 18">
            <a:extLst>
              <a:ext uri="{FF2B5EF4-FFF2-40B4-BE49-F238E27FC236}">
                <a16:creationId xmlns:a16="http://schemas.microsoft.com/office/drawing/2014/main" id="{3AE1F852-0BC6-B2BD-34E0-9D06A6320360}"/>
              </a:ext>
            </a:extLst>
          </p:cNvPr>
          <p:cNvSpPr>
            <a:spLocks noGrp="1"/>
          </p:cNvSpPr>
          <p:nvPr>
            <p:ph type="body" sz="quarter" idx="18"/>
          </p:nvPr>
        </p:nvSpPr>
        <p:spPr>
          <a:xfrm>
            <a:off x="838200" y="1782763"/>
            <a:ext cx="10515600" cy="951900"/>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4" name="Content Placeholder 4">
            <a:extLst>
              <a:ext uri="{FF2B5EF4-FFF2-40B4-BE49-F238E27FC236}">
                <a16:creationId xmlns:a16="http://schemas.microsoft.com/office/drawing/2014/main" id="{6BB9FD05-51DA-B84E-022B-E9CACF102EDA}"/>
              </a:ext>
            </a:extLst>
          </p:cNvPr>
          <p:cNvSpPr>
            <a:spLocks noGrp="1"/>
          </p:cNvSpPr>
          <p:nvPr>
            <p:ph sz="quarter" idx="32" hasCustomPrompt="1"/>
          </p:nvPr>
        </p:nvSpPr>
        <p:spPr>
          <a:xfrm>
            <a:off x="838200" y="2734663"/>
            <a:ext cx="1828800"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8466E146-5B59-2EF3-65B9-C074A70544B4}"/>
              </a:ext>
            </a:extLst>
          </p:cNvPr>
          <p:cNvSpPr>
            <a:spLocks noGrp="1"/>
          </p:cNvSpPr>
          <p:nvPr>
            <p:ph sz="quarter" idx="31" hasCustomPrompt="1"/>
          </p:nvPr>
        </p:nvSpPr>
        <p:spPr>
          <a:xfrm>
            <a:off x="2895729" y="2734664"/>
            <a:ext cx="3001217" cy="1828799"/>
          </a:xfrm>
        </p:spPr>
        <p:txBody>
          <a:bodyPr anchor="ctr">
            <a:normAutofit/>
          </a:bodyPr>
          <a:lstStyle>
            <a:lvl1pPr marL="0" indent="0">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2691D4DB-D96D-C379-BA90-DECB38D58E67}"/>
              </a:ext>
            </a:extLst>
          </p:cNvPr>
          <p:cNvSpPr>
            <a:spLocks noGrp="1"/>
          </p:cNvSpPr>
          <p:nvPr>
            <p:ph sz="quarter" idx="36" hasCustomPrompt="1"/>
          </p:nvPr>
        </p:nvSpPr>
        <p:spPr>
          <a:xfrm>
            <a:off x="6277946" y="2734663"/>
            <a:ext cx="1828800" cy="1828800"/>
          </a:xfrm>
          <a:prstGeom prst="rect">
            <a:avLst/>
          </a:prstGeo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ED63F715-814C-7676-5F14-0F6B5B71CF4E}"/>
              </a:ext>
            </a:extLst>
          </p:cNvPr>
          <p:cNvSpPr>
            <a:spLocks noGrp="1"/>
          </p:cNvSpPr>
          <p:nvPr>
            <p:ph sz="quarter" idx="35" hasCustomPrompt="1"/>
          </p:nvPr>
        </p:nvSpPr>
        <p:spPr>
          <a:xfrm>
            <a:off x="8335475" y="2734664"/>
            <a:ext cx="3001217" cy="1828799"/>
          </a:xfrm>
        </p:spPr>
        <p:txBody>
          <a:bodyPr anchor="ctr">
            <a:normAutofit/>
          </a:bodyPr>
          <a:lstStyle>
            <a:lvl1pPr marL="0" indent="0">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85086274-F606-31F2-C81F-6A4638816B4E}"/>
              </a:ext>
            </a:extLst>
          </p:cNvPr>
          <p:cNvSpPr>
            <a:spLocks noGrp="1"/>
          </p:cNvSpPr>
          <p:nvPr>
            <p:ph sz="quarter" idx="34" hasCustomPrompt="1"/>
          </p:nvPr>
        </p:nvSpPr>
        <p:spPr>
          <a:xfrm>
            <a:off x="838200" y="4829845"/>
            <a:ext cx="1828800"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9C4EBA00-4B92-CDD2-E014-D94A62B47E86}"/>
              </a:ext>
            </a:extLst>
          </p:cNvPr>
          <p:cNvSpPr>
            <a:spLocks noGrp="1"/>
          </p:cNvSpPr>
          <p:nvPr>
            <p:ph sz="quarter" idx="33" hasCustomPrompt="1"/>
          </p:nvPr>
        </p:nvSpPr>
        <p:spPr>
          <a:xfrm>
            <a:off x="2895729" y="4829846"/>
            <a:ext cx="3001217" cy="1828799"/>
          </a:xfrm>
        </p:spPr>
        <p:txBody>
          <a:bodyPr anchor="ctr">
            <a:normAutofit/>
          </a:bodyPr>
          <a:lstStyle>
            <a:lvl1pPr marL="0" indent="0">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0F68440F-0428-8658-71B0-C5618B665AEC}"/>
              </a:ext>
            </a:extLst>
          </p:cNvPr>
          <p:cNvSpPr>
            <a:spLocks noGrp="1"/>
          </p:cNvSpPr>
          <p:nvPr>
            <p:ph sz="quarter" idx="38" hasCustomPrompt="1"/>
          </p:nvPr>
        </p:nvSpPr>
        <p:spPr>
          <a:xfrm>
            <a:off x="6277946" y="4829845"/>
            <a:ext cx="1828800" cy="1828800"/>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702023EB-D60B-2042-408D-24B9F9A32192}"/>
              </a:ext>
            </a:extLst>
          </p:cNvPr>
          <p:cNvSpPr>
            <a:spLocks noGrp="1"/>
          </p:cNvSpPr>
          <p:nvPr>
            <p:ph sz="quarter" idx="37" hasCustomPrompt="1"/>
          </p:nvPr>
        </p:nvSpPr>
        <p:spPr>
          <a:xfrm>
            <a:off x="8335475" y="4829846"/>
            <a:ext cx="3001217" cy="1828799"/>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9489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 image 6">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838200" y="3029008"/>
            <a:ext cx="2743200" cy="1544638"/>
          </a:xfrm>
          <a:effectLst/>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4700789" y="3029008"/>
            <a:ext cx="2743200" cy="1544638"/>
          </a:xfrm>
          <a:effectLst/>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8614452" y="3022119"/>
            <a:ext cx="2743200" cy="1544638"/>
          </a:xfrm>
          <a:effectLst/>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838200" y="4727575"/>
            <a:ext cx="2743200" cy="1544638"/>
          </a:xfrm>
          <a:effectLst/>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4724400" y="4711885"/>
            <a:ext cx="2743200" cy="1544638"/>
          </a:xfrm>
          <a:effectLst/>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8616696" y="4711885"/>
            <a:ext cx="2743200" cy="1544638"/>
          </a:xfrm>
          <a:effectLst/>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77004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 image 8">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380198" y="3029008"/>
            <a:ext cx="2743200" cy="1544638"/>
          </a:xfr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3268462" y="3029008"/>
            <a:ext cx="2743200" cy="1544638"/>
          </a:xfrm>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6203950" y="3022119"/>
            <a:ext cx="2743200" cy="1544638"/>
          </a:xfr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9092214" y="3022119"/>
            <a:ext cx="2743200" cy="1544638"/>
          </a:xfr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380198" y="4711885"/>
            <a:ext cx="2743200" cy="1544638"/>
          </a:xfr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3268462" y="4711885"/>
            <a:ext cx="2743200" cy="1544638"/>
          </a:xfrm>
        </p:spPr>
        <p:txBody>
          <a:bodyPr anchor="ct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E525F061-3672-AB29-9CBB-C35FA309F834}"/>
              </a:ext>
            </a:extLst>
          </p:cNvPr>
          <p:cNvSpPr>
            <a:spLocks noGrp="1"/>
          </p:cNvSpPr>
          <p:nvPr>
            <p:ph sz="quarter" idx="25" hasCustomPrompt="1"/>
          </p:nvPr>
        </p:nvSpPr>
        <p:spPr>
          <a:xfrm>
            <a:off x="6203950" y="4704996"/>
            <a:ext cx="2743200" cy="1544638"/>
          </a:xfr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3B4191-256C-FC1B-A545-51C314FFD6CA}"/>
              </a:ext>
            </a:extLst>
          </p:cNvPr>
          <p:cNvSpPr>
            <a:spLocks noGrp="1"/>
          </p:cNvSpPr>
          <p:nvPr>
            <p:ph sz="quarter" idx="24" hasCustomPrompt="1"/>
          </p:nvPr>
        </p:nvSpPr>
        <p:spPr>
          <a:xfrm>
            <a:off x="9092214" y="4704996"/>
            <a:ext cx="2743200" cy="1544638"/>
          </a:xfrm>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1372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navy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303520"/>
          </a:xfrm>
          <a:prstGeom prst="wedgeRoundRectCallout">
            <a:avLst>
              <a:gd name="adj1" fmla="val -20356"/>
              <a:gd name="adj2" fmla="val 65922"/>
              <a:gd name="adj3" fmla="val 16667"/>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784860" y="789408"/>
            <a:ext cx="10607040" cy="4389120"/>
          </a:xfrm>
        </p:spPr>
        <p:txBody>
          <a:bodyPr>
            <a:normAutofit/>
          </a:bodyPr>
          <a:lstStyle>
            <a:lvl1pPr algn="ctr">
              <a:defRPr sz="3600" b="0">
                <a:solidFill>
                  <a:schemeClr val="bg2"/>
                </a:solidFill>
              </a:defRPr>
            </a:lvl1pPr>
          </a:lstStyle>
          <a:p>
            <a:pPr lvl="0"/>
            <a:r>
              <a:rPr lang="en-US"/>
              <a:t>“This is a quote layout feature with a navy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7"/>
            <a:ext cx="6699877" cy="1236603"/>
          </a:xfrm>
        </p:spPr>
        <p:txBody>
          <a:bodyPr anchor="ctr">
            <a:normAutofit/>
          </a:bodyPr>
          <a:lstStyle>
            <a:lvl1pPr marL="0" indent="0" algn="r">
              <a:spcBef>
                <a:spcPts val="0"/>
              </a:spcBef>
              <a:spcAft>
                <a:spcPts val="0"/>
              </a:spcAft>
              <a:buNone/>
              <a:defRPr sz="2000" i="1">
                <a:solidFill>
                  <a:schemeClr val="tx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372583236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rgbClr val="0080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green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8"/>
            <a:ext cx="6699877" cy="1236602"/>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9541774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white on navy">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white bubble and a navy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bg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2329673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white on green">
    <p:bg>
      <p:bgPr>
        <a:pattFill prst="pct5">
          <a:fgClr>
            <a:schemeClr val="bg2"/>
          </a:fgClr>
          <a:bgClr>
            <a:schemeClr val="accent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accent1"/>
                </a:solidFill>
              </a:defRPr>
            </a:lvl1pPr>
          </a:lstStyle>
          <a:p>
            <a:r>
              <a:rPr lang="en-US"/>
              <a:t>“This is a quote layout feature with a white bubble and a green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2457126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51560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10515599"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570841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656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4666-F8C9-94C8-ABBD-CD5DE4314E68}"/>
              </a:ext>
            </a:extLst>
          </p:cNvPr>
          <p:cNvSpPr>
            <a:spLocks noGrp="1"/>
          </p:cNvSpPr>
          <p:nvPr>
            <p:ph type="title" hasCustomPrompt="1"/>
          </p:nvPr>
        </p:nvSpPr>
        <p:spPr>
          <a:xfrm>
            <a:off x="831850" y="2651847"/>
            <a:ext cx="10515600" cy="1714874"/>
          </a:xfrm>
        </p:spPr>
        <p:txBody>
          <a:bodyPr anchor="b"/>
          <a:lstStyle>
            <a:lvl1pPr algn="ctr">
              <a:defRPr sz="6000"/>
            </a:lvl1pPr>
          </a:lstStyle>
          <a:p>
            <a:r>
              <a:rPr lang="en-US"/>
              <a:t>Click to edit section</a:t>
            </a:r>
          </a:p>
        </p:txBody>
      </p:sp>
      <p:sp>
        <p:nvSpPr>
          <p:cNvPr id="3" name="Text Placeholder 2">
            <a:extLst>
              <a:ext uri="{FF2B5EF4-FFF2-40B4-BE49-F238E27FC236}">
                <a16:creationId xmlns:a16="http://schemas.microsoft.com/office/drawing/2014/main" id="{BFA70C13-D968-B83E-ED69-6D5886AFAFBB}"/>
              </a:ext>
            </a:extLst>
          </p:cNvPr>
          <p:cNvSpPr>
            <a:spLocks noGrp="1"/>
          </p:cNvSpPr>
          <p:nvPr>
            <p:ph type="body" idx="1" hasCustomPrompt="1"/>
          </p:nvPr>
        </p:nvSpPr>
        <p:spPr>
          <a:xfrm>
            <a:off x="831850" y="4382624"/>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subhead</a:t>
            </a:r>
          </a:p>
        </p:txBody>
      </p:sp>
      <p:pic>
        <p:nvPicPr>
          <p:cNvPr id="12" name="Picture 11" descr="Minnesota State logo.">
            <a:extLst>
              <a:ext uri="{FF2B5EF4-FFF2-40B4-BE49-F238E27FC236}">
                <a16:creationId xmlns:a16="http://schemas.microsoft.com/office/drawing/2014/main" id="{49F64128-6048-E53E-B9F6-3301E620D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1" name="TextBox 10">
            <a:extLst>
              <a:ext uri="{FF2B5EF4-FFF2-40B4-BE49-F238E27FC236}">
                <a16:creationId xmlns:a16="http://schemas.microsoft.com/office/drawing/2014/main" id="{33412D47-DCC0-92E8-1A1C-0F237A4F045C}"/>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grpSp>
        <p:nvGrpSpPr>
          <p:cNvPr id="5" name="Group 4">
            <a:extLst>
              <a:ext uri="{FF2B5EF4-FFF2-40B4-BE49-F238E27FC236}">
                <a16:creationId xmlns:a16="http://schemas.microsoft.com/office/drawing/2014/main" id="{A3FC2FB5-511D-CF7C-4BBC-79730F8DBCF2}"/>
              </a:ext>
              <a:ext uri="{C183D7F6-B498-43B3-948B-1728B52AA6E4}">
                <adec:decorative xmlns:adec="http://schemas.microsoft.com/office/drawing/2017/decorative" val="1"/>
              </a:ext>
            </a:extLst>
          </p:cNvPr>
          <p:cNvGrpSpPr/>
          <p:nvPr userDrawn="1"/>
        </p:nvGrpSpPr>
        <p:grpSpPr>
          <a:xfrm>
            <a:off x="0" y="2057400"/>
            <a:ext cx="12192000" cy="594447"/>
            <a:chOff x="0" y="-15903"/>
            <a:chExt cx="12192000" cy="594447"/>
          </a:xfrm>
        </p:grpSpPr>
        <p:cxnSp>
          <p:nvCxnSpPr>
            <p:cNvPr id="6" name="Straight Connector 5">
              <a:extLst>
                <a:ext uri="{FF2B5EF4-FFF2-40B4-BE49-F238E27FC236}">
                  <a16:creationId xmlns:a16="http://schemas.microsoft.com/office/drawing/2014/main" id="{18CB198D-A13E-83C8-6DE9-BAF3666FC1F2}"/>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7" name="Isosceles Triangle 6">
              <a:extLst>
                <a:ext uri="{FF2B5EF4-FFF2-40B4-BE49-F238E27FC236}">
                  <a16:creationId xmlns:a16="http://schemas.microsoft.com/office/drawing/2014/main" id="{33738316-590C-06F1-7DEF-C06661C6A6F2}"/>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392D985-4251-9CE8-B366-413CADE73019}"/>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Tree>
    <p:extLst>
      <p:ext uri="{BB962C8B-B14F-4D97-AF65-F5344CB8AC3E}">
        <p14:creationId xmlns:p14="http://schemas.microsoft.com/office/powerpoint/2010/main" val="477272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time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times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0" indent="0" algn="l">
              <a:buNone/>
              <a:defRPr/>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9-9:15 a.m. – First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93543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with bullet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bullets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457200" indent="-457200" algn="l">
              <a:buFont typeface="Calibri" panose="020F0502020204030204" pitchFamily="34" charset="0"/>
              <a:buChar char="»"/>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583408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with number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numbers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514350" indent="-514350" algn="l">
              <a:buFont typeface="+mj-lt"/>
              <a:buAutoNum type="arabicPeriod"/>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03876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 are Minnesota Stat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a:grpSpLocks noGrp="1" noUngrp="1" noRot="1" noMove="1" noResize="1"/>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noGrp="1" noRot="1" noMove="1" noResize="1" noEditPoints="1" noAdjustHandles="1" noChangeArrowheads="1" noChangeShapeType="1"/>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a:spLocks noGrp="1" noRot="1" noMove="1" noResize="1" noEditPoints="1" noAdjustHandles="1" noChangeArrowheads="1" noChangeShapeType="1"/>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a:spLocks noGrp="1" noRot="1" noMove="1" noResize="1" noEditPoints="1" noAdjustHandles="1" noChangeArrowheads="1" noChangeShapeType="1"/>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3" name="Lake Superior" descr="Minnesota State">
            <a:extLst>
              <a:ext uri="{FF2B5EF4-FFF2-40B4-BE49-F238E27FC236}">
                <a16:creationId xmlns:a16="http://schemas.microsoft.com/office/drawing/2014/main" id="{0239304D-1226-6145-00B5-550A7F3612B7}"/>
              </a:ext>
            </a:extLst>
          </p:cNvPr>
          <p:cNvSpPr>
            <a:spLocks noGrp="1"/>
          </p:cNvSpPr>
          <p:nvPr>
            <p:ph type="pic" sz="quarter" idx="44"/>
          </p:nvPr>
        </p:nvSpPr>
        <p:spPr>
          <a:xfrm>
            <a:off x="166265" y="-91440"/>
            <a:ext cx="2121408" cy="3675888"/>
          </a:xfrm>
        </p:spPr>
        <p:txBody>
          <a:bodyPr/>
          <a:lstStyle>
            <a:lvl1pPr marL="0" indent="0">
              <a:buNone/>
              <a:defRPr/>
            </a:lvl1pPr>
          </a:lstStyle>
          <a:p>
            <a:r>
              <a:rPr lang="en-US"/>
              <a:t>Click icon to add picture</a:t>
            </a:r>
          </a:p>
        </p:txBody>
      </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a:xfrm>
            <a:off x="2436933" y="365125"/>
            <a:ext cx="5805196" cy="1325563"/>
          </a:xfrm>
        </p:spPr>
        <p:txBody>
          <a:bodyPr/>
          <a:lstStyle>
            <a:lvl1pPr>
              <a:defRPr/>
            </a:lvl1pPr>
          </a:lstStyle>
          <a:p>
            <a:r>
              <a:rPr lang="en-US"/>
              <a:t>We are Minnesota State</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2436933" y="1447880"/>
            <a:ext cx="5806440" cy="2564688"/>
          </a:xfrm>
        </p:spPr>
        <p:txBody>
          <a:bodyPr rIns="0">
            <a:normAutofit/>
          </a:bodyPr>
          <a:lstStyle>
            <a:lvl1pPr marL="457200" indent="-457200" algn="l">
              <a:lnSpc>
                <a:spcPts val="3000"/>
              </a:lnSpc>
              <a:spcBef>
                <a:spcPts val="0"/>
              </a:spcBef>
              <a:spcAft>
                <a:spcPts val="0"/>
              </a:spcAft>
              <a:buFont typeface="Arial" panose="020B0604020202020204" pitchFamily="34" charset="0"/>
              <a:buChar char="•"/>
              <a:defRPr lang="en-US" sz="2400" dirty="0"/>
            </a:lvl1pPr>
            <a:lvl2pPr marL="457200" indent="0" algn="r">
              <a:buNone/>
              <a:defRPr/>
            </a:lvl2pPr>
            <a:lvl3pPr marL="822960" indent="0" algn="r">
              <a:buNone/>
              <a:defRPr/>
            </a:lvl3pPr>
            <a:lvl4pPr marL="1188720" indent="0" algn="r">
              <a:buNone/>
              <a:defRPr/>
            </a:lvl4pPr>
            <a:lvl5pPr marL="1554480" indent="0" algn="r">
              <a:buNone/>
              <a:defRPr/>
            </a:lvl5pPr>
          </a:lstStyle>
          <a:p>
            <a:pPr marL="0" marR="0" lvl="0" indent="0" algn="l" defTabSz="914400" rtl="0" eaLnBrk="1" fontAlgn="auto" latinLnBrk="0" hangingPunct="1">
              <a:lnSpc>
                <a:spcPts val="3000"/>
              </a:lnSpc>
              <a:spcBef>
                <a:spcPts val="0"/>
              </a:spcBef>
              <a:spcAft>
                <a:spcPts val="0"/>
              </a:spcAft>
              <a:buClr>
                <a:schemeClr val="accent1"/>
              </a:buClr>
              <a:buSzTx/>
              <a:buFont typeface="Arial" panose="020B0604020202020204" pitchFamily="34" charset="0"/>
              <a:buNone/>
              <a:tabLst/>
              <a:defRPr/>
            </a:pPr>
            <a:r>
              <a:rPr lang="en-US"/>
              <a:t>Enter text</a:t>
            </a:r>
          </a:p>
        </p:txBody>
      </p:sp>
      <p:sp>
        <p:nvSpPr>
          <p:cNvPr id="46" name="Alexandria">
            <a:extLst>
              <a:ext uri="{FF2B5EF4-FFF2-40B4-BE49-F238E27FC236}">
                <a16:creationId xmlns:a16="http://schemas.microsoft.com/office/drawing/2014/main" id="{4FB23F78-D188-2DFB-1FBD-7E17D6765BF2}"/>
              </a:ext>
            </a:extLst>
          </p:cNvPr>
          <p:cNvSpPr>
            <a:spLocks noGrp="1"/>
          </p:cNvSpPr>
          <p:nvPr>
            <p:ph type="pic" sz="quarter" idx="43"/>
          </p:nvPr>
        </p:nvSpPr>
        <p:spPr>
          <a:xfrm>
            <a:off x="9298648" y="1288855"/>
            <a:ext cx="914400" cy="914400"/>
          </a:xfrm>
        </p:spPr>
        <p:txBody>
          <a:bodyPr/>
          <a:lstStyle>
            <a:lvl1pPr marL="0" indent="0">
              <a:buNone/>
              <a:defRPr/>
            </a:lvl1pPr>
          </a:lstStyle>
          <a:p>
            <a:r>
              <a:rPr lang="en-US"/>
              <a:t>Click icon to add picture</a:t>
            </a:r>
          </a:p>
        </p:txBody>
      </p:sp>
      <p:sp>
        <p:nvSpPr>
          <p:cNvPr id="45" name="Anoka Tech">
            <a:extLst>
              <a:ext uri="{FF2B5EF4-FFF2-40B4-BE49-F238E27FC236}">
                <a16:creationId xmlns:a16="http://schemas.microsoft.com/office/drawing/2014/main" id="{E745E7E8-7542-EBC1-4A70-219802A95A4F}"/>
              </a:ext>
            </a:extLst>
          </p:cNvPr>
          <p:cNvSpPr>
            <a:spLocks noGrp="1"/>
          </p:cNvSpPr>
          <p:nvPr>
            <p:ph type="pic" sz="quarter" idx="42"/>
          </p:nvPr>
        </p:nvSpPr>
        <p:spPr>
          <a:xfrm>
            <a:off x="10088647" y="442949"/>
            <a:ext cx="914400" cy="914400"/>
          </a:xfrm>
        </p:spPr>
        <p:txBody>
          <a:bodyPr/>
          <a:lstStyle>
            <a:lvl1pPr marL="0" indent="0">
              <a:buNone/>
              <a:defRPr/>
            </a:lvl1pPr>
          </a:lstStyle>
          <a:p>
            <a:r>
              <a:rPr lang="en-US"/>
              <a:t>Click icon to add picture</a:t>
            </a:r>
          </a:p>
        </p:txBody>
      </p:sp>
      <p:sp>
        <p:nvSpPr>
          <p:cNvPr id="44" name="Anoka-Ramsey">
            <a:extLst>
              <a:ext uri="{FF2B5EF4-FFF2-40B4-BE49-F238E27FC236}">
                <a16:creationId xmlns:a16="http://schemas.microsoft.com/office/drawing/2014/main" id="{7D4DEA53-1E38-A4E5-5B6F-570C8FECBC2F}"/>
              </a:ext>
            </a:extLst>
          </p:cNvPr>
          <p:cNvSpPr>
            <a:spLocks noGrp="1"/>
          </p:cNvSpPr>
          <p:nvPr>
            <p:ph type="pic" sz="quarter" idx="41"/>
          </p:nvPr>
        </p:nvSpPr>
        <p:spPr>
          <a:xfrm>
            <a:off x="8523670" y="442949"/>
            <a:ext cx="914400" cy="914400"/>
          </a:xfrm>
        </p:spPr>
        <p:txBody>
          <a:bodyPr/>
          <a:lstStyle>
            <a:lvl1pPr marL="0" indent="0">
              <a:buNone/>
              <a:defRPr/>
            </a:lvl1pPr>
          </a:lstStyle>
          <a:p>
            <a:r>
              <a:rPr lang="en-US"/>
              <a:t>Click icon to add picture</a:t>
            </a:r>
          </a:p>
        </p:txBody>
      </p:sp>
      <p:sp>
        <p:nvSpPr>
          <p:cNvPr id="41" name="Bemidji State">
            <a:extLst>
              <a:ext uri="{FF2B5EF4-FFF2-40B4-BE49-F238E27FC236}">
                <a16:creationId xmlns:a16="http://schemas.microsoft.com/office/drawing/2014/main" id="{F1EC81EE-FA9A-AD41-3095-A1CBC4E2AF5A}"/>
              </a:ext>
            </a:extLst>
          </p:cNvPr>
          <p:cNvSpPr>
            <a:spLocks noGrp="1"/>
          </p:cNvSpPr>
          <p:nvPr>
            <p:ph type="pic" sz="quarter" idx="38"/>
          </p:nvPr>
        </p:nvSpPr>
        <p:spPr>
          <a:xfrm>
            <a:off x="10862616" y="1279524"/>
            <a:ext cx="914400" cy="914400"/>
          </a:xfrm>
        </p:spPr>
        <p:txBody>
          <a:bodyPr/>
          <a:lstStyle>
            <a:lvl1pPr marL="0" indent="0">
              <a:buNone/>
              <a:defRPr/>
            </a:lvl1pPr>
          </a:lstStyle>
          <a:p>
            <a:r>
              <a:rPr lang="en-US"/>
              <a:t>Click icon to add picture</a:t>
            </a:r>
          </a:p>
        </p:txBody>
      </p:sp>
      <p:sp>
        <p:nvSpPr>
          <p:cNvPr id="42" name="Century College">
            <a:extLst>
              <a:ext uri="{FF2B5EF4-FFF2-40B4-BE49-F238E27FC236}">
                <a16:creationId xmlns:a16="http://schemas.microsoft.com/office/drawing/2014/main" id="{39202918-6A1B-2DE6-2F3C-1CAF43BFCE6F}"/>
              </a:ext>
            </a:extLst>
          </p:cNvPr>
          <p:cNvSpPr>
            <a:spLocks noGrp="1"/>
          </p:cNvSpPr>
          <p:nvPr>
            <p:ph type="pic" sz="quarter" idx="39"/>
          </p:nvPr>
        </p:nvSpPr>
        <p:spPr>
          <a:xfrm>
            <a:off x="8462971" y="2193924"/>
            <a:ext cx="914400" cy="914400"/>
          </a:xfrm>
        </p:spPr>
        <p:txBody>
          <a:bodyPr/>
          <a:lstStyle>
            <a:lvl1pPr marL="0" indent="0">
              <a:buNone/>
              <a:defRPr/>
            </a:lvl1pPr>
          </a:lstStyle>
          <a:p>
            <a:r>
              <a:rPr lang="en-US"/>
              <a:t>Click icon to add picture</a:t>
            </a:r>
          </a:p>
        </p:txBody>
      </p:sp>
      <p:sp>
        <p:nvSpPr>
          <p:cNvPr id="43" name="Central Lakes">
            <a:extLst>
              <a:ext uri="{FF2B5EF4-FFF2-40B4-BE49-F238E27FC236}">
                <a16:creationId xmlns:a16="http://schemas.microsoft.com/office/drawing/2014/main" id="{2B74B782-7D8F-965F-8AEA-05B82EB18F72}"/>
              </a:ext>
            </a:extLst>
          </p:cNvPr>
          <p:cNvSpPr>
            <a:spLocks noGrp="1"/>
          </p:cNvSpPr>
          <p:nvPr>
            <p:ph type="pic" sz="quarter" idx="40"/>
          </p:nvPr>
        </p:nvSpPr>
        <p:spPr>
          <a:xfrm>
            <a:off x="10050631" y="2198692"/>
            <a:ext cx="914400" cy="914400"/>
          </a:xfrm>
        </p:spPr>
        <p:txBody>
          <a:bodyPr/>
          <a:lstStyle>
            <a:lvl1pPr marL="0" indent="0">
              <a:buNone/>
              <a:defRPr/>
            </a:lvl1pPr>
          </a:lstStyle>
          <a:p>
            <a:r>
              <a:rPr lang="en-US"/>
              <a:t>Click icon to add picture</a:t>
            </a:r>
          </a:p>
        </p:txBody>
      </p:sp>
      <p:sp>
        <p:nvSpPr>
          <p:cNvPr id="38" name="Fond du Lac">
            <a:extLst>
              <a:ext uri="{FF2B5EF4-FFF2-40B4-BE49-F238E27FC236}">
                <a16:creationId xmlns:a16="http://schemas.microsoft.com/office/drawing/2014/main" id="{06B2B6B0-914D-3062-4EC7-8D3DFE1DF1EC}"/>
              </a:ext>
            </a:extLst>
          </p:cNvPr>
          <p:cNvSpPr>
            <a:spLocks noGrp="1"/>
          </p:cNvSpPr>
          <p:nvPr>
            <p:ph type="pic" sz="quarter" idx="35"/>
          </p:nvPr>
        </p:nvSpPr>
        <p:spPr>
          <a:xfrm>
            <a:off x="3069637" y="3117860"/>
            <a:ext cx="914400" cy="914400"/>
          </a:xfrm>
        </p:spPr>
        <p:txBody>
          <a:bodyPr/>
          <a:lstStyle>
            <a:lvl1pPr marL="0" indent="0">
              <a:buNone/>
              <a:defRPr/>
            </a:lvl1pPr>
          </a:lstStyle>
          <a:p>
            <a:r>
              <a:rPr lang="en-US"/>
              <a:t>Click icon to add picture</a:t>
            </a:r>
          </a:p>
        </p:txBody>
      </p:sp>
      <p:sp>
        <p:nvSpPr>
          <p:cNvPr id="39" name="Hennepin Tech">
            <a:extLst>
              <a:ext uri="{FF2B5EF4-FFF2-40B4-BE49-F238E27FC236}">
                <a16:creationId xmlns:a16="http://schemas.microsoft.com/office/drawing/2014/main" id="{57F39B7B-0607-517D-4F34-02C6DB00CEDD}"/>
              </a:ext>
            </a:extLst>
          </p:cNvPr>
          <p:cNvSpPr>
            <a:spLocks noGrp="1"/>
          </p:cNvSpPr>
          <p:nvPr>
            <p:ph type="pic" sz="quarter" idx="36"/>
          </p:nvPr>
        </p:nvSpPr>
        <p:spPr>
          <a:xfrm>
            <a:off x="4622140" y="3126205"/>
            <a:ext cx="914400" cy="914400"/>
          </a:xfrm>
        </p:spPr>
        <p:txBody>
          <a:bodyPr/>
          <a:lstStyle>
            <a:lvl1pPr marL="0" indent="0">
              <a:buNone/>
              <a:defRPr/>
            </a:lvl1pPr>
          </a:lstStyle>
          <a:p>
            <a:r>
              <a:rPr lang="en-US"/>
              <a:t>Click icon to add picture</a:t>
            </a:r>
          </a:p>
        </p:txBody>
      </p:sp>
      <p:sp>
        <p:nvSpPr>
          <p:cNvPr id="40" name="DCTC">
            <a:extLst>
              <a:ext uri="{FF2B5EF4-FFF2-40B4-BE49-F238E27FC236}">
                <a16:creationId xmlns:a16="http://schemas.microsoft.com/office/drawing/2014/main" id="{4D1DACED-5FC2-1506-CA55-7D1C227C71CD}"/>
              </a:ext>
            </a:extLst>
          </p:cNvPr>
          <p:cNvSpPr>
            <a:spLocks noGrp="1"/>
          </p:cNvSpPr>
          <p:nvPr>
            <p:ph type="pic" sz="quarter" idx="37"/>
          </p:nvPr>
        </p:nvSpPr>
        <p:spPr>
          <a:xfrm>
            <a:off x="6162170" y="3117860"/>
            <a:ext cx="914400" cy="914400"/>
          </a:xfrm>
        </p:spPr>
        <p:txBody>
          <a:bodyPr/>
          <a:lstStyle>
            <a:lvl1pPr marL="0" indent="0">
              <a:buNone/>
              <a:defRPr/>
            </a:lvl1pPr>
          </a:lstStyle>
          <a:p>
            <a:r>
              <a:rPr lang="en-US"/>
              <a:t>Click icon to add picture</a:t>
            </a:r>
          </a:p>
        </p:txBody>
      </p:sp>
      <p:sp>
        <p:nvSpPr>
          <p:cNvPr id="35" name="Lake Superior">
            <a:extLst>
              <a:ext uri="{FF2B5EF4-FFF2-40B4-BE49-F238E27FC236}">
                <a16:creationId xmlns:a16="http://schemas.microsoft.com/office/drawing/2014/main" id="{A7FFE368-AAA0-CA0C-09FA-99D3DF95279B}"/>
              </a:ext>
            </a:extLst>
          </p:cNvPr>
          <p:cNvSpPr>
            <a:spLocks noGrp="1"/>
          </p:cNvSpPr>
          <p:nvPr>
            <p:ph type="pic" sz="quarter" idx="32"/>
          </p:nvPr>
        </p:nvSpPr>
        <p:spPr>
          <a:xfrm>
            <a:off x="7727147" y="3118067"/>
            <a:ext cx="914400" cy="914400"/>
          </a:xfrm>
        </p:spPr>
        <p:txBody>
          <a:bodyPr/>
          <a:lstStyle>
            <a:lvl1pPr marL="0" indent="0">
              <a:buNone/>
              <a:defRPr/>
            </a:lvl1pPr>
          </a:lstStyle>
          <a:p>
            <a:r>
              <a:rPr lang="en-US"/>
              <a:t>Click icon to add picture</a:t>
            </a:r>
          </a:p>
        </p:txBody>
      </p:sp>
      <p:sp>
        <p:nvSpPr>
          <p:cNvPr id="36" name="Minneapolis College">
            <a:extLst>
              <a:ext uri="{FF2B5EF4-FFF2-40B4-BE49-F238E27FC236}">
                <a16:creationId xmlns:a16="http://schemas.microsoft.com/office/drawing/2014/main" id="{B268ECDD-8F91-55BB-6EE0-C4A3F347302C}"/>
              </a:ext>
            </a:extLst>
          </p:cNvPr>
          <p:cNvSpPr>
            <a:spLocks noGrp="1"/>
          </p:cNvSpPr>
          <p:nvPr>
            <p:ph type="pic" sz="quarter" idx="33"/>
          </p:nvPr>
        </p:nvSpPr>
        <p:spPr>
          <a:xfrm>
            <a:off x="9292124" y="3118067"/>
            <a:ext cx="914400" cy="914400"/>
          </a:xfrm>
        </p:spPr>
        <p:txBody>
          <a:bodyPr/>
          <a:lstStyle>
            <a:lvl1pPr marL="0" indent="0">
              <a:buNone/>
              <a:defRPr/>
            </a:lvl1pPr>
          </a:lstStyle>
          <a:p>
            <a:r>
              <a:rPr lang="en-US"/>
              <a:t>Click icon to add picture</a:t>
            </a:r>
          </a:p>
        </p:txBody>
      </p:sp>
      <p:sp>
        <p:nvSpPr>
          <p:cNvPr id="37" name="Inver Hills">
            <a:extLst>
              <a:ext uri="{FF2B5EF4-FFF2-40B4-BE49-F238E27FC236}">
                <a16:creationId xmlns:a16="http://schemas.microsoft.com/office/drawing/2014/main" id="{076FCC85-903A-13A0-E7F3-3A79D97B914D}"/>
              </a:ext>
            </a:extLst>
          </p:cNvPr>
          <p:cNvSpPr>
            <a:spLocks noGrp="1"/>
          </p:cNvSpPr>
          <p:nvPr>
            <p:ph type="pic" sz="quarter" idx="34"/>
          </p:nvPr>
        </p:nvSpPr>
        <p:spPr>
          <a:xfrm>
            <a:off x="10857101" y="3122629"/>
            <a:ext cx="914400" cy="914400"/>
          </a:xfrm>
        </p:spPr>
        <p:txBody>
          <a:bodyPr/>
          <a:lstStyle>
            <a:lvl1pPr marL="0" indent="0">
              <a:buNone/>
              <a:defRPr/>
            </a:lvl1pPr>
          </a:lstStyle>
          <a:p>
            <a:r>
              <a:rPr lang="en-US"/>
              <a:t>Click icon to add picture</a:t>
            </a:r>
          </a:p>
        </p:txBody>
      </p:sp>
      <p:sp>
        <p:nvSpPr>
          <p:cNvPr id="20" name="Metro State">
            <a:extLst>
              <a:ext uri="{FF2B5EF4-FFF2-40B4-BE49-F238E27FC236}">
                <a16:creationId xmlns:a16="http://schemas.microsoft.com/office/drawing/2014/main" id="{1043A479-86B6-676E-EBE7-D83BE17128C2}"/>
              </a:ext>
            </a:extLst>
          </p:cNvPr>
          <p:cNvSpPr>
            <a:spLocks noGrp="1"/>
          </p:cNvSpPr>
          <p:nvPr>
            <p:ph type="pic" sz="quarter" idx="17"/>
          </p:nvPr>
        </p:nvSpPr>
        <p:spPr>
          <a:xfrm>
            <a:off x="699018" y="4041797"/>
            <a:ext cx="914400" cy="914400"/>
          </a:xfrm>
        </p:spPr>
        <p:txBody>
          <a:bodyPr/>
          <a:lstStyle>
            <a:lvl1pPr marL="0" indent="0">
              <a:buNone/>
              <a:defRPr/>
            </a:lvl1pPr>
          </a:lstStyle>
          <a:p>
            <a:r>
              <a:rPr lang="en-US"/>
              <a:t>Click icon to add picture</a:t>
            </a:r>
          </a:p>
        </p:txBody>
      </p:sp>
      <p:sp>
        <p:nvSpPr>
          <p:cNvPr id="21" name="Minnesota North">
            <a:extLst>
              <a:ext uri="{FF2B5EF4-FFF2-40B4-BE49-F238E27FC236}">
                <a16:creationId xmlns:a16="http://schemas.microsoft.com/office/drawing/2014/main" id="{A4DB2489-B05F-4404-0F8F-682A5CA633A9}"/>
              </a:ext>
            </a:extLst>
          </p:cNvPr>
          <p:cNvSpPr>
            <a:spLocks noGrp="1"/>
          </p:cNvSpPr>
          <p:nvPr>
            <p:ph type="pic" sz="quarter" idx="18"/>
          </p:nvPr>
        </p:nvSpPr>
        <p:spPr>
          <a:xfrm>
            <a:off x="2263762" y="4041797"/>
            <a:ext cx="914400" cy="914400"/>
          </a:xfrm>
        </p:spPr>
        <p:txBody>
          <a:bodyPr/>
          <a:lstStyle>
            <a:lvl1pPr marL="0" indent="0">
              <a:buNone/>
              <a:defRPr/>
            </a:lvl1pPr>
          </a:lstStyle>
          <a:p>
            <a:r>
              <a:rPr lang="en-US"/>
              <a:t>Click icon to add picture</a:t>
            </a:r>
          </a:p>
        </p:txBody>
      </p:sp>
      <p:sp>
        <p:nvSpPr>
          <p:cNvPr id="22" name="MSCS">
            <a:extLst>
              <a:ext uri="{FF2B5EF4-FFF2-40B4-BE49-F238E27FC236}">
                <a16:creationId xmlns:a16="http://schemas.microsoft.com/office/drawing/2014/main" id="{4251DD74-D40A-FEE9-4871-B99B5D86D473}"/>
              </a:ext>
            </a:extLst>
          </p:cNvPr>
          <p:cNvSpPr>
            <a:spLocks noGrp="1"/>
          </p:cNvSpPr>
          <p:nvPr>
            <p:ph type="pic" sz="quarter" idx="19"/>
          </p:nvPr>
        </p:nvSpPr>
        <p:spPr>
          <a:xfrm>
            <a:off x="3828739" y="4041797"/>
            <a:ext cx="914400" cy="914400"/>
          </a:xfrm>
        </p:spPr>
        <p:txBody>
          <a:bodyPr/>
          <a:lstStyle>
            <a:lvl1pPr marL="0" indent="0">
              <a:buNone/>
              <a:defRPr/>
            </a:lvl1pPr>
          </a:lstStyle>
          <a:p>
            <a:r>
              <a:rPr lang="en-US"/>
              <a:t>Click icon to add picture</a:t>
            </a:r>
          </a:p>
        </p:txBody>
      </p:sp>
      <p:sp>
        <p:nvSpPr>
          <p:cNvPr id="23" name="M State">
            <a:extLst>
              <a:ext uri="{FF2B5EF4-FFF2-40B4-BE49-F238E27FC236}">
                <a16:creationId xmlns:a16="http://schemas.microsoft.com/office/drawing/2014/main" id="{C1A19FDE-8D89-2903-2F60-37003C3DFDD0}"/>
              </a:ext>
            </a:extLst>
          </p:cNvPr>
          <p:cNvSpPr>
            <a:spLocks noGrp="1"/>
          </p:cNvSpPr>
          <p:nvPr>
            <p:ph type="pic" sz="quarter" idx="20"/>
          </p:nvPr>
        </p:nvSpPr>
        <p:spPr>
          <a:xfrm>
            <a:off x="5393716" y="4041797"/>
            <a:ext cx="914400" cy="914400"/>
          </a:xfrm>
        </p:spPr>
        <p:txBody>
          <a:bodyPr/>
          <a:lstStyle>
            <a:lvl1pPr marL="0" indent="0">
              <a:buNone/>
              <a:defRPr/>
            </a:lvl1pPr>
          </a:lstStyle>
          <a:p>
            <a:r>
              <a:rPr lang="en-US"/>
              <a:t>Click icon to add picture</a:t>
            </a:r>
          </a:p>
        </p:txBody>
      </p:sp>
      <p:sp>
        <p:nvSpPr>
          <p:cNvPr id="24" name="Mankato">
            <a:extLst>
              <a:ext uri="{FF2B5EF4-FFF2-40B4-BE49-F238E27FC236}">
                <a16:creationId xmlns:a16="http://schemas.microsoft.com/office/drawing/2014/main" id="{A2223B94-7364-9A14-7C41-6FE5D50D8BEA}"/>
              </a:ext>
            </a:extLst>
          </p:cNvPr>
          <p:cNvSpPr>
            <a:spLocks noGrp="1"/>
          </p:cNvSpPr>
          <p:nvPr>
            <p:ph type="pic" sz="quarter" idx="21"/>
          </p:nvPr>
        </p:nvSpPr>
        <p:spPr>
          <a:xfrm>
            <a:off x="6958693" y="4041797"/>
            <a:ext cx="914400" cy="914400"/>
          </a:xfrm>
        </p:spPr>
        <p:txBody>
          <a:bodyPr/>
          <a:lstStyle>
            <a:lvl1pPr marL="0" indent="0">
              <a:buNone/>
              <a:defRPr/>
            </a:lvl1pPr>
          </a:lstStyle>
          <a:p>
            <a:r>
              <a:rPr lang="en-US"/>
              <a:t>Click icon to add picture</a:t>
            </a:r>
          </a:p>
        </p:txBody>
      </p:sp>
      <p:sp>
        <p:nvSpPr>
          <p:cNvPr id="25" name="Moorhead">
            <a:extLst>
              <a:ext uri="{FF2B5EF4-FFF2-40B4-BE49-F238E27FC236}">
                <a16:creationId xmlns:a16="http://schemas.microsoft.com/office/drawing/2014/main" id="{48B9B9F2-E914-2E0F-7294-C8D57EC9069F}"/>
              </a:ext>
            </a:extLst>
          </p:cNvPr>
          <p:cNvSpPr>
            <a:spLocks noGrp="1"/>
          </p:cNvSpPr>
          <p:nvPr>
            <p:ph type="pic" sz="quarter" idx="22"/>
          </p:nvPr>
        </p:nvSpPr>
        <p:spPr>
          <a:xfrm>
            <a:off x="8523670" y="4041797"/>
            <a:ext cx="914400" cy="914400"/>
          </a:xfrm>
        </p:spPr>
        <p:txBody>
          <a:bodyPr/>
          <a:lstStyle>
            <a:lvl1pPr marL="0" indent="0">
              <a:buNone/>
              <a:defRPr/>
            </a:lvl1pPr>
          </a:lstStyle>
          <a:p>
            <a:r>
              <a:rPr lang="en-US"/>
              <a:t>Click icon to add picture</a:t>
            </a:r>
          </a:p>
        </p:txBody>
      </p:sp>
      <p:sp>
        <p:nvSpPr>
          <p:cNvPr id="26" name="MinnWest">
            <a:extLst>
              <a:ext uri="{FF2B5EF4-FFF2-40B4-BE49-F238E27FC236}">
                <a16:creationId xmlns:a16="http://schemas.microsoft.com/office/drawing/2014/main" id="{807D3951-6A18-D444-1C8F-6A6327712403}"/>
              </a:ext>
            </a:extLst>
          </p:cNvPr>
          <p:cNvSpPr>
            <a:spLocks noGrp="1"/>
          </p:cNvSpPr>
          <p:nvPr>
            <p:ph type="pic" sz="quarter" idx="23"/>
          </p:nvPr>
        </p:nvSpPr>
        <p:spPr>
          <a:xfrm>
            <a:off x="10088647" y="4041797"/>
            <a:ext cx="914400" cy="914400"/>
          </a:xfrm>
        </p:spPr>
        <p:txBody>
          <a:bodyPr/>
          <a:lstStyle>
            <a:lvl1pPr marL="0" indent="0">
              <a:buNone/>
              <a:defRPr/>
            </a:lvl1pPr>
          </a:lstStyle>
          <a:p>
            <a:r>
              <a:rPr lang="en-US"/>
              <a:t>Click icon to add picture</a:t>
            </a:r>
          </a:p>
        </p:txBody>
      </p:sp>
      <p:sp>
        <p:nvSpPr>
          <p:cNvPr id="27" name="Normandale">
            <a:extLst>
              <a:ext uri="{FF2B5EF4-FFF2-40B4-BE49-F238E27FC236}">
                <a16:creationId xmlns:a16="http://schemas.microsoft.com/office/drawing/2014/main" id="{60AB0DB6-49F0-0062-60F6-9D12AEE3F4F1}"/>
              </a:ext>
            </a:extLst>
          </p:cNvPr>
          <p:cNvSpPr>
            <a:spLocks noGrp="1"/>
          </p:cNvSpPr>
          <p:nvPr>
            <p:ph type="pic" sz="quarter" idx="24"/>
          </p:nvPr>
        </p:nvSpPr>
        <p:spPr>
          <a:xfrm>
            <a:off x="1467239" y="4963350"/>
            <a:ext cx="914400" cy="914400"/>
          </a:xfrm>
        </p:spPr>
        <p:txBody>
          <a:bodyPr/>
          <a:lstStyle>
            <a:lvl1pPr marL="0" indent="0">
              <a:buNone/>
              <a:defRPr/>
            </a:lvl1pPr>
          </a:lstStyle>
          <a:p>
            <a:r>
              <a:rPr lang="en-US"/>
              <a:t>Click icon to add picture</a:t>
            </a:r>
          </a:p>
        </p:txBody>
      </p:sp>
      <p:sp>
        <p:nvSpPr>
          <p:cNvPr id="28" name="Northland">
            <a:extLst>
              <a:ext uri="{FF2B5EF4-FFF2-40B4-BE49-F238E27FC236}">
                <a16:creationId xmlns:a16="http://schemas.microsoft.com/office/drawing/2014/main" id="{E73CF2E2-1B98-83DD-15FD-7F29A773AB95}"/>
              </a:ext>
            </a:extLst>
          </p:cNvPr>
          <p:cNvSpPr>
            <a:spLocks noGrp="1"/>
          </p:cNvSpPr>
          <p:nvPr>
            <p:ph type="pic" sz="quarter" idx="25"/>
          </p:nvPr>
        </p:nvSpPr>
        <p:spPr>
          <a:xfrm>
            <a:off x="3032216" y="4963350"/>
            <a:ext cx="914400" cy="914400"/>
          </a:xfrm>
        </p:spPr>
        <p:txBody>
          <a:bodyPr/>
          <a:lstStyle>
            <a:lvl1pPr marL="0" indent="0">
              <a:buNone/>
              <a:defRPr/>
            </a:lvl1pPr>
          </a:lstStyle>
          <a:p>
            <a:r>
              <a:rPr lang="en-US"/>
              <a:t>Click icon to add picture</a:t>
            </a:r>
          </a:p>
        </p:txBody>
      </p:sp>
      <p:sp>
        <p:nvSpPr>
          <p:cNvPr id="29" name="North Hennepin">
            <a:extLst>
              <a:ext uri="{FF2B5EF4-FFF2-40B4-BE49-F238E27FC236}">
                <a16:creationId xmlns:a16="http://schemas.microsoft.com/office/drawing/2014/main" id="{61FFDB3C-49B0-4E56-9553-055C32C77522}"/>
              </a:ext>
            </a:extLst>
          </p:cNvPr>
          <p:cNvSpPr>
            <a:spLocks noGrp="1"/>
          </p:cNvSpPr>
          <p:nvPr>
            <p:ph type="pic" sz="quarter" idx="26"/>
          </p:nvPr>
        </p:nvSpPr>
        <p:spPr>
          <a:xfrm>
            <a:off x="4597193" y="4963350"/>
            <a:ext cx="914400" cy="914400"/>
          </a:xfrm>
        </p:spPr>
        <p:txBody>
          <a:bodyPr/>
          <a:lstStyle>
            <a:lvl1pPr marL="0" indent="0">
              <a:buNone/>
              <a:defRPr/>
            </a:lvl1pPr>
          </a:lstStyle>
          <a:p>
            <a:r>
              <a:rPr lang="en-US"/>
              <a:t>Click icon to add picture</a:t>
            </a:r>
          </a:p>
        </p:txBody>
      </p:sp>
      <p:sp>
        <p:nvSpPr>
          <p:cNvPr id="30" name="NTC">
            <a:extLst>
              <a:ext uri="{FF2B5EF4-FFF2-40B4-BE49-F238E27FC236}">
                <a16:creationId xmlns:a16="http://schemas.microsoft.com/office/drawing/2014/main" id="{08BD88C4-804D-56F5-2F01-DE0D7C9E3162}"/>
              </a:ext>
            </a:extLst>
          </p:cNvPr>
          <p:cNvSpPr>
            <a:spLocks noGrp="1"/>
          </p:cNvSpPr>
          <p:nvPr>
            <p:ph type="pic" sz="quarter" idx="27"/>
          </p:nvPr>
        </p:nvSpPr>
        <p:spPr>
          <a:xfrm>
            <a:off x="6162170" y="4963350"/>
            <a:ext cx="914400" cy="914400"/>
          </a:xfrm>
        </p:spPr>
        <p:txBody>
          <a:bodyPr/>
          <a:lstStyle>
            <a:lvl1pPr marL="0" indent="0">
              <a:buNone/>
              <a:defRPr/>
            </a:lvl1pPr>
          </a:lstStyle>
          <a:p>
            <a:r>
              <a:rPr lang="en-US"/>
              <a:t>Click icon to add picture</a:t>
            </a:r>
          </a:p>
        </p:txBody>
      </p:sp>
      <p:sp>
        <p:nvSpPr>
          <p:cNvPr id="31" name="Pine Tech">
            <a:extLst>
              <a:ext uri="{FF2B5EF4-FFF2-40B4-BE49-F238E27FC236}">
                <a16:creationId xmlns:a16="http://schemas.microsoft.com/office/drawing/2014/main" id="{ABF63167-4044-3360-D603-716F12164D00}"/>
              </a:ext>
            </a:extLst>
          </p:cNvPr>
          <p:cNvSpPr>
            <a:spLocks noGrp="1"/>
          </p:cNvSpPr>
          <p:nvPr>
            <p:ph type="pic" sz="quarter" idx="28"/>
          </p:nvPr>
        </p:nvSpPr>
        <p:spPr>
          <a:xfrm>
            <a:off x="7727147" y="4963350"/>
            <a:ext cx="914400" cy="914400"/>
          </a:xfrm>
        </p:spPr>
        <p:txBody>
          <a:bodyPr/>
          <a:lstStyle>
            <a:lvl1pPr marL="0" indent="0">
              <a:buNone/>
              <a:defRPr/>
            </a:lvl1pPr>
          </a:lstStyle>
          <a:p>
            <a:r>
              <a:rPr lang="en-US"/>
              <a:t>Click icon to add picture</a:t>
            </a:r>
          </a:p>
        </p:txBody>
      </p:sp>
      <p:sp>
        <p:nvSpPr>
          <p:cNvPr id="32" name="Ridgewater">
            <a:extLst>
              <a:ext uri="{FF2B5EF4-FFF2-40B4-BE49-F238E27FC236}">
                <a16:creationId xmlns:a16="http://schemas.microsoft.com/office/drawing/2014/main" id="{34B268C2-9035-49E9-CED5-9D3EACC0B0C8}"/>
              </a:ext>
            </a:extLst>
          </p:cNvPr>
          <p:cNvSpPr>
            <a:spLocks noGrp="1"/>
          </p:cNvSpPr>
          <p:nvPr>
            <p:ph type="pic" sz="quarter" idx="29"/>
          </p:nvPr>
        </p:nvSpPr>
        <p:spPr>
          <a:xfrm>
            <a:off x="9292124" y="4963350"/>
            <a:ext cx="914400" cy="914400"/>
          </a:xfrm>
        </p:spPr>
        <p:txBody>
          <a:bodyPr/>
          <a:lstStyle>
            <a:lvl1pPr marL="0" indent="0">
              <a:buNone/>
              <a:defRPr/>
            </a:lvl1pPr>
          </a:lstStyle>
          <a:p>
            <a:r>
              <a:rPr lang="en-US"/>
              <a:t>Click icon to add picture</a:t>
            </a:r>
          </a:p>
        </p:txBody>
      </p:sp>
      <p:sp>
        <p:nvSpPr>
          <p:cNvPr id="33" name="Riverland">
            <a:extLst>
              <a:ext uri="{FF2B5EF4-FFF2-40B4-BE49-F238E27FC236}">
                <a16:creationId xmlns:a16="http://schemas.microsoft.com/office/drawing/2014/main" id="{98A3C0FC-9491-C663-0B53-EACCE79F1324}"/>
              </a:ext>
            </a:extLst>
          </p:cNvPr>
          <p:cNvSpPr>
            <a:spLocks noGrp="1"/>
          </p:cNvSpPr>
          <p:nvPr>
            <p:ph type="pic" sz="quarter" idx="30"/>
          </p:nvPr>
        </p:nvSpPr>
        <p:spPr>
          <a:xfrm>
            <a:off x="10857101" y="4960965"/>
            <a:ext cx="914400" cy="914400"/>
          </a:xfrm>
        </p:spPr>
        <p:txBody>
          <a:bodyPr/>
          <a:lstStyle>
            <a:lvl1pPr marL="0" indent="0">
              <a:buNone/>
              <a:defRPr/>
            </a:lvl1pPr>
          </a:lstStyle>
          <a:p>
            <a:r>
              <a:rPr lang="en-US"/>
              <a:t>Click icon to add picture</a:t>
            </a:r>
          </a:p>
        </p:txBody>
      </p:sp>
      <p:sp>
        <p:nvSpPr>
          <p:cNvPr id="13" name="Rochester">
            <a:extLst>
              <a:ext uri="{FF2B5EF4-FFF2-40B4-BE49-F238E27FC236}">
                <a16:creationId xmlns:a16="http://schemas.microsoft.com/office/drawing/2014/main" id="{239924F3-37B7-D202-1A06-CD0C981DF6DE}"/>
              </a:ext>
            </a:extLst>
          </p:cNvPr>
          <p:cNvSpPr>
            <a:spLocks noGrp="1"/>
          </p:cNvSpPr>
          <p:nvPr>
            <p:ph type="pic" sz="quarter" idx="10"/>
          </p:nvPr>
        </p:nvSpPr>
        <p:spPr>
          <a:xfrm>
            <a:off x="699018" y="5880134"/>
            <a:ext cx="914400" cy="914400"/>
          </a:xfrm>
        </p:spPr>
        <p:txBody>
          <a:bodyPr/>
          <a:lstStyle>
            <a:lvl1pPr marL="0" indent="0">
              <a:buNone/>
              <a:defRPr/>
            </a:lvl1pPr>
          </a:lstStyle>
          <a:p>
            <a:r>
              <a:rPr lang="en-US"/>
              <a:t>Click icon to add picture</a:t>
            </a:r>
          </a:p>
        </p:txBody>
      </p:sp>
      <p:sp>
        <p:nvSpPr>
          <p:cNvPr id="14" name="South Central">
            <a:extLst>
              <a:ext uri="{FF2B5EF4-FFF2-40B4-BE49-F238E27FC236}">
                <a16:creationId xmlns:a16="http://schemas.microsoft.com/office/drawing/2014/main" id="{E7D234D3-1EA9-B269-1127-C277CA252652}"/>
              </a:ext>
            </a:extLst>
          </p:cNvPr>
          <p:cNvSpPr>
            <a:spLocks noGrp="1"/>
          </p:cNvSpPr>
          <p:nvPr>
            <p:ph type="pic" sz="quarter" idx="11"/>
          </p:nvPr>
        </p:nvSpPr>
        <p:spPr>
          <a:xfrm>
            <a:off x="2263995" y="5880134"/>
            <a:ext cx="914400" cy="914400"/>
          </a:xfrm>
        </p:spPr>
        <p:txBody>
          <a:bodyPr/>
          <a:lstStyle>
            <a:lvl1pPr marL="0" indent="0">
              <a:buNone/>
              <a:defRPr/>
            </a:lvl1pPr>
          </a:lstStyle>
          <a:p>
            <a:r>
              <a:rPr lang="en-US"/>
              <a:t>Click icon to add picture</a:t>
            </a:r>
          </a:p>
        </p:txBody>
      </p:sp>
      <p:sp>
        <p:nvSpPr>
          <p:cNvPr id="15" name="SCSU">
            <a:extLst>
              <a:ext uri="{FF2B5EF4-FFF2-40B4-BE49-F238E27FC236}">
                <a16:creationId xmlns:a16="http://schemas.microsoft.com/office/drawing/2014/main" id="{F3DD4E8D-CCE6-2746-13E9-9061524F040A}"/>
              </a:ext>
            </a:extLst>
          </p:cNvPr>
          <p:cNvSpPr>
            <a:spLocks noGrp="1"/>
          </p:cNvSpPr>
          <p:nvPr>
            <p:ph type="pic" sz="quarter" idx="12"/>
          </p:nvPr>
        </p:nvSpPr>
        <p:spPr>
          <a:xfrm>
            <a:off x="3828972" y="5880134"/>
            <a:ext cx="914400" cy="914400"/>
          </a:xfrm>
        </p:spPr>
        <p:txBody>
          <a:bodyPr/>
          <a:lstStyle>
            <a:lvl1pPr marL="0" indent="0">
              <a:buNone/>
              <a:defRPr/>
            </a:lvl1pPr>
          </a:lstStyle>
          <a:p>
            <a:r>
              <a:rPr lang="en-US"/>
              <a:t>Click icon to add picture</a:t>
            </a:r>
          </a:p>
        </p:txBody>
      </p:sp>
      <p:sp>
        <p:nvSpPr>
          <p:cNvPr id="16" name="SCTCC">
            <a:extLst>
              <a:ext uri="{FF2B5EF4-FFF2-40B4-BE49-F238E27FC236}">
                <a16:creationId xmlns:a16="http://schemas.microsoft.com/office/drawing/2014/main" id="{DDDDDE92-3BC5-8A5B-9C1F-F4BF2FE72E9B}"/>
              </a:ext>
            </a:extLst>
          </p:cNvPr>
          <p:cNvSpPr>
            <a:spLocks noGrp="1"/>
          </p:cNvSpPr>
          <p:nvPr>
            <p:ph type="pic" sz="quarter" idx="13"/>
          </p:nvPr>
        </p:nvSpPr>
        <p:spPr>
          <a:xfrm>
            <a:off x="5393949" y="5880134"/>
            <a:ext cx="914400" cy="914400"/>
          </a:xfrm>
        </p:spPr>
        <p:txBody>
          <a:bodyPr/>
          <a:lstStyle>
            <a:lvl1pPr marL="0" indent="0">
              <a:buNone/>
              <a:defRPr/>
            </a:lvl1pPr>
          </a:lstStyle>
          <a:p>
            <a:r>
              <a:rPr lang="en-US"/>
              <a:t>Click icon to add picture</a:t>
            </a:r>
          </a:p>
        </p:txBody>
      </p:sp>
      <p:sp>
        <p:nvSpPr>
          <p:cNvPr id="17" name="Southwest">
            <a:extLst>
              <a:ext uri="{FF2B5EF4-FFF2-40B4-BE49-F238E27FC236}">
                <a16:creationId xmlns:a16="http://schemas.microsoft.com/office/drawing/2014/main" id="{BD40AA57-926B-2625-EDA1-385A3E444480}"/>
              </a:ext>
            </a:extLst>
          </p:cNvPr>
          <p:cNvSpPr>
            <a:spLocks noGrp="1"/>
          </p:cNvSpPr>
          <p:nvPr>
            <p:ph type="pic" sz="quarter" idx="14"/>
          </p:nvPr>
        </p:nvSpPr>
        <p:spPr>
          <a:xfrm>
            <a:off x="6958926" y="5880134"/>
            <a:ext cx="914400" cy="914400"/>
          </a:xfrm>
        </p:spPr>
        <p:txBody>
          <a:bodyPr/>
          <a:lstStyle>
            <a:lvl1pPr marL="0" indent="0">
              <a:buNone/>
              <a:defRPr/>
            </a:lvl1pPr>
          </a:lstStyle>
          <a:p>
            <a:r>
              <a:rPr lang="en-US"/>
              <a:t>Click icon to add picture</a:t>
            </a:r>
          </a:p>
        </p:txBody>
      </p:sp>
      <p:sp>
        <p:nvSpPr>
          <p:cNvPr id="18" name="Saint Paul College">
            <a:extLst>
              <a:ext uri="{FF2B5EF4-FFF2-40B4-BE49-F238E27FC236}">
                <a16:creationId xmlns:a16="http://schemas.microsoft.com/office/drawing/2014/main" id="{E04CA0D8-A3F4-E2DF-09BE-49DE645F75B6}"/>
              </a:ext>
            </a:extLst>
          </p:cNvPr>
          <p:cNvSpPr>
            <a:spLocks noGrp="1"/>
          </p:cNvSpPr>
          <p:nvPr>
            <p:ph type="pic" sz="quarter" idx="15"/>
          </p:nvPr>
        </p:nvSpPr>
        <p:spPr>
          <a:xfrm>
            <a:off x="8523903" y="5880134"/>
            <a:ext cx="914400" cy="914400"/>
          </a:xfrm>
        </p:spPr>
        <p:txBody>
          <a:bodyPr/>
          <a:lstStyle>
            <a:lvl1pPr marL="0" indent="0">
              <a:buNone/>
              <a:defRPr/>
            </a:lvl1pPr>
          </a:lstStyle>
          <a:p>
            <a:r>
              <a:rPr lang="en-US"/>
              <a:t>Click icon to add picture</a:t>
            </a:r>
          </a:p>
        </p:txBody>
      </p:sp>
      <p:sp>
        <p:nvSpPr>
          <p:cNvPr id="19" name="Winona">
            <a:extLst>
              <a:ext uri="{FF2B5EF4-FFF2-40B4-BE49-F238E27FC236}">
                <a16:creationId xmlns:a16="http://schemas.microsoft.com/office/drawing/2014/main" id="{FA2F223A-6800-2311-3202-02C46F6A61A0}"/>
              </a:ext>
            </a:extLst>
          </p:cNvPr>
          <p:cNvSpPr>
            <a:spLocks noGrp="1"/>
          </p:cNvSpPr>
          <p:nvPr>
            <p:ph type="pic" sz="quarter" idx="16"/>
          </p:nvPr>
        </p:nvSpPr>
        <p:spPr>
          <a:xfrm>
            <a:off x="10088880" y="5880134"/>
            <a:ext cx="914400" cy="914400"/>
          </a:xfrm>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566779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779711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77730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4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33059" y="118923"/>
            <a:ext cx="2415009" cy="1828799"/>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137334" y="1753009"/>
            <a:ext cx="2415009" cy="1828799"/>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9730141" y="3387095"/>
            <a:ext cx="2415009" cy="1828799"/>
          </a:xfrm>
          <a:effectLst/>
        </p:spPr>
        <p:txBody>
          <a:bodyP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7D69E843-95E1-3844-F4E1-A1ACBDECDECB}"/>
              </a:ext>
            </a:extLst>
          </p:cNvPr>
          <p:cNvSpPr>
            <a:spLocks noGrp="1"/>
          </p:cNvSpPr>
          <p:nvPr>
            <p:ph sz="quarter" idx="43" hasCustomPrompt="1"/>
          </p:nvPr>
        </p:nvSpPr>
        <p:spPr>
          <a:xfrm>
            <a:off x="8686355" y="5021181"/>
            <a:ext cx="2415009" cy="1828799"/>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839166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80595" y="-91440"/>
            <a:ext cx="2415009" cy="2610263"/>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774051" y="2182452"/>
            <a:ext cx="2415009" cy="2610263"/>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8733051" y="4247737"/>
            <a:ext cx="2415009" cy="2610263"/>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16168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66038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1"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CA5884CD-8A41-0884-222A-744D96352C4F}"/>
              </a:ext>
            </a:extLst>
          </p:cNvPr>
          <p:cNvSpPr>
            <a:spLocks noGrp="1"/>
          </p:cNvSpPr>
          <p:nvPr>
            <p:ph idx="10" hasCustomPrompt="1"/>
          </p:nvPr>
        </p:nvSpPr>
        <p:spPr>
          <a:xfrm>
            <a:off x="6240780"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65809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03F91B86-A73A-E17F-84E8-FA8B744D84BD}"/>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AB3BBEF8-0765-A86B-080A-6AAC85474BB3}"/>
              </a:ext>
            </a:extLst>
          </p:cNvPr>
          <p:cNvSpPr>
            <a:spLocks noGrp="1"/>
          </p:cNvSpPr>
          <p:nvPr>
            <p:ph sz="quarter" idx="37" hasCustomPrompt="1"/>
          </p:nvPr>
        </p:nvSpPr>
        <p:spPr>
          <a:xfrm>
            <a:off x="376465"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4" name="Content Placeholder 3">
            <a:extLst>
              <a:ext uri="{FF2B5EF4-FFF2-40B4-BE49-F238E27FC236}">
                <a16:creationId xmlns:a16="http://schemas.microsoft.com/office/drawing/2014/main" id="{74D9B8A7-6B1A-F18A-B96E-0DE084BB2B1A}"/>
              </a:ext>
            </a:extLst>
          </p:cNvPr>
          <p:cNvSpPr>
            <a:spLocks noGrp="1"/>
          </p:cNvSpPr>
          <p:nvPr>
            <p:ph sz="quarter" idx="38" hasCustomPrompt="1"/>
          </p:nvPr>
        </p:nvSpPr>
        <p:spPr>
          <a:xfrm>
            <a:off x="376465"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303CA68F-A0AE-517D-BA8C-A2B4B5628413}"/>
              </a:ext>
            </a:extLst>
          </p:cNvPr>
          <p:cNvSpPr>
            <a:spLocks noGrp="1"/>
          </p:cNvSpPr>
          <p:nvPr>
            <p:ph sz="quarter" idx="39" hasCustomPrompt="1"/>
          </p:nvPr>
        </p:nvSpPr>
        <p:spPr>
          <a:xfrm>
            <a:off x="376465" y="5105875"/>
            <a:ext cx="2728722" cy="1515072"/>
          </a:xfrm>
        </p:spPr>
        <p:txBody>
          <a:bodyPr>
            <a:normAutofit/>
          </a:bodyPr>
          <a:lstStyle>
            <a:lvl1pPr marL="0" indent="0" algn="ctr">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388765D8-11A8-DF06-563B-228EF9AF58A4}"/>
              </a:ext>
            </a:extLst>
          </p:cNvPr>
          <p:cNvSpPr>
            <a:spLocks noGrp="1"/>
          </p:cNvSpPr>
          <p:nvPr>
            <p:ph sz="quarter" idx="49" hasCustomPrompt="1"/>
          </p:nvPr>
        </p:nvSpPr>
        <p:spPr>
          <a:xfrm>
            <a:off x="3279914"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9" name="Content Placeholder 3">
            <a:extLst>
              <a:ext uri="{FF2B5EF4-FFF2-40B4-BE49-F238E27FC236}">
                <a16:creationId xmlns:a16="http://schemas.microsoft.com/office/drawing/2014/main" id="{B22EE432-F176-2D22-4989-227AA21B761C}"/>
              </a:ext>
            </a:extLst>
          </p:cNvPr>
          <p:cNvSpPr>
            <a:spLocks noGrp="1"/>
          </p:cNvSpPr>
          <p:nvPr>
            <p:ph sz="quarter" idx="41" hasCustomPrompt="1"/>
          </p:nvPr>
        </p:nvSpPr>
        <p:spPr>
          <a:xfrm>
            <a:off x="3279914"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6B702F83-B9A9-EE22-F428-323332C9C386}"/>
              </a:ext>
            </a:extLst>
          </p:cNvPr>
          <p:cNvSpPr>
            <a:spLocks noGrp="1"/>
          </p:cNvSpPr>
          <p:nvPr>
            <p:ph sz="quarter" idx="42" hasCustomPrompt="1"/>
          </p:nvPr>
        </p:nvSpPr>
        <p:spPr>
          <a:xfrm>
            <a:off x="3279914" y="5105875"/>
            <a:ext cx="2728722" cy="1515072"/>
          </a:xfrm>
        </p:spPr>
        <p:txBody>
          <a:bodyPr>
            <a:normAutofit/>
          </a:bodyPr>
          <a:lstStyle>
            <a:lvl1pPr marL="0" indent="0" algn="ctr">
              <a:buNone/>
              <a:defRPr sz="1800"/>
            </a:lvl1pPr>
          </a:lstStyle>
          <a:p>
            <a:pPr lvl="0"/>
            <a:r>
              <a:rPr lang="en-US"/>
              <a:t>Add text or image</a:t>
            </a:r>
          </a:p>
        </p:txBody>
      </p:sp>
      <p:sp>
        <p:nvSpPr>
          <p:cNvPr id="15" name="Content Placeholder 4">
            <a:extLst>
              <a:ext uri="{FF2B5EF4-FFF2-40B4-BE49-F238E27FC236}">
                <a16:creationId xmlns:a16="http://schemas.microsoft.com/office/drawing/2014/main" id="{43D73686-E773-751D-EA01-AE5050B4D3DF}"/>
              </a:ext>
            </a:extLst>
          </p:cNvPr>
          <p:cNvSpPr>
            <a:spLocks noGrp="1"/>
          </p:cNvSpPr>
          <p:nvPr>
            <p:ph sz="quarter" idx="50" hasCustomPrompt="1"/>
          </p:nvPr>
        </p:nvSpPr>
        <p:spPr>
          <a:xfrm>
            <a:off x="6181586"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4" name="Content Placeholder 3">
            <a:extLst>
              <a:ext uri="{FF2B5EF4-FFF2-40B4-BE49-F238E27FC236}">
                <a16:creationId xmlns:a16="http://schemas.microsoft.com/office/drawing/2014/main" id="{B6690EC2-CB9E-D57A-3C10-F88AD96B4CED}"/>
              </a:ext>
            </a:extLst>
          </p:cNvPr>
          <p:cNvSpPr>
            <a:spLocks noGrp="1"/>
          </p:cNvSpPr>
          <p:nvPr>
            <p:ph sz="quarter" idx="44" hasCustomPrompt="1"/>
          </p:nvPr>
        </p:nvSpPr>
        <p:spPr>
          <a:xfrm>
            <a:off x="618336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54A88B5-A6D9-D806-B4C6-64F178569666}"/>
              </a:ext>
            </a:extLst>
          </p:cNvPr>
          <p:cNvSpPr>
            <a:spLocks noGrp="1"/>
          </p:cNvSpPr>
          <p:nvPr>
            <p:ph sz="quarter" idx="45" hasCustomPrompt="1"/>
          </p:nvPr>
        </p:nvSpPr>
        <p:spPr>
          <a:xfrm>
            <a:off x="6183363" y="5105875"/>
            <a:ext cx="2728722" cy="1515072"/>
          </a:xfrm>
        </p:spPr>
        <p:txBody>
          <a:bodyPr>
            <a:normAutofit/>
          </a:bodyPr>
          <a:lstStyle>
            <a:lvl1pPr marL="0" indent="0" algn="ctr">
              <a:buNone/>
              <a:defRPr sz="1800"/>
            </a:lvl1pPr>
          </a:lstStyle>
          <a:p>
            <a:pPr lvl="0"/>
            <a:r>
              <a:rPr lang="en-US"/>
              <a:t>Add text or image</a:t>
            </a:r>
          </a:p>
        </p:txBody>
      </p:sp>
      <p:sp>
        <p:nvSpPr>
          <p:cNvPr id="20" name="Content Placeholder 4">
            <a:extLst>
              <a:ext uri="{FF2B5EF4-FFF2-40B4-BE49-F238E27FC236}">
                <a16:creationId xmlns:a16="http://schemas.microsoft.com/office/drawing/2014/main" id="{07F4C3FE-2C54-9B7D-E22E-AADE71FAC58B}"/>
              </a:ext>
            </a:extLst>
          </p:cNvPr>
          <p:cNvSpPr>
            <a:spLocks noGrp="1"/>
          </p:cNvSpPr>
          <p:nvPr>
            <p:ph sz="quarter" idx="51" hasCustomPrompt="1"/>
          </p:nvPr>
        </p:nvSpPr>
        <p:spPr>
          <a:xfrm>
            <a:off x="9084679"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8" name="Content Placeholder 3">
            <a:extLst>
              <a:ext uri="{FF2B5EF4-FFF2-40B4-BE49-F238E27FC236}">
                <a16:creationId xmlns:a16="http://schemas.microsoft.com/office/drawing/2014/main" id="{A7DA9719-5EE4-ED4E-5401-9A5F097D8B77}"/>
              </a:ext>
            </a:extLst>
          </p:cNvPr>
          <p:cNvSpPr>
            <a:spLocks noGrp="1"/>
          </p:cNvSpPr>
          <p:nvPr>
            <p:ph sz="quarter" idx="47" hasCustomPrompt="1"/>
          </p:nvPr>
        </p:nvSpPr>
        <p:spPr>
          <a:xfrm>
            <a:off x="908681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6180BC9B-830D-B9C3-E9A7-EE636DC1FD59}"/>
              </a:ext>
            </a:extLst>
          </p:cNvPr>
          <p:cNvSpPr>
            <a:spLocks noGrp="1"/>
          </p:cNvSpPr>
          <p:nvPr>
            <p:ph sz="quarter" idx="48" hasCustomPrompt="1"/>
          </p:nvPr>
        </p:nvSpPr>
        <p:spPr>
          <a:xfrm>
            <a:off x="9086813" y="5105875"/>
            <a:ext cx="2728722" cy="151507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418763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6A3D1C8A-22FA-FD61-C7EA-38B154BEB8BC}"/>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6F2CFF0-C3F1-BF62-B5E5-B7F4280A0F20}"/>
              </a:ext>
            </a:extLst>
          </p:cNvPr>
          <p:cNvSpPr>
            <a:spLocks noGrp="1"/>
          </p:cNvSpPr>
          <p:nvPr>
            <p:ph sz="quarter" idx="37" hasCustomPrompt="1"/>
          </p:nvPr>
        </p:nvSpPr>
        <p:spPr>
          <a:xfrm>
            <a:off x="1319814" y="3226302"/>
            <a:ext cx="2683886"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0F44A73F-A59B-B0A4-6EA3-F46012DDBD27}"/>
              </a:ext>
            </a:extLst>
          </p:cNvPr>
          <p:cNvSpPr>
            <a:spLocks noGrp="1"/>
          </p:cNvSpPr>
          <p:nvPr>
            <p:ph sz="quarter" idx="38" hasCustomPrompt="1"/>
          </p:nvPr>
        </p:nvSpPr>
        <p:spPr>
          <a:xfrm>
            <a:off x="1274978" y="5361626"/>
            <a:ext cx="2728722" cy="445110"/>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C3A77B60-98C1-27A9-96BE-AD266101C609}"/>
              </a:ext>
            </a:extLst>
          </p:cNvPr>
          <p:cNvSpPr>
            <a:spLocks noGrp="1"/>
          </p:cNvSpPr>
          <p:nvPr>
            <p:ph sz="quarter" idx="39" hasCustomPrompt="1"/>
          </p:nvPr>
        </p:nvSpPr>
        <p:spPr>
          <a:xfrm>
            <a:off x="1274978" y="5806736"/>
            <a:ext cx="2728722" cy="913382"/>
          </a:xfrm>
        </p:spPr>
        <p:txBody>
          <a:bodyPr>
            <a:normAutofit/>
          </a:bodyPr>
          <a:lstStyle>
            <a:lvl1pPr marL="0" indent="0" algn="ctr">
              <a:buNone/>
              <a:defRPr sz="1800"/>
            </a:lvl1pPr>
          </a:lstStyle>
          <a:p>
            <a:pPr lvl="0"/>
            <a:r>
              <a:rPr lang="en-US"/>
              <a:t>Add text or image</a:t>
            </a:r>
          </a:p>
        </p:txBody>
      </p:sp>
      <p:sp>
        <p:nvSpPr>
          <p:cNvPr id="6" name="Content Placeholder 4">
            <a:extLst>
              <a:ext uri="{FF2B5EF4-FFF2-40B4-BE49-F238E27FC236}">
                <a16:creationId xmlns:a16="http://schemas.microsoft.com/office/drawing/2014/main" id="{4D35CFB6-5062-6955-5AEA-A38CBC8AA488}"/>
              </a:ext>
            </a:extLst>
          </p:cNvPr>
          <p:cNvSpPr>
            <a:spLocks noGrp="1"/>
          </p:cNvSpPr>
          <p:nvPr>
            <p:ph sz="quarter" idx="40" hasCustomPrompt="1"/>
          </p:nvPr>
        </p:nvSpPr>
        <p:spPr>
          <a:xfrm>
            <a:off x="4731638" y="3226302"/>
            <a:ext cx="2728721" cy="1980442"/>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B2034EA-4060-A7CA-98C2-88E084E6D7C4}"/>
              </a:ext>
            </a:extLst>
          </p:cNvPr>
          <p:cNvSpPr>
            <a:spLocks noGrp="1"/>
          </p:cNvSpPr>
          <p:nvPr>
            <p:ph sz="quarter" idx="41" hasCustomPrompt="1"/>
          </p:nvPr>
        </p:nvSpPr>
        <p:spPr>
          <a:xfrm>
            <a:off x="4731639" y="5361626"/>
            <a:ext cx="2728722" cy="445110"/>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D2ED9687-D91A-9C93-5624-266CFB4CA175}"/>
              </a:ext>
            </a:extLst>
          </p:cNvPr>
          <p:cNvSpPr>
            <a:spLocks noGrp="1"/>
          </p:cNvSpPr>
          <p:nvPr>
            <p:ph sz="quarter" idx="42" hasCustomPrompt="1"/>
          </p:nvPr>
        </p:nvSpPr>
        <p:spPr>
          <a:xfrm>
            <a:off x="4731639" y="5806736"/>
            <a:ext cx="2728722" cy="913382"/>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440D8A25-280D-54E5-045D-00BBA4114058}"/>
              </a:ext>
            </a:extLst>
          </p:cNvPr>
          <p:cNvSpPr>
            <a:spLocks noGrp="1"/>
          </p:cNvSpPr>
          <p:nvPr>
            <p:ph sz="quarter" idx="43" hasCustomPrompt="1"/>
          </p:nvPr>
        </p:nvSpPr>
        <p:spPr>
          <a:xfrm>
            <a:off x="8188297" y="3226302"/>
            <a:ext cx="2728721" cy="1980442"/>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8A64B1FB-B97E-7BC7-5EA4-757C5015A8BD}"/>
              </a:ext>
            </a:extLst>
          </p:cNvPr>
          <p:cNvSpPr>
            <a:spLocks noGrp="1"/>
          </p:cNvSpPr>
          <p:nvPr>
            <p:ph sz="quarter" idx="44" hasCustomPrompt="1"/>
          </p:nvPr>
        </p:nvSpPr>
        <p:spPr>
          <a:xfrm>
            <a:off x="8188300" y="5361626"/>
            <a:ext cx="2728722" cy="445110"/>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B224095-F8EA-7AB9-3C71-9C12FACBCC05}"/>
              </a:ext>
            </a:extLst>
          </p:cNvPr>
          <p:cNvSpPr>
            <a:spLocks noGrp="1"/>
          </p:cNvSpPr>
          <p:nvPr>
            <p:ph sz="quarter" idx="45" hasCustomPrompt="1"/>
          </p:nvPr>
        </p:nvSpPr>
        <p:spPr>
          <a:xfrm>
            <a:off x="8188300" y="5806736"/>
            <a:ext cx="2728722" cy="91338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57147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Text Placeholder 18">
            <a:extLst>
              <a:ext uri="{FF2B5EF4-FFF2-40B4-BE49-F238E27FC236}">
                <a16:creationId xmlns:a16="http://schemas.microsoft.com/office/drawing/2014/main" id="{2D2438D1-CD5E-B884-EFC3-D79800F4108D}"/>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6" name="Content Placeholder 4">
            <a:extLst>
              <a:ext uri="{FF2B5EF4-FFF2-40B4-BE49-F238E27FC236}">
                <a16:creationId xmlns:a16="http://schemas.microsoft.com/office/drawing/2014/main" id="{E8AE1B30-FDBF-70CA-C90D-683CF98040FC}"/>
              </a:ext>
            </a:extLst>
          </p:cNvPr>
          <p:cNvSpPr>
            <a:spLocks noGrp="1"/>
          </p:cNvSpPr>
          <p:nvPr>
            <p:ph sz="quarter" idx="37" hasCustomPrompt="1"/>
          </p:nvPr>
        </p:nvSpPr>
        <p:spPr>
          <a:xfrm>
            <a:off x="838201" y="2813459"/>
            <a:ext cx="1888210" cy="1856789"/>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97E54BE-F7FB-0FD1-DFCC-82D93EF7C345}"/>
              </a:ext>
            </a:extLst>
          </p:cNvPr>
          <p:cNvSpPr>
            <a:spLocks noGrp="1"/>
          </p:cNvSpPr>
          <p:nvPr>
            <p:ph sz="quarter" idx="38" hasCustomPrompt="1"/>
          </p:nvPr>
        </p:nvSpPr>
        <p:spPr>
          <a:xfrm>
            <a:off x="2937210" y="2813459"/>
            <a:ext cx="3001217" cy="608377"/>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C568F627-C9C0-C392-5EFB-2193D4305083}"/>
              </a:ext>
            </a:extLst>
          </p:cNvPr>
          <p:cNvSpPr>
            <a:spLocks noGrp="1"/>
          </p:cNvSpPr>
          <p:nvPr>
            <p:ph sz="quarter" idx="39" hasCustomPrompt="1"/>
          </p:nvPr>
        </p:nvSpPr>
        <p:spPr>
          <a:xfrm>
            <a:off x="2937209" y="3417345"/>
            <a:ext cx="3001217" cy="1248411"/>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B375BB83-7A57-DD03-5486-C19FC2B6DC9D}"/>
              </a:ext>
            </a:extLst>
          </p:cNvPr>
          <p:cNvSpPr>
            <a:spLocks noGrp="1"/>
          </p:cNvSpPr>
          <p:nvPr>
            <p:ph sz="quarter" idx="40" hasCustomPrompt="1"/>
          </p:nvPr>
        </p:nvSpPr>
        <p:spPr>
          <a:xfrm>
            <a:off x="6295054" y="2813459"/>
            <a:ext cx="1888210" cy="1856789"/>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474D0581-BC40-9CD2-5E6F-F61BE391A422}"/>
              </a:ext>
            </a:extLst>
          </p:cNvPr>
          <p:cNvSpPr>
            <a:spLocks noGrp="1"/>
          </p:cNvSpPr>
          <p:nvPr>
            <p:ph sz="quarter" idx="41" hasCustomPrompt="1"/>
          </p:nvPr>
        </p:nvSpPr>
        <p:spPr>
          <a:xfrm>
            <a:off x="8394063" y="2813459"/>
            <a:ext cx="3001217" cy="608377"/>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B2C0630A-B631-7D95-7A4F-E5B6A1610A19}"/>
              </a:ext>
            </a:extLst>
          </p:cNvPr>
          <p:cNvSpPr>
            <a:spLocks noGrp="1"/>
          </p:cNvSpPr>
          <p:nvPr>
            <p:ph sz="quarter" idx="42" hasCustomPrompt="1"/>
          </p:nvPr>
        </p:nvSpPr>
        <p:spPr>
          <a:xfrm>
            <a:off x="8394062" y="3427020"/>
            <a:ext cx="3001217" cy="1248411"/>
          </a:xfrm>
        </p:spPr>
        <p:txBody>
          <a:bodyPr>
            <a:normAutofit/>
          </a:bodyPr>
          <a:lstStyle>
            <a:lvl1pPr marL="0" indent="0" algn="ctr">
              <a:buNone/>
              <a:defRPr sz="1800"/>
            </a:lvl1pPr>
          </a:lstStyle>
          <a:p>
            <a:pPr lvl="0"/>
            <a:r>
              <a:rPr lang="en-US"/>
              <a:t>Add text or image</a:t>
            </a:r>
          </a:p>
        </p:txBody>
      </p:sp>
      <p:sp>
        <p:nvSpPr>
          <p:cNvPr id="23" name="Content Placeholder 4">
            <a:extLst>
              <a:ext uri="{FF2B5EF4-FFF2-40B4-BE49-F238E27FC236}">
                <a16:creationId xmlns:a16="http://schemas.microsoft.com/office/drawing/2014/main" id="{D9EFAD20-28A5-1B78-B8B7-EB1D0B2071D9}"/>
              </a:ext>
            </a:extLst>
          </p:cNvPr>
          <p:cNvSpPr>
            <a:spLocks noGrp="1"/>
          </p:cNvSpPr>
          <p:nvPr>
            <p:ph sz="quarter" idx="43" hasCustomPrompt="1"/>
          </p:nvPr>
        </p:nvSpPr>
        <p:spPr>
          <a:xfrm>
            <a:off x="838200" y="4863329"/>
            <a:ext cx="1888210" cy="1856789"/>
          </a:xfrm>
          <a:prstGeom prst="rect">
            <a:avLst/>
          </a:prstGeom>
        </p:spPr>
        <p:txBody>
          <a:bodyPr anchor="ctr"/>
          <a:lstStyle>
            <a:lvl1pPr marL="0" indent="0" algn="ctr">
              <a:buNone/>
              <a:defRPr/>
            </a:lvl1pPr>
          </a:lstStyle>
          <a:p>
            <a:pPr lvl="0"/>
            <a:r>
              <a:rPr lang="en-US"/>
              <a:t>Add text or image</a:t>
            </a:r>
          </a:p>
        </p:txBody>
      </p:sp>
      <p:sp>
        <p:nvSpPr>
          <p:cNvPr id="24" name="Content Placeholder 3">
            <a:extLst>
              <a:ext uri="{FF2B5EF4-FFF2-40B4-BE49-F238E27FC236}">
                <a16:creationId xmlns:a16="http://schemas.microsoft.com/office/drawing/2014/main" id="{E507F341-A03E-B28A-95BA-C2220F5AF911}"/>
              </a:ext>
            </a:extLst>
          </p:cNvPr>
          <p:cNvSpPr>
            <a:spLocks noGrp="1"/>
          </p:cNvSpPr>
          <p:nvPr>
            <p:ph sz="quarter" idx="44" hasCustomPrompt="1"/>
          </p:nvPr>
        </p:nvSpPr>
        <p:spPr>
          <a:xfrm>
            <a:off x="2937209" y="4863329"/>
            <a:ext cx="3001217" cy="608377"/>
          </a:xfrm>
        </p:spPr>
        <p:txBody>
          <a:bodyPr anchor="ctr">
            <a:normAutofit/>
          </a:bodyPr>
          <a:lstStyle>
            <a:lvl1pPr marL="0" indent="0" algn="ctr">
              <a:buNone/>
              <a:defRPr sz="2000" b="1"/>
            </a:lvl1pPr>
          </a:lstStyle>
          <a:p>
            <a:pPr lvl="0"/>
            <a:r>
              <a:rPr lang="en-US"/>
              <a:t>Add text or image</a:t>
            </a:r>
          </a:p>
        </p:txBody>
      </p:sp>
      <p:sp>
        <p:nvSpPr>
          <p:cNvPr id="29" name="Content Placeholder 3">
            <a:extLst>
              <a:ext uri="{FF2B5EF4-FFF2-40B4-BE49-F238E27FC236}">
                <a16:creationId xmlns:a16="http://schemas.microsoft.com/office/drawing/2014/main" id="{55F0328B-1E58-5373-D5A0-C779B587DAAD}"/>
              </a:ext>
            </a:extLst>
          </p:cNvPr>
          <p:cNvSpPr>
            <a:spLocks noGrp="1"/>
          </p:cNvSpPr>
          <p:nvPr>
            <p:ph sz="quarter" idx="45" hasCustomPrompt="1"/>
          </p:nvPr>
        </p:nvSpPr>
        <p:spPr>
          <a:xfrm>
            <a:off x="2937208" y="5471707"/>
            <a:ext cx="3001217" cy="1248411"/>
          </a:xfrm>
        </p:spPr>
        <p:txBody>
          <a:bodyPr>
            <a:normAutofit/>
          </a:bodyPr>
          <a:lstStyle>
            <a:lvl1pPr marL="0" indent="0" algn="ctr">
              <a:buNone/>
              <a:defRPr sz="1800"/>
            </a:lvl1pPr>
          </a:lstStyle>
          <a:p>
            <a:pPr lvl="0"/>
            <a:r>
              <a:rPr lang="en-US"/>
              <a:t>Add text or image</a:t>
            </a:r>
          </a:p>
        </p:txBody>
      </p:sp>
      <p:sp>
        <p:nvSpPr>
          <p:cNvPr id="30" name="Content Placeholder 4">
            <a:extLst>
              <a:ext uri="{FF2B5EF4-FFF2-40B4-BE49-F238E27FC236}">
                <a16:creationId xmlns:a16="http://schemas.microsoft.com/office/drawing/2014/main" id="{1DDC7677-82C9-9181-F76E-05FA9348B739}"/>
              </a:ext>
            </a:extLst>
          </p:cNvPr>
          <p:cNvSpPr>
            <a:spLocks noGrp="1"/>
          </p:cNvSpPr>
          <p:nvPr>
            <p:ph sz="quarter" idx="46" hasCustomPrompt="1"/>
          </p:nvPr>
        </p:nvSpPr>
        <p:spPr>
          <a:xfrm>
            <a:off x="6295053" y="4863329"/>
            <a:ext cx="1888210" cy="1856789"/>
          </a:xfrm>
          <a:prstGeom prst="rect">
            <a:avLst/>
          </a:prstGeom>
        </p:spPr>
        <p:txBody>
          <a:bodyPr anchor="ctr"/>
          <a:lstStyle>
            <a:lvl1pPr marL="0" indent="0" algn="ctr">
              <a:buNone/>
              <a:defRPr/>
            </a:lvl1pPr>
          </a:lstStyle>
          <a:p>
            <a:pPr lvl="0"/>
            <a:r>
              <a:rPr lang="en-US"/>
              <a:t>Add text or image</a:t>
            </a:r>
          </a:p>
        </p:txBody>
      </p:sp>
      <p:sp>
        <p:nvSpPr>
          <p:cNvPr id="31" name="Content Placeholder 3">
            <a:extLst>
              <a:ext uri="{FF2B5EF4-FFF2-40B4-BE49-F238E27FC236}">
                <a16:creationId xmlns:a16="http://schemas.microsoft.com/office/drawing/2014/main" id="{7FF05C69-835A-547F-94B7-C4731685145E}"/>
              </a:ext>
            </a:extLst>
          </p:cNvPr>
          <p:cNvSpPr>
            <a:spLocks noGrp="1"/>
          </p:cNvSpPr>
          <p:nvPr>
            <p:ph sz="quarter" idx="47" hasCustomPrompt="1"/>
          </p:nvPr>
        </p:nvSpPr>
        <p:spPr>
          <a:xfrm>
            <a:off x="8394062" y="4863329"/>
            <a:ext cx="3001217" cy="608377"/>
          </a:xfrm>
        </p:spPr>
        <p:txBody>
          <a:bodyPr anchor="ctr">
            <a:normAutofit/>
          </a:bodyPr>
          <a:lstStyle>
            <a:lvl1pPr marL="0" indent="0" algn="ctr">
              <a:buNone/>
              <a:defRPr sz="2000" b="1"/>
            </a:lvl1pPr>
          </a:lstStyle>
          <a:p>
            <a:pPr lvl="0"/>
            <a:r>
              <a:rPr lang="en-US"/>
              <a:t>Add text or image</a:t>
            </a:r>
          </a:p>
        </p:txBody>
      </p:sp>
      <p:sp>
        <p:nvSpPr>
          <p:cNvPr id="32" name="Content Placeholder 3">
            <a:extLst>
              <a:ext uri="{FF2B5EF4-FFF2-40B4-BE49-F238E27FC236}">
                <a16:creationId xmlns:a16="http://schemas.microsoft.com/office/drawing/2014/main" id="{68782345-0089-F5AF-F2E2-184CA5F85AD9}"/>
              </a:ext>
            </a:extLst>
          </p:cNvPr>
          <p:cNvSpPr>
            <a:spLocks noGrp="1"/>
          </p:cNvSpPr>
          <p:nvPr>
            <p:ph sz="quarter" idx="48" hasCustomPrompt="1"/>
          </p:nvPr>
        </p:nvSpPr>
        <p:spPr>
          <a:xfrm>
            <a:off x="8394061" y="5464928"/>
            <a:ext cx="3001217" cy="1248411"/>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Tree>
    <p:extLst>
      <p:ext uri="{BB962C8B-B14F-4D97-AF65-F5344CB8AC3E}">
        <p14:creationId xmlns:p14="http://schemas.microsoft.com/office/powerpoint/2010/main" val="83346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6" name="Text Placeholder 18">
            <a:extLst>
              <a:ext uri="{FF2B5EF4-FFF2-40B4-BE49-F238E27FC236}">
                <a16:creationId xmlns:a16="http://schemas.microsoft.com/office/drawing/2014/main" id="{1DAF53D0-AA48-073E-513F-773038B3FB95}"/>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05E7FE8E-998F-010C-D5BF-0490B4E07E2D}"/>
              </a:ext>
            </a:extLst>
          </p:cNvPr>
          <p:cNvSpPr>
            <a:spLocks noGrp="1"/>
          </p:cNvSpPr>
          <p:nvPr>
            <p:ph sz="quarter" idx="37" hasCustomPrompt="1"/>
          </p:nvPr>
        </p:nvSpPr>
        <p:spPr>
          <a:xfrm>
            <a:off x="838200" y="2796357"/>
            <a:ext cx="1888210"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B7549C65-213E-DA8B-A104-3D88D8CFCC8C}"/>
              </a:ext>
            </a:extLst>
          </p:cNvPr>
          <p:cNvSpPr>
            <a:spLocks noGrp="1"/>
          </p:cNvSpPr>
          <p:nvPr>
            <p:ph sz="quarter" idx="38" hasCustomPrompt="1"/>
          </p:nvPr>
        </p:nvSpPr>
        <p:spPr>
          <a:xfrm>
            <a:off x="2877722" y="2796357"/>
            <a:ext cx="3001217" cy="1023517"/>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DC6BC399-4675-CD39-C5F5-8FBE3601F79A}"/>
              </a:ext>
            </a:extLst>
          </p:cNvPr>
          <p:cNvSpPr>
            <a:spLocks noGrp="1"/>
          </p:cNvSpPr>
          <p:nvPr>
            <p:ph sz="quarter" idx="39" hasCustomPrompt="1"/>
          </p:nvPr>
        </p:nvSpPr>
        <p:spPr>
          <a:xfrm>
            <a:off x="2877722" y="3819874"/>
            <a:ext cx="3001217" cy="2854674"/>
          </a:xfrm>
        </p:spPr>
        <p:txBody>
          <a:bodyPr>
            <a:normAutofit/>
          </a:bodyPr>
          <a:lstStyle>
            <a:lvl1pPr marL="0" indent="0" algn="ctr">
              <a:buNone/>
              <a:defRPr sz="1800"/>
            </a:lvl1pPr>
          </a:lstStyle>
          <a:p>
            <a:pPr lvl="0"/>
            <a:r>
              <a:rPr lang="en-US"/>
              <a:t>Add text or image</a:t>
            </a:r>
          </a:p>
        </p:txBody>
      </p:sp>
      <p:sp>
        <p:nvSpPr>
          <p:cNvPr id="17" name="Content Placeholder 4">
            <a:extLst>
              <a:ext uri="{FF2B5EF4-FFF2-40B4-BE49-F238E27FC236}">
                <a16:creationId xmlns:a16="http://schemas.microsoft.com/office/drawing/2014/main" id="{C5B17DAA-0F35-67D4-29ED-4E9BF6B62963}"/>
              </a:ext>
            </a:extLst>
          </p:cNvPr>
          <p:cNvSpPr>
            <a:spLocks noGrp="1"/>
          </p:cNvSpPr>
          <p:nvPr>
            <p:ph sz="quarter" idx="40" hasCustomPrompt="1"/>
          </p:nvPr>
        </p:nvSpPr>
        <p:spPr>
          <a:xfrm>
            <a:off x="6313061" y="2796357"/>
            <a:ext cx="1888210" cy="1980442"/>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98F7E755-9E13-1005-1B1E-9B09B7876FA4}"/>
              </a:ext>
            </a:extLst>
          </p:cNvPr>
          <p:cNvSpPr>
            <a:spLocks noGrp="1"/>
          </p:cNvSpPr>
          <p:nvPr>
            <p:ph sz="quarter" idx="41" hasCustomPrompt="1"/>
          </p:nvPr>
        </p:nvSpPr>
        <p:spPr>
          <a:xfrm>
            <a:off x="8352583" y="2796357"/>
            <a:ext cx="3001217" cy="1023517"/>
          </a:xfrm>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71BD2EC3-A75E-BFED-68E0-00B69CBBF209}"/>
              </a:ext>
            </a:extLst>
          </p:cNvPr>
          <p:cNvSpPr>
            <a:spLocks noGrp="1"/>
          </p:cNvSpPr>
          <p:nvPr>
            <p:ph sz="quarter" idx="42" hasCustomPrompt="1"/>
          </p:nvPr>
        </p:nvSpPr>
        <p:spPr>
          <a:xfrm>
            <a:off x="8352583" y="3819874"/>
            <a:ext cx="3001217" cy="2854674"/>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75186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19BA3-639D-4B83-FA13-50424E4F3BF7}"/>
              </a:ext>
            </a:extLst>
          </p:cNvPr>
          <p:cNvSpPr>
            <a:spLocks noGrp="1"/>
          </p:cNvSpPr>
          <p:nvPr>
            <p:ph type="title"/>
          </p:nvPr>
        </p:nvSpPr>
        <p:spPr>
          <a:xfrm>
            <a:off x="838200" y="457200"/>
            <a:ext cx="10515600" cy="1325563"/>
          </a:xfrm>
          <a:prstGeom prst="rect">
            <a:avLst/>
          </a:prstGeom>
        </p:spPr>
        <p:txBody>
          <a:bodyPr vert="horz" lIns="91440" tIns="45720" rIns="91440" bIns="45720" rtlCol="0" anchor="ctr">
            <a:normAutofit/>
          </a:bodyPr>
          <a:lstStyle/>
          <a:p>
            <a:r>
              <a:rPr lang="en-US"/>
              <a:t>Click to edit slide title</a:t>
            </a:r>
          </a:p>
        </p:txBody>
      </p:sp>
      <p:sp>
        <p:nvSpPr>
          <p:cNvPr id="3" name="Text Placeholder 2">
            <a:extLst>
              <a:ext uri="{FF2B5EF4-FFF2-40B4-BE49-F238E27FC236}">
                <a16:creationId xmlns:a16="http://schemas.microsoft.com/office/drawing/2014/main" id="{B0BB06FC-0CFC-E80D-08DA-4CACE6DC8F38}"/>
              </a:ext>
            </a:extLst>
          </p:cNvPr>
          <p:cNvSpPr>
            <a:spLocks noGrp="1"/>
          </p:cNvSpPr>
          <p:nvPr>
            <p:ph type="body" idx="1"/>
          </p:nvPr>
        </p:nvSpPr>
        <p:spPr>
          <a:xfrm>
            <a:off x="838200" y="1825624"/>
            <a:ext cx="10515600" cy="4806181"/>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241043"/>
      </p:ext>
    </p:extLst>
  </p:cSld>
  <p:clrMap bg1="lt1" tx1="dk1" bg2="lt2" tx2="dk2" accent1="accent1" accent2="accent2" accent3="accent3" accent4="accent4" accent5="accent5" accent6="accent6" hlink="hlink" folHlink="folHlink"/>
  <p:sldLayoutIdLst>
    <p:sldLayoutId id="2147483716" r:id="rId1"/>
    <p:sldLayoutId id="2147483715" r:id="rId2"/>
    <p:sldLayoutId id="2147483747" r:id="rId3"/>
    <p:sldLayoutId id="2147483748" r:id="rId4"/>
    <p:sldLayoutId id="2147483728" r:id="rId5"/>
    <p:sldLayoutId id="2147483729" r:id="rId6"/>
    <p:sldLayoutId id="2147483731" r:id="rId7"/>
    <p:sldLayoutId id="2147483732" r:id="rId8"/>
    <p:sldLayoutId id="2147483734" r:id="rId9"/>
    <p:sldLayoutId id="2147483733" r:id="rId10"/>
    <p:sldLayoutId id="2147483735" r:id="rId11"/>
    <p:sldLayoutId id="2147483740" r:id="rId12"/>
    <p:sldLayoutId id="2147483736" r:id="rId13"/>
    <p:sldLayoutId id="2147483742" r:id="rId14"/>
    <p:sldLayoutId id="2147483741" r:id="rId15"/>
    <p:sldLayoutId id="2147483743" r:id="rId16"/>
    <p:sldLayoutId id="2147483746" r:id="rId17"/>
    <p:sldLayoutId id="2147483744" r:id="rId18"/>
    <p:sldLayoutId id="2147483749" r:id="rId19"/>
    <p:sldLayoutId id="2147483737" r:id="rId20"/>
    <p:sldLayoutId id="2147483754" r:id="rId21"/>
    <p:sldLayoutId id="2147483752" r:id="rId22"/>
    <p:sldLayoutId id="2147483725" r:id="rId23"/>
    <p:sldLayoutId id="2147483726" r:id="rId24"/>
    <p:sldLayoutId id="2147483727" r:id="rId25"/>
    <p:sldLayoutId id="2147483724" r:id="rId26"/>
    <p:sldLayoutId id="2147483755" r:id="rId27"/>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457200" algn="l" defTabSz="914400" rtl="0" eaLnBrk="1" latinLnBrk="0" hangingPunct="1">
        <a:lnSpc>
          <a:spcPct val="100000"/>
        </a:lnSpc>
        <a:spcBef>
          <a:spcPts val="600"/>
        </a:spcBef>
        <a:spcAft>
          <a:spcPts val="600"/>
        </a:spcAft>
        <a:buClr>
          <a:schemeClr val="accent1"/>
        </a:buClr>
        <a:buFont typeface="Calibri" panose="020F0502020204030204" pitchFamily="34" charset="0"/>
        <a:buChar char="»"/>
        <a:defRPr sz="2800" kern="1200">
          <a:solidFill>
            <a:schemeClr val="tx1"/>
          </a:solidFill>
          <a:latin typeface="+mn-lt"/>
          <a:ea typeface="+mn-ea"/>
          <a:cs typeface="+mn-cs"/>
        </a:defRPr>
      </a:lvl1pPr>
      <a:lvl2pPr marL="731520" indent="-27432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2400" kern="1200">
          <a:solidFill>
            <a:schemeClr val="tx1"/>
          </a:solidFill>
          <a:latin typeface="+mn-lt"/>
          <a:ea typeface="+mn-ea"/>
          <a:cs typeface="+mn-cs"/>
        </a:defRPr>
      </a:lvl2pPr>
      <a:lvl3pPr marL="1097280" indent="-27432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463040" indent="-27432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1828800" indent="-274320" algn="l" defTabSz="914400" rtl="0" eaLnBrk="1" latinLnBrk="0" hangingPunct="1">
        <a:lnSpc>
          <a:spcPct val="100000"/>
        </a:lnSpc>
        <a:spcBef>
          <a:spcPts val="0"/>
        </a:spcBef>
        <a:buClr>
          <a:schemeClr val="tx2"/>
        </a:buClr>
        <a:buFont typeface="Calibri" panose="020F0502020204030204" pitchFamily="34" charset="0"/>
        <a:buChar char="-"/>
        <a:defRPr sz="18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a:t>1B.1 Designated Officer</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a:t>As per System Procedure 1B.1.1</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Equal Opportunity and Compliance</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a:lstStyle/>
          <a:p>
            <a:r>
              <a:rPr lang="en-US"/>
              <a:t>November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1750157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2CB2A-9B6D-B5D9-E92E-1DA408D1A47B}"/>
              </a:ext>
            </a:extLst>
          </p:cNvPr>
          <p:cNvSpPr>
            <a:spLocks noGrp="1"/>
          </p:cNvSpPr>
          <p:nvPr>
            <p:ph type="title"/>
          </p:nvPr>
        </p:nvSpPr>
        <p:spPr/>
        <p:txBody>
          <a:bodyPr/>
          <a:lstStyle/>
          <a:p>
            <a:r>
              <a:rPr lang="en-US" dirty="0"/>
              <a:t>Disability, continued</a:t>
            </a:r>
          </a:p>
        </p:txBody>
      </p:sp>
      <p:sp>
        <p:nvSpPr>
          <p:cNvPr id="3" name="Content Placeholder 2">
            <a:extLst>
              <a:ext uri="{FF2B5EF4-FFF2-40B4-BE49-F238E27FC236}">
                <a16:creationId xmlns:a16="http://schemas.microsoft.com/office/drawing/2014/main" id="{09F16556-E940-97BE-3720-D3D214D1A8DA}"/>
              </a:ext>
            </a:extLst>
          </p:cNvPr>
          <p:cNvSpPr>
            <a:spLocks noGrp="1"/>
          </p:cNvSpPr>
          <p:nvPr>
            <p:ph idx="1"/>
          </p:nvPr>
        </p:nvSpPr>
        <p:spPr/>
        <p:txBody>
          <a:bodyPr>
            <a:normAutofit/>
          </a:bodyPr>
          <a:lstStyle/>
          <a:p>
            <a:pPr marL="0" indent="0">
              <a:buNone/>
            </a:pPr>
            <a:r>
              <a:rPr lang="en-US" dirty="0">
                <a:solidFill>
                  <a:srgbClr val="008042"/>
                </a:solidFill>
              </a:rPr>
              <a:t>Americans with Disabilities Act</a:t>
            </a:r>
          </a:p>
          <a:p>
            <a:pPr marL="0" indent="0">
              <a:buNone/>
            </a:pPr>
            <a:r>
              <a:rPr lang="en-US" dirty="0"/>
              <a:t>If a person is included in any of the following categories, the ADA protects them. It is a law, not a benefit program. A </a:t>
            </a:r>
            <a:r>
              <a:rPr lang="en-US" b="1" dirty="0"/>
              <a:t>person with a disability </a:t>
            </a:r>
            <a:r>
              <a:rPr lang="en-US" dirty="0"/>
              <a:t>is someone who:</a:t>
            </a:r>
          </a:p>
          <a:p>
            <a:pPr lvl="1"/>
            <a:r>
              <a:rPr lang="en-US" dirty="0"/>
              <a:t>Has a physical or mental impairment that substantially limits one or more major life activities,</a:t>
            </a:r>
          </a:p>
          <a:p>
            <a:pPr lvl="1"/>
            <a:r>
              <a:rPr lang="en-US" dirty="0"/>
              <a:t>Has a record of such an impairment, or</a:t>
            </a:r>
          </a:p>
          <a:p>
            <a:pPr lvl="1"/>
            <a:r>
              <a:rPr lang="en-US" dirty="0"/>
              <a:t>Is regarded as having such an impairment.</a:t>
            </a:r>
          </a:p>
        </p:txBody>
      </p:sp>
    </p:spTree>
    <p:extLst>
      <p:ext uri="{BB962C8B-B14F-4D97-AF65-F5344CB8AC3E}">
        <p14:creationId xmlns:p14="http://schemas.microsoft.com/office/powerpoint/2010/main" val="2918062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0220A-8E8E-1F55-4163-B8D34C5D9B8B}"/>
              </a:ext>
            </a:extLst>
          </p:cNvPr>
          <p:cNvSpPr>
            <a:spLocks noGrp="1"/>
          </p:cNvSpPr>
          <p:nvPr>
            <p:ph type="title"/>
          </p:nvPr>
        </p:nvSpPr>
        <p:spPr/>
        <p:txBody>
          <a:bodyPr/>
          <a:lstStyle/>
          <a:p>
            <a:r>
              <a:rPr lang="en-US"/>
              <a:t>ADA, continued</a:t>
            </a:r>
          </a:p>
        </p:txBody>
      </p:sp>
      <p:sp>
        <p:nvSpPr>
          <p:cNvPr id="3" name="Content Placeholder 2">
            <a:extLst>
              <a:ext uri="{FF2B5EF4-FFF2-40B4-BE49-F238E27FC236}">
                <a16:creationId xmlns:a16="http://schemas.microsoft.com/office/drawing/2014/main" id="{75E081AB-3441-148B-1CF9-AB9C3F3E31D3}"/>
              </a:ext>
            </a:extLst>
          </p:cNvPr>
          <p:cNvSpPr>
            <a:spLocks noGrp="1"/>
          </p:cNvSpPr>
          <p:nvPr>
            <p:ph idx="1"/>
          </p:nvPr>
        </p:nvSpPr>
        <p:spPr/>
        <p:txBody>
          <a:bodyPr/>
          <a:lstStyle/>
          <a:p>
            <a:pPr marL="457200"/>
            <a:r>
              <a:rPr lang="en-US" b="1" dirty="0"/>
              <a:t>Title I: applies to employers</a:t>
            </a:r>
            <a:r>
              <a:rPr lang="en-US" dirty="0"/>
              <a:t>: must provide people with disabilities an equal opportunity to benefit from employment-related opportunities available to others (e.g., recruitment, hiring, social activities)</a:t>
            </a:r>
          </a:p>
          <a:p>
            <a:pPr marL="457200"/>
            <a:r>
              <a:rPr lang="en-US" b="1" dirty="0"/>
              <a:t>Title II: applies to all services, programs, and activities </a:t>
            </a:r>
            <a:r>
              <a:rPr lang="en-US" dirty="0"/>
              <a:t>of state and local government, including public education: must provide people with disabilities an equal opportunity to benefit from all of their programs, services, and activities</a:t>
            </a:r>
          </a:p>
          <a:p>
            <a:pPr marL="914400" lvl="1"/>
            <a:r>
              <a:rPr lang="en-US" dirty="0"/>
              <a:t>One responsible employee to coordinator efforts to comply with and carry out ongoing responsibilities under Title II: </a:t>
            </a:r>
            <a:r>
              <a:rPr lang="en-US" b="1" dirty="0"/>
              <a:t>ADA Coordinator</a:t>
            </a:r>
          </a:p>
        </p:txBody>
      </p:sp>
    </p:spTree>
    <p:extLst>
      <p:ext uri="{BB962C8B-B14F-4D97-AF65-F5344CB8AC3E}">
        <p14:creationId xmlns:p14="http://schemas.microsoft.com/office/powerpoint/2010/main" val="1792723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5E8B9-3F48-2B32-702F-B3BF6F55C4BE}"/>
              </a:ext>
            </a:extLst>
          </p:cNvPr>
          <p:cNvSpPr>
            <a:spLocks noGrp="1"/>
          </p:cNvSpPr>
          <p:nvPr>
            <p:ph type="title"/>
          </p:nvPr>
        </p:nvSpPr>
        <p:spPr/>
        <p:txBody>
          <a:bodyPr/>
          <a:lstStyle/>
          <a:p>
            <a:r>
              <a:rPr lang="en-US" dirty="0"/>
              <a:t>Disability, Housing Consideration</a:t>
            </a:r>
          </a:p>
        </p:txBody>
      </p:sp>
      <p:sp>
        <p:nvSpPr>
          <p:cNvPr id="3" name="Content Placeholder 2">
            <a:extLst>
              <a:ext uri="{FF2B5EF4-FFF2-40B4-BE49-F238E27FC236}">
                <a16:creationId xmlns:a16="http://schemas.microsoft.com/office/drawing/2014/main" id="{04EEAD9D-78E4-A368-3E0A-D555A3D14BEF}"/>
              </a:ext>
            </a:extLst>
          </p:cNvPr>
          <p:cNvSpPr>
            <a:spLocks noGrp="1"/>
          </p:cNvSpPr>
          <p:nvPr>
            <p:ph idx="1"/>
          </p:nvPr>
        </p:nvSpPr>
        <p:spPr/>
        <p:txBody>
          <a:bodyPr/>
          <a:lstStyle/>
          <a:p>
            <a:pPr marL="0" indent="0">
              <a:buNone/>
            </a:pPr>
            <a:r>
              <a:rPr lang="en-US" dirty="0">
                <a:solidFill>
                  <a:srgbClr val="008042"/>
                </a:solidFill>
              </a:rPr>
              <a:t>Fair Housing Act of 1968</a:t>
            </a:r>
          </a:p>
          <a:p>
            <a:pPr marL="0" indent="0">
              <a:buNone/>
            </a:pPr>
            <a:r>
              <a:rPr lang="en-US" dirty="0"/>
              <a:t>Unlawful to discriminate against any person in terms, conditions, or privileges of sale or rental of a dwelling, or in the provision of services or facilities in connection with such a dwelling because of a handicap.</a:t>
            </a:r>
          </a:p>
          <a:p>
            <a:pPr marL="0" indent="0">
              <a:buNone/>
            </a:pPr>
            <a:r>
              <a:rPr lang="en-US" dirty="0"/>
              <a:t>-requires allowance for “assistance animals” for a qualified individual with a disability in all dwellings.</a:t>
            </a:r>
          </a:p>
        </p:txBody>
      </p:sp>
    </p:spTree>
    <p:extLst>
      <p:ext uri="{BB962C8B-B14F-4D97-AF65-F5344CB8AC3E}">
        <p14:creationId xmlns:p14="http://schemas.microsoft.com/office/powerpoint/2010/main" val="2984056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DF19A-5B72-6FD5-C0EF-466709FA510A}"/>
              </a:ext>
            </a:extLst>
          </p:cNvPr>
          <p:cNvSpPr>
            <a:spLocks noGrp="1"/>
          </p:cNvSpPr>
          <p:nvPr>
            <p:ph type="title"/>
          </p:nvPr>
        </p:nvSpPr>
        <p:spPr/>
        <p:txBody>
          <a:bodyPr/>
          <a:lstStyle/>
          <a:p>
            <a:r>
              <a:rPr lang="en-US" dirty="0"/>
              <a:t>Disability (per state)</a:t>
            </a:r>
          </a:p>
        </p:txBody>
      </p:sp>
      <p:sp>
        <p:nvSpPr>
          <p:cNvPr id="3" name="Content Placeholder 2">
            <a:extLst>
              <a:ext uri="{FF2B5EF4-FFF2-40B4-BE49-F238E27FC236}">
                <a16:creationId xmlns:a16="http://schemas.microsoft.com/office/drawing/2014/main" id="{3DD26DFE-BDFB-B258-99A1-81C9741E63BA}"/>
              </a:ext>
            </a:extLst>
          </p:cNvPr>
          <p:cNvSpPr>
            <a:spLocks noGrp="1"/>
          </p:cNvSpPr>
          <p:nvPr>
            <p:ph idx="1"/>
          </p:nvPr>
        </p:nvSpPr>
        <p:spPr/>
        <p:txBody>
          <a:bodyPr>
            <a:normAutofit fontScale="85000" lnSpcReduction="20000"/>
          </a:bodyPr>
          <a:lstStyle/>
          <a:p>
            <a:pPr marL="0" indent="0">
              <a:buNone/>
            </a:pPr>
            <a:r>
              <a:rPr lang="en-US" dirty="0">
                <a:solidFill>
                  <a:srgbClr val="008042"/>
                </a:solidFill>
              </a:rPr>
              <a:t>Minnesota Human Rights Act, Mn Sect. 363A</a:t>
            </a:r>
          </a:p>
          <a:p>
            <a:pPr marL="0" indent="0">
              <a:buNone/>
            </a:pPr>
            <a:r>
              <a:rPr lang="en-US" dirty="0"/>
              <a:t>It is a civil right for persons in this state to be free from discrimination in employment, housing and real property, public accommodations, public services, and education. </a:t>
            </a:r>
          </a:p>
          <a:p>
            <a:pPr marL="0" indent="0">
              <a:buNone/>
            </a:pPr>
            <a:r>
              <a:rPr lang="en-US" dirty="0"/>
              <a:t>"</a:t>
            </a:r>
            <a:r>
              <a:rPr lang="en-US" b="1" dirty="0"/>
              <a:t>Disability</a:t>
            </a:r>
            <a:r>
              <a:rPr lang="en-US" dirty="0"/>
              <a:t>" means any condition or characteristic that renders a person a disabled person. A disabled person is any person who </a:t>
            </a:r>
          </a:p>
          <a:p>
            <a:pPr marL="514350" indent="-514350">
              <a:buAutoNum type="arabicParenBoth"/>
            </a:pPr>
            <a:r>
              <a:rPr lang="en-US" dirty="0"/>
              <a:t>has a physical, sensory, or mental impairment which materially limits one or more major life activities; </a:t>
            </a:r>
          </a:p>
          <a:p>
            <a:pPr marL="514350" indent="-514350">
              <a:buAutoNum type="arabicParenBoth"/>
            </a:pPr>
            <a:r>
              <a:rPr lang="en-US" dirty="0"/>
              <a:t>has a record of such an impairment; </a:t>
            </a:r>
          </a:p>
          <a:p>
            <a:pPr marL="514350" indent="-514350">
              <a:buAutoNum type="arabicParenBoth"/>
            </a:pPr>
            <a:r>
              <a:rPr lang="en-US" dirty="0"/>
              <a:t>is regarded as having such an impairment; or </a:t>
            </a:r>
          </a:p>
          <a:p>
            <a:pPr marL="514350" indent="-514350">
              <a:buAutoNum type="arabicParenBoth"/>
            </a:pPr>
            <a:r>
              <a:rPr lang="en-US" dirty="0"/>
              <a:t>has an impairment that is episodic or in remission and would materially limit a major life activity when active.</a:t>
            </a:r>
          </a:p>
        </p:txBody>
      </p:sp>
    </p:spTree>
    <p:extLst>
      <p:ext uri="{BB962C8B-B14F-4D97-AF65-F5344CB8AC3E}">
        <p14:creationId xmlns:p14="http://schemas.microsoft.com/office/powerpoint/2010/main" val="2970814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92AD9-A425-43F6-A5E2-319A7957CE83}"/>
              </a:ext>
            </a:extLst>
          </p:cNvPr>
          <p:cNvSpPr>
            <a:spLocks noGrp="1"/>
          </p:cNvSpPr>
          <p:nvPr>
            <p:ph type="title"/>
          </p:nvPr>
        </p:nvSpPr>
        <p:spPr/>
        <p:txBody>
          <a:bodyPr/>
          <a:lstStyle/>
          <a:p>
            <a:r>
              <a:rPr lang="en-US" dirty="0"/>
              <a:t>Disability (per state), continued</a:t>
            </a:r>
          </a:p>
        </p:txBody>
      </p:sp>
      <p:sp>
        <p:nvSpPr>
          <p:cNvPr id="3" name="Content Placeholder 2">
            <a:extLst>
              <a:ext uri="{FF2B5EF4-FFF2-40B4-BE49-F238E27FC236}">
                <a16:creationId xmlns:a16="http://schemas.microsoft.com/office/drawing/2014/main" id="{996220E7-7503-D838-7189-BFCD8FAAA392}"/>
              </a:ext>
            </a:extLst>
          </p:cNvPr>
          <p:cNvSpPr>
            <a:spLocks noGrp="1"/>
          </p:cNvSpPr>
          <p:nvPr>
            <p:ph idx="1"/>
          </p:nvPr>
        </p:nvSpPr>
        <p:spPr/>
        <p:txBody>
          <a:bodyPr>
            <a:normAutofit fontScale="70000" lnSpcReduction="20000"/>
          </a:bodyPr>
          <a:lstStyle/>
          <a:p>
            <a:pPr marL="0" indent="0">
              <a:buNone/>
            </a:pPr>
            <a:r>
              <a:rPr lang="en-US" dirty="0"/>
              <a:t>"</a:t>
            </a:r>
            <a:r>
              <a:rPr lang="en-US" b="1" dirty="0"/>
              <a:t>Qualified disabled person</a:t>
            </a:r>
            <a:r>
              <a:rPr lang="en-US" dirty="0"/>
              <a:t>" means:</a:t>
            </a:r>
          </a:p>
          <a:p>
            <a:r>
              <a:rPr lang="en-US" dirty="0"/>
              <a:t>(1) with respect to </a:t>
            </a:r>
            <a:r>
              <a:rPr lang="en-US" b="1" dirty="0"/>
              <a:t>employment</a:t>
            </a:r>
            <a:r>
              <a:rPr lang="en-US" dirty="0"/>
              <a:t>, a disabled person who, with reasonable accommodation, can perform the essential functions required of all applicants for the job in question; and</a:t>
            </a:r>
          </a:p>
          <a:p>
            <a:r>
              <a:rPr lang="en-US" dirty="0"/>
              <a:t>(2) with respect to </a:t>
            </a:r>
            <a:r>
              <a:rPr lang="en-US" b="1" dirty="0"/>
              <a:t>public services</a:t>
            </a:r>
            <a:r>
              <a:rPr lang="en-US" dirty="0"/>
              <a:t>, a person with a disability who, with or without reasonable modifications to rules, policies, or practices, removal of architectural, communications, or transportation barriers, or the provision of auxiliary aids and services, meets the essential eligibility requirements for receipt of services and for participation in programs and activities provided by the public service.</a:t>
            </a:r>
          </a:p>
          <a:p>
            <a:pPr marL="0" indent="0">
              <a:buNone/>
            </a:pPr>
            <a:r>
              <a:rPr lang="en-US" dirty="0"/>
              <a:t>For the purposes of this subdivision, "disability" excludes any condition resulting from alcohol or drug abuse which prevents a person from performing the essential functions of the job in question or constitutes a direct threat to property or the safety of others.</a:t>
            </a:r>
          </a:p>
          <a:p>
            <a:pPr marL="0" indent="0">
              <a:buNone/>
            </a:pPr>
            <a:r>
              <a:rPr lang="en-US" dirty="0"/>
              <a:t>If a respondent contends that the person is not a qualified disabled person, the burden is on the respondent to prove that it was reasonable to conclude the disabled person, with reasonable accommodation, could not have met the requirements of the job or that the selected person was demonstrably better able to perform the job.</a:t>
            </a:r>
          </a:p>
        </p:txBody>
      </p:sp>
    </p:spTree>
    <p:extLst>
      <p:ext uri="{BB962C8B-B14F-4D97-AF65-F5344CB8AC3E}">
        <p14:creationId xmlns:p14="http://schemas.microsoft.com/office/powerpoint/2010/main" val="2341708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79E17-242E-C2B5-7C16-ADA54F16299F}"/>
              </a:ext>
            </a:extLst>
          </p:cNvPr>
          <p:cNvSpPr>
            <a:spLocks noGrp="1"/>
          </p:cNvSpPr>
          <p:nvPr>
            <p:ph type="title"/>
          </p:nvPr>
        </p:nvSpPr>
        <p:spPr/>
        <p:txBody>
          <a:bodyPr/>
          <a:lstStyle/>
          <a:p>
            <a:r>
              <a:rPr lang="en-US" dirty="0"/>
              <a:t>Sex-based</a:t>
            </a:r>
          </a:p>
        </p:txBody>
      </p:sp>
      <p:sp>
        <p:nvSpPr>
          <p:cNvPr id="3" name="Content Placeholder 2">
            <a:extLst>
              <a:ext uri="{FF2B5EF4-FFF2-40B4-BE49-F238E27FC236}">
                <a16:creationId xmlns:a16="http://schemas.microsoft.com/office/drawing/2014/main" id="{4C70F5B3-9C44-B232-B8D5-0C580F0F63ED}"/>
              </a:ext>
            </a:extLst>
          </p:cNvPr>
          <p:cNvSpPr>
            <a:spLocks noGrp="1"/>
          </p:cNvSpPr>
          <p:nvPr>
            <p:ph idx="1"/>
          </p:nvPr>
        </p:nvSpPr>
        <p:spPr/>
        <p:txBody>
          <a:bodyPr>
            <a:normAutofit fontScale="77500" lnSpcReduction="20000"/>
          </a:bodyPr>
          <a:lstStyle/>
          <a:p>
            <a:pPr marL="0" indent="0">
              <a:buNone/>
            </a:pPr>
            <a:r>
              <a:rPr lang="en-US" sz="2900" dirty="0">
                <a:solidFill>
                  <a:srgbClr val="008042"/>
                </a:solidFill>
              </a:rPr>
              <a:t>Title VII of the Civil Rights Act of 1964</a:t>
            </a:r>
          </a:p>
          <a:p>
            <a:pPr marL="0" indent="0">
              <a:buNone/>
            </a:pPr>
            <a:r>
              <a:rPr lang="en-US" dirty="0"/>
              <a:t>Prohibits employment discrimination based on </a:t>
            </a:r>
            <a:r>
              <a:rPr lang="en-US" b="1" dirty="0"/>
              <a:t>race, color, religion, sex, </a:t>
            </a:r>
            <a:r>
              <a:rPr lang="en-US" dirty="0"/>
              <a:t>or</a:t>
            </a:r>
            <a:r>
              <a:rPr lang="en-US" b="1" dirty="0"/>
              <a:t> national origin</a:t>
            </a:r>
            <a:r>
              <a:rPr lang="en-US" dirty="0"/>
              <a:t>. </a:t>
            </a:r>
          </a:p>
          <a:p>
            <a:pPr marL="457200"/>
            <a:r>
              <a:rPr lang="en-US" dirty="0"/>
              <a:t>Includes </a:t>
            </a:r>
            <a:r>
              <a:rPr lang="en-US" b="1" dirty="0"/>
              <a:t>sexual orientation </a:t>
            </a:r>
            <a:r>
              <a:rPr lang="en-US" dirty="0"/>
              <a:t>and</a:t>
            </a:r>
            <a:r>
              <a:rPr lang="en-US" b="1" dirty="0"/>
              <a:t> gender identity </a:t>
            </a:r>
            <a:r>
              <a:rPr lang="en-US" dirty="0"/>
              <a:t>(per 2020 SCOTUS decision). </a:t>
            </a:r>
          </a:p>
          <a:p>
            <a:pPr marL="457200"/>
            <a:r>
              <a:rPr lang="en-US" i="1" dirty="0"/>
              <a:t>See also Pregnant Workers Fairness Act and Equal Pay Act</a:t>
            </a:r>
          </a:p>
          <a:p>
            <a:pPr marL="0" indent="0">
              <a:buNone/>
            </a:pPr>
            <a:r>
              <a:rPr lang="en-US" sz="2900" dirty="0">
                <a:solidFill>
                  <a:srgbClr val="008042"/>
                </a:solidFill>
              </a:rPr>
              <a:t>Title IX of the Education Amendments of 1972 </a:t>
            </a:r>
          </a:p>
          <a:p>
            <a:pPr marL="0" indent="0">
              <a:buNone/>
            </a:pPr>
            <a:r>
              <a:rPr lang="en-US" dirty="0"/>
              <a:t>No person in the United States shall, on the basis of </a:t>
            </a:r>
            <a:r>
              <a:rPr lang="en-US" b="1" dirty="0"/>
              <a:t>sex</a:t>
            </a:r>
            <a:r>
              <a:rPr lang="en-US" dirty="0"/>
              <a:t>, be excluded from participation in, ​be denied the benefits of, or ​be subjected to discrimination ​under any education program or activity receiving federal financial assistance. </a:t>
            </a:r>
          </a:p>
          <a:p>
            <a:pPr marL="457200"/>
            <a:r>
              <a:rPr lang="en-US" dirty="0"/>
              <a:t>Includes pregnancy and related conditions</a:t>
            </a:r>
          </a:p>
          <a:p>
            <a:pPr marL="457200"/>
            <a:r>
              <a:rPr lang="en-US" dirty="0"/>
              <a:t>Includes actual or potential parental, family, or marital status</a:t>
            </a:r>
          </a:p>
          <a:p>
            <a:pPr marL="457200"/>
            <a:r>
              <a:rPr lang="en-US" dirty="0"/>
              <a:t>Includes employment matters</a:t>
            </a:r>
            <a:endParaRPr lang="en-US" sz="1800" i="1" dirty="0"/>
          </a:p>
        </p:txBody>
      </p:sp>
    </p:spTree>
    <p:extLst>
      <p:ext uri="{BB962C8B-B14F-4D97-AF65-F5344CB8AC3E}">
        <p14:creationId xmlns:p14="http://schemas.microsoft.com/office/powerpoint/2010/main" val="4035798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8D6BE-AFE7-4A91-8289-A2A9BE2AB454}"/>
              </a:ext>
            </a:extLst>
          </p:cNvPr>
          <p:cNvSpPr>
            <a:spLocks noGrp="1"/>
          </p:cNvSpPr>
          <p:nvPr>
            <p:ph type="title"/>
          </p:nvPr>
        </p:nvSpPr>
        <p:spPr/>
        <p:txBody>
          <a:bodyPr/>
          <a:lstStyle/>
          <a:p>
            <a:r>
              <a:rPr lang="en-US" dirty="0"/>
              <a:t>Sex, Sexual Orientation, Gender</a:t>
            </a:r>
          </a:p>
        </p:txBody>
      </p:sp>
      <p:sp>
        <p:nvSpPr>
          <p:cNvPr id="3" name="Content Placeholder 2">
            <a:extLst>
              <a:ext uri="{FF2B5EF4-FFF2-40B4-BE49-F238E27FC236}">
                <a16:creationId xmlns:a16="http://schemas.microsoft.com/office/drawing/2014/main" id="{3D276F43-650C-E40F-1C77-16169CA41515}"/>
              </a:ext>
            </a:extLst>
          </p:cNvPr>
          <p:cNvSpPr>
            <a:spLocks noGrp="1"/>
          </p:cNvSpPr>
          <p:nvPr>
            <p:ph idx="1"/>
          </p:nvPr>
        </p:nvSpPr>
        <p:spPr/>
        <p:txBody>
          <a:bodyPr>
            <a:normAutofit fontScale="77500" lnSpcReduction="20000"/>
          </a:bodyPr>
          <a:lstStyle/>
          <a:p>
            <a:pPr marL="0" indent="0">
              <a:buNone/>
            </a:pPr>
            <a:r>
              <a:rPr lang="en-US" sz="2900" dirty="0">
                <a:solidFill>
                  <a:srgbClr val="008042"/>
                </a:solidFill>
              </a:rPr>
              <a:t>Minnesota Human Rights Act, Mn Sect. 363A</a:t>
            </a:r>
          </a:p>
          <a:p>
            <a:pPr marL="0" indent="0">
              <a:buNone/>
            </a:pPr>
            <a:r>
              <a:rPr lang="en-US" dirty="0"/>
              <a:t>It is a civil right for persons in this state to be free from discrimination in employment, housing and real property, public accommodations, public services, and education. </a:t>
            </a:r>
          </a:p>
          <a:p>
            <a:pPr marL="457200"/>
            <a:r>
              <a:rPr lang="en-US" dirty="0"/>
              <a:t>"</a:t>
            </a:r>
            <a:r>
              <a:rPr lang="en-US" b="1" dirty="0"/>
              <a:t>Sex</a:t>
            </a:r>
            <a:r>
              <a:rPr lang="en-US" dirty="0"/>
              <a:t>" includes, but is not limited to, pregnancy, childbirth, and disabilities related to pregnancy or childbirth.</a:t>
            </a:r>
          </a:p>
          <a:p>
            <a:pPr marL="457200"/>
            <a:r>
              <a:rPr lang="en-US" dirty="0"/>
              <a:t>"</a:t>
            </a:r>
            <a:r>
              <a:rPr lang="en-US" b="1" dirty="0"/>
              <a:t>Sexual orientation</a:t>
            </a:r>
            <a:r>
              <a:rPr lang="en-US" dirty="0"/>
              <a:t>" means to whom someone is, or is perceived of as being, emotionally, physically, or sexually attracted to based on sex or gender identity. A person may be attracted to men, women, both, neither, or to people who are genderqueer, androgynous, or have other gender identities.</a:t>
            </a:r>
          </a:p>
          <a:p>
            <a:pPr marL="457200"/>
            <a:r>
              <a:rPr lang="en-US" dirty="0"/>
              <a:t>"</a:t>
            </a:r>
            <a:r>
              <a:rPr lang="en-US" b="1" dirty="0"/>
              <a:t>Gender identity</a:t>
            </a:r>
            <a:r>
              <a:rPr lang="en-US" dirty="0"/>
              <a:t>" means a person's inherent sense of being a man, woman, both, or neither. A person's gender identity may or may not correspond to their assigned sex at birth or to their primary or secondary sex characteristics. A person's gender identity is not necessarily visible to others.</a:t>
            </a:r>
          </a:p>
          <a:p>
            <a:endParaRPr lang="en-US" dirty="0"/>
          </a:p>
        </p:txBody>
      </p:sp>
    </p:spTree>
    <p:extLst>
      <p:ext uri="{BB962C8B-B14F-4D97-AF65-F5344CB8AC3E}">
        <p14:creationId xmlns:p14="http://schemas.microsoft.com/office/powerpoint/2010/main" val="4090982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22B47-7A78-B553-C06A-E68566E3C591}"/>
              </a:ext>
            </a:extLst>
          </p:cNvPr>
          <p:cNvSpPr>
            <a:spLocks noGrp="1"/>
          </p:cNvSpPr>
          <p:nvPr>
            <p:ph type="title"/>
          </p:nvPr>
        </p:nvSpPr>
        <p:spPr/>
        <p:txBody>
          <a:bodyPr/>
          <a:lstStyle/>
          <a:p>
            <a:r>
              <a:rPr lang="en-US" dirty="0"/>
              <a:t>Familial Status, Martial Status</a:t>
            </a:r>
          </a:p>
        </p:txBody>
      </p:sp>
      <p:sp>
        <p:nvSpPr>
          <p:cNvPr id="3" name="Content Placeholder 2">
            <a:extLst>
              <a:ext uri="{FF2B5EF4-FFF2-40B4-BE49-F238E27FC236}">
                <a16:creationId xmlns:a16="http://schemas.microsoft.com/office/drawing/2014/main" id="{FBFBD048-B77A-D48E-D35E-0233901DA49A}"/>
              </a:ext>
            </a:extLst>
          </p:cNvPr>
          <p:cNvSpPr>
            <a:spLocks noGrp="1"/>
          </p:cNvSpPr>
          <p:nvPr>
            <p:ph idx="1"/>
          </p:nvPr>
        </p:nvSpPr>
        <p:spPr/>
        <p:txBody>
          <a:bodyPr>
            <a:normAutofit fontScale="70000" lnSpcReduction="20000"/>
          </a:bodyPr>
          <a:lstStyle/>
          <a:p>
            <a:pPr marL="0" indent="0">
              <a:buNone/>
            </a:pPr>
            <a:r>
              <a:rPr lang="en-US" sz="2900" dirty="0">
                <a:solidFill>
                  <a:srgbClr val="008042"/>
                </a:solidFill>
              </a:rPr>
              <a:t>Minnesota Human Rights Act, Mn Sect. 363A</a:t>
            </a:r>
          </a:p>
          <a:p>
            <a:pPr marL="0" indent="0">
              <a:buNone/>
            </a:pPr>
            <a:r>
              <a:rPr lang="en-US" dirty="0"/>
              <a:t>It is a civil right for persons in this state to be free from discrimination in employment, housing and real property, public accommodations, public services, and education. </a:t>
            </a:r>
          </a:p>
          <a:p>
            <a:pPr marL="457200"/>
            <a:r>
              <a:rPr lang="en-US" dirty="0"/>
              <a:t>"</a:t>
            </a:r>
            <a:r>
              <a:rPr lang="en-US" b="1" dirty="0"/>
              <a:t>Familial status</a:t>
            </a:r>
            <a:r>
              <a:rPr lang="en-US" dirty="0"/>
              <a:t>" means the condition of one or more minors </a:t>
            </a:r>
            <a:r>
              <a:rPr lang="en-US" b="1" dirty="0"/>
              <a:t>having legal status or custody</a:t>
            </a:r>
            <a:r>
              <a:rPr lang="en-US" dirty="0"/>
              <a:t> with (1) the minor's parent or parents or the minor's legal guardian or guardians or (2) the designee of the parent or parents or guardian or guardians with the written permission of the parent or parents or guardian or guardians. Familial status also means </a:t>
            </a:r>
            <a:r>
              <a:rPr lang="en-US" b="1" dirty="0"/>
              <a:t>residing with and caring </a:t>
            </a:r>
            <a:r>
              <a:rPr lang="en-US" dirty="0"/>
              <a:t>for one or more individuals who lack the ability to meet essential requirements for physical health, safety, or self-care because the individual or individuals are unable to receive and evaluate information or make or communicate decisions. The protections afforded against discrimination on the basis of family status apply to any person who is </a:t>
            </a:r>
            <a:r>
              <a:rPr lang="en-US" b="1" dirty="0"/>
              <a:t>pregnant</a:t>
            </a:r>
            <a:r>
              <a:rPr lang="en-US" dirty="0"/>
              <a:t> or is in the </a:t>
            </a:r>
            <a:r>
              <a:rPr lang="en-US" b="1" dirty="0"/>
              <a:t>process of securing legal custody</a:t>
            </a:r>
            <a:r>
              <a:rPr lang="en-US" dirty="0"/>
              <a:t> of an individual who has not attained the age of majority.</a:t>
            </a:r>
          </a:p>
          <a:p>
            <a:pPr marL="457200"/>
            <a:r>
              <a:rPr lang="en-US" dirty="0"/>
              <a:t>"</a:t>
            </a:r>
            <a:r>
              <a:rPr lang="en-US" b="1" dirty="0"/>
              <a:t>Marital status</a:t>
            </a:r>
            <a:r>
              <a:rPr lang="en-US" dirty="0"/>
              <a:t>" means whether a person is single, married, remarried, divorced, separated, or a surviving spouse and, in employment cases, includes protection against discrimination on the basis of the identity, situation, actions, or beliefs of a spouse or former spouse.</a:t>
            </a:r>
          </a:p>
        </p:txBody>
      </p:sp>
    </p:spTree>
    <p:extLst>
      <p:ext uri="{BB962C8B-B14F-4D97-AF65-F5344CB8AC3E}">
        <p14:creationId xmlns:p14="http://schemas.microsoft.com/office/powerpoint/2010/main" val="42109297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1638B-5BB1-5DEF-0BA6-3FC0B1EBA325}"/>
              </a:ext>
            </a:extLst>
          </p:cNvPr>
          <p:cNvSpPr>
            <a:spLocks noGrp="1"/>
          </p:cNvSpPr>
          <p:nvPr>
            <p:ph type="title"/>
          </p:nvPr>
        </p:nvSpPr>
        <p:spPr/>
        <p:txBody>
          <a:bodyPr/>
          <a:lstStyle/>
          <a:p>
            <a:r>
              <a:rPr lang="en-US" dirty="0"/>
              <a:t>Veteran Status</a:t>
            </a:r>
          </a:p>
        </p:txBody>
      </p:sp>
      <p:sp>
        <p:nvSpPr>
          <p:cNvPr id="3" name="Content Placeholder 2">
            <a:extLst>
              <a:ext uri="{FF2B5EF4-FFF2-40B4-BE49-F238E27FC236}">
                <a16:creationId xmlns:a16="http://schemas.microsoft.com/office/drawing/2014/main" id="{46F32742-B8CD-9B19-E673-C67B66B82F55}"/>
              </a:ext>
            </a:extLst>
          </p:cNvPr>
          <p:cNvSpPr>
            <a:spLocks noGrp="1"/>
          </p:cNvSpPr>
          <p:nvPr>
            <p:ph idx="1"/>
          </p:nvPr>
        </p:nvSpPr>
        <p:spPr/>
        <p:txBody>
          <a:bodyPr>
            <a:normAutofit fontScale="85000" lnSpcReduction="10000"/>
          </a:bodyPr>
          <a:lstStyle/>
          <a:p>
            <a:pPr marL="0" indent="0">
              <a:buNone/>
            </a:pPr>
            <a:r>
              <a:rPr lang="en-US" dirty="0">
                <a:solidFill>
                  <a:srgbClr val="008042"/>
                </a:solidFill>
              </a:rPr>
              <a:t>Vietnam Era Veterans’ Readjustment Assistance Act of 1974</a:t>
            </a:r>
          </a:p>
          <a:p>
            <a:pPr marL="0" indent="0">
              <a:buNone/>
            </a:pPr>
            <a:r>
              <a:rPr lang="en-US" dirty="0"/>
              <a:t>The term "covered veteran" means any of the following veterans:</a:t>
            </a:r>
          </a:p>
          <a:p>
            <a:pPr marL="457200" fontAlgn="t"/>
            <a:r>
              <a:rPr lang="en-US" dirty="0"/>
              <a:t>Disabled veterans.</a:t>
            </a:r>
          </a:p>
          <a:p>
            <a:pPr marL="457200" fontAlgn="t"/>
            <a:r>
              <a:rPr lang="en-US" dirty="0"/>
              <a:t>Veterans who served on active duty in the Armed Forces during a war or in a campaign or expedition for which a campaign badge has been authorized.</a:t>
            </a:r>
          </a:p>
          <a:p>
            <a:pPr marL="457200" fontAlgn="t"/>
            <a:r>
              <a:rPr lang="en-US" dirty="0"/>
              <a:t>Veterans who, while serving on active duty in the Armed Forces, participated in a United States military operation for which an Armed Forces service medal was awarded pursuant to Executive Order No. 12985 (61 Fed. Reg. 1209).</a:t>
            </a:r>
          </a:p>
          <a:p>
            <a:pPr marL="457200" fontAlgn="t"/>
            <a:r>
              <a:rPr lang="en-US" dirty="0"/>
              <a:t>Recently separated veterans (within the last 3 years).</a:t>
            </a:r>
          </a:p>
          <a:p>
            <a:pPr marL="0" indent="0">
              <a:buNone/>
            </a:pPr>
            <a:r>
              <a:rPr lang="en-US" dirty="0"/>
              <a:t>Also applies to discrimination based on a disability that is related to their service, such as PTSD</a:t>
            </a:r>
          </a:p>
        </p:txBody>
      </p:sp>
    </p:spTree>
    <p:extLst>
      <p:ext uri="{BB962C8B-B14F-4D97-AF65-F5344CB8AC3E}">
        <p14:creationId xmlns:p14="http://schemas.microsoft.com/office/powerpoint/2010/main" val="39245421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1F815B-0ABA-49BD-AE19-E3DB19F357F6}"/>
              </a:ext>
            </a:extLst>
          </p:cNvPr>
          <p:cNvSpPr>
            <a:spLocks noGrp="1"/>
          </p:cNvSpPr>
          <p:nvPr>
            <p:ph type="title"/>
          </p:nvPr>
        </p:nvSpPr>
        <p:spPr/>
        <p:txBody>
          <a:bodyPr/>
          <a:lstStyle/>
          <a:p>
            <a:r>
              <a:rPr lang="en-US" dirty="0"/>
              <a:t>Veteran Status, continued</a:t>
            </a:r>
          </a:p>
        </p:txBody>
      </p:sp>
      <p:sp>
        <p:nvSpPr>
          <p:cNvPr id="6" name="Content Placeholder 5">
            <a:extLst>
              <a:ext uri="{FF2B5EF4-FFF2-40B4-BE49-F238E27FC236}">
                <a16:creationId xmlns:a16="http://schemas.microsoft.com/office/drawing/2014/main" id="{2CD101BA-C729-F862-5F4B-79F67354C804}"/>
              </a:ext>
            </a:extLst>
          </p:cNvPr>
          <p:cNvSpPr>
            <a:spLocks noGrp="1"/>
          </p:cNvSpPr>
          <p:nvPr>
            <p:ph idx="1"/>
          </p:nvPr>
        </p:nvSpPr>
        <p:spPr/>
        <p:txBody>
          <a:bodyPr>
            <a:normAutofit fontScale="92500" lnSpcReduction="20000"/>
          </a:bodyPr>
          <a:lstStyle/>
          <a:p>
            <a:pPr marL="0" indent="0">
              <a:buNone/>
            </a:pPr>
            <a:r>
              <a:rPr lang="en-US">
                <a:solidFill>
                  <a:srgbClr val="008042"/>
                </a:solidFill>
              </a:rPr>
              <a:t>Veterans Preference Act</a:t>
            </a:r>
          </a:p>
          <a:p>
            <a:pPr marL="0" indent="0">
              <a:buNone/>
            </a:pPr>
            <a:r>
              <a:rPr lang="en-US"/>
              <a:t>A veteran is defined under the Veterans Preference Act as a citizen of the United States or a resident alien separated from active duty under honorable conditions from any branch of the U.S. armed forces:</a:t>
            </a:r>
          </a:p>
          <a:p>
            <a:pPr marL="457200"/>
            <a:r>
              <a:rPr lang="en-US"/>
              <a:t>After having served on active duty for 181 consecutive days; or</a:t>
            </a:r>
          </a:p>
          <a:p>
            <a:pPr marL="457200"/>
            <a:r>
              <a:rPr lang="en-US"/>
              <a:t>By reason of compensable service-connected disability incurred while serving on active duty (not active duty for training); or</a:t>
            </a:r>
          </a:p>
          <a:p>
            <a:pPr marL="457200"/>
            <a:r>
              <a:rPr lang="en-US"/>
              <a:t>Who has met the minimum active duty required as defined by federal rule (to qualify, the individual must have completed the full period for which a person was federally called to active duty.); or</a:t>
            </a:r>
          </a:p>
          <a:p>
            <a:pPr marL="457200"/>
            <a:r>
              <a:rPr lang="en-US"/>
              <a:t>Who has certain active military service certified under federal law not identified elsewhere.</a:t>
            </a:r>
          </a:p>
          <a:p>
            <a:pPr marL="0" indent="0">
              <a:buNone/>
            </a:pPr>
            <a:endParaRPr lang="en-US"/>
          </a:p>
        </p:txBody>
      </p:sp>
    </p:spTree>
    <p:extLst>
      <p:ext uri="{BB962C8B-B14F-4D97-AF65-F5344CB8AC3E}">
        <p14:creationId xmlns:p14="http://schemas.microsoft.com/office/powerpoint/2010/main" val="2655033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D06BE32-089C-CEAB-7A4E-0118BA3FCB25}"/>
              </a:ext>
            </a:extLst>
          </p:cNvPr>
          <p:cNvSpPr>
            <a:spLocks noGrp="1"/>
          </p:cNvSpPr>
          <p:nvPr>
            <p:ph type="title"/>
          </p:nvPr>
        </p:nvSpPr>
        <p:spPr/>
        <p:txBody>
          <a:bodyPr/>
          <a:lstStyle/>
          <a:p>
            <a:r>
              <a:rPr lang="en-US"/>
              <a:t>Overview</a:t>
            </a:r>
          </a:p>
        </p:txBody>
      </p:sp>
      <p:graphicFrame>
        <p:nvGraphicFramePr>
          <p:cNvPr id="7" name="Diagram 6" descr="left to right flow chart: federal, state, system">
            <a:extLst>
              <a:ext uri="{FF2B5EF4-FFF2-40B4-BE49-F238E27FC236}">
                <a16:creationId xmlns:a16="http://schemas.microsoft.com/office/drawing/2014/main" id="{7CE602E4-5B2F-939D-B5F8-63B42C33668A}"/>
              </a:ext>
            </a:extLst>
          </p:cNvPr>
          <p:cNvGraphicFramePr/>
          <p:nvPr>
            <p:extLst>
              <p:ext uri="{D42A27DB-BD31-4B8C-83A1-F6EECF244321}">
                <p14:modId xmlns:p14="http://schemas.microsoft.com/office/powerpoint/2010/main" val="2913608257"/>
              </p:ext>
            </p:extLst>
          </p:nvPr>
        </p:nvGraphicFramePr>
        <p:xfrm>
          <a:off x="2059882" y="1767522"/>
          <a:ext cx="8821478" cy="45720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414638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79D5B-A6E4-3B69-4EB8-FF1705399599}"/>
              </a:ext>
            </a:extLst>
          </p:cNvPr>
          <p:cNvSpPr>
            <a:spLocks noGrp="1"/>
          </p:cNvSpPr>
          <p:nvPr>
            <p:ph type="title"/>
          </p:nvPr>
        </p:nvSpPr>
        <p:spPr/>
        <p:txBody>
          <a:bodyPr/>
          <a:lstStyle/>
          <a:p>
            <a:r>
              <a:rPr lang="en-US" altLang="en-US" dirty="0"/>
              <a:t>Status with regard to Public Assistance</a:t>
            </a:r>
            <a:endParaRPr lang="en-US" dirty="0"/>
          </a:p>
        </p:txBody>
      </p:sp>
      <p:sp>
        <p:nvSpPr>
          <p:cNvPr id="3" name="Content Placeholder 2">
            <a:extLst>
              <a:ext uri="{FF2B5EF4-FFF2-40B4-BE49-F238E27FC236}">
                <a16:creationId xmlns:a16="http://schemas.microsoft.com/office/drawing/2014/main" id="{3E71C0F3-5A41-C408-167B-A5C1DC9F3696}"/>
              </a:ext>
            </a:extLst>
          </p:cNvPr>
          <p:cNvSpPr>
            <a:spLocks noGrp="1"/>
          </p:cNvSpPr>
          <p:nvPr>
            <p:ph idx="1"/>
          </p:nvPr>
        </p:nvSpPr>
        <p:spPr/>
        <p:txBody>
          <a:bodyPr>
            <a:normAutofit/>
          </a:bodyPr>
          <a:lstStyle/>
          <a:p>
            <a:pPr marL="0" indent="0">
              <a:buNone/>
            </a:pPr>
            <a:r>
              <a:rPr lang="en-US" sz="2900" dirty="0">
                <a:solidFill>
                  <a:srgbClr val="008042"/>
                </a:solidFill>
              </a:rPr>
              <a:t>Minnesota Human Rights Act, Mn Sect. 363A</a:t>
            </a:r>
          </a:p>
          <a:p>
            <a:pPr marL="0" indent="0">
              <a:buNone/>
            </a:pPr>
            <a:r>
              <a:rPr lang="en-US" dirty="0"/>
              <a:t>It is a civil right for persons in this state to be free from discrimination in employment, housing and real property, public accommodations, public services, and education. </a:t>
            </a:r>
          </a:p>
          <a:p>
            <a:r>
              <a:rPr lang="en-US" b="1" dirty="0"/>
              <a:t>“Status with regard to public assistance” </a:t>
            </a:r>
            <a:r>
              <a:rPr lang="en-US" dirty="0"/>
              <a:t>means the condition of being a recipient of federal, state, or local assistance, including medical assistance, or of being a tenant receiving federal, state, or local subsidies, including rental assistance or rent supplements.</a:t>
            </a:r>
          </a:p>
          <a:p>
            <a:endParaRPr lang="en-US" dirty="0"/>
          </a:p>
        </p:txBody>
      </p:sp>
    </p:spTree>
    <p:extLst>
      <p:ext uri="{BB962C8B-B14F-4D97-AF65-F5344CB8AC3E}">
        <p14:creationId xmlns:p14="http://schemas.microsoft.com/office/powerpoint/2010/main" val="894494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146C7-8293-5EDC-CCDB-7E23347E9FAE}"/>
              </a:ext>
            </a:extLst>
          </p:cNvPr>
          <p:cNvSpPr>
            <a:spLocks noGrp="1"/>
          </p:cNvSpPr>
          <p:nvPr>
            <p:ph type="title"/>
          </p:nvPr>
        </p:nvSpPr>
        <p:spPr/>
        <p:txBody>
          <a:bodyPr>
            <a:normAutofit/>
          </a:bodyPr>
          <a:lstStyle/>
          <a:p>
            <a:r>
              <a:rPr lang="en-US" altLang="en-US" dirty="0"/>
              <a:t>Membership or activity in a local human rights commission</a:t>
            </a:r>
            <a:endParaRPr lang="en-US" dirty="0"/>
          </a:p>
        </p:txBody>
      </p:sp>
      <p:sp>
        <p:nvSpPr>
          <p:cNvPr id="3" name="Content Placeholder 2">
            <a:extLst>
              <a:ext uri="{FF2B5EF4-FFF2-40B4-BE49-F238E27FC236}">
                <a16:creationId xmlns:a16="http://schemas.microsoft.com/office/drawing/2014/main" id="{238596CF-F961-AE7C-AA96-DD925790E1AA}"/>
              </a:ext>
            </a:extLst>
          </p:cNvPr>
          <p:cNvSpPr>
            <a:spLocks noGrp="1"/>
          </p:cNvSpPr>
          <p:nvPr>
            <p:ph idx="1"/>
          </p:nvPr>
        </p:nvSpPr>
        <p:spPr/>
        <p:txBody>
          <a:bodyPr/>
          <a:lstStyle/>
          <a:p>
            <a:pPr marL="0" indent="0">
              <a:buNone/>
            </a:pPr>
            <a:r>
              <a:rPr lang="en-US" sz="2900" dirty="0">
                <a:solidFill>
                  <a:srgbClr val="008042"/>
                </a:solidFill>
              </a:rPr>
              <a:t>Minnesota Human Rights Act, Mn Sect. 363A</a:t>
            </a:r>
          </a:p>
          <a:p>
            <a:pPr marL="0" indent="0">
              <a:buNone/>
            </a:pPr>
            <a:r>
              <a:rPr lang="en-US" dirty="0"/>
              <a:t>It is a civil right for persons in this state to be free from discrimination in employment, housing and real property, public accommodations, public services, and education. </a:t>
            </a:r>
          </a:p>
          <a:p>
            <a:r>
              <a:rPr lang="en-US" dirty="0"/>
              <a:t>"</a:t>
            </a:r>
            <a:r>
              <a:rPr lang="en-US" b="1" dirty="0"/>
              <a:t>Local commission</a:t>
            </a:r>
            <a:r>
              <a:rPr lang="en-US" dirty="0"/>
              <a:t>" means an agency of a city, county, or group of counties created pursuant to law, resolution of a county board, city charter, or municipal ordinance for the purpose of dealing with discrimination on the basis of race, color, creed, religion, national origin, sex, gender identity, age, disability, marital status, status with regard to public assistance, sexual orientation, or familial status.</a:t>
            </a:r>
          </a:p>
        </p:txBody>
      </p:sp>
    </p:spTree>
    <p:extLst>
      <p:ext uri="{BB962C8B-B14F-4D97-AF65-F5344CB8AC3E}">
        <p14:creationId xmlns:p14="http://schemas.microsoft.com/office/powerpoint/2010/main" val="3842688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6B313-6108-D135-DD9A-1DD25FC540B9}"/>
              </a:ext>
            </a:extLst>
          </p:cNvPr>
          <p:cNvSpPr>
            <a:spLocks noGrp="1"/>
          </p:cNvSpPr>
          <p:nvPr>
            <p:ph type="title"/>
          </p:nvPr>
        </p:nvSpPr>
        <p:spPr/>
        <p:txBody>
          <a:bodyPr/>
          <a:lstStyle/>
          <a:p>
            <a:r>
              <a:rPr lang="en-US" dirty="0"/>
              <a:t>Genetic Information (for employees)</a:t>
            </a:r>
          </a:p>
        </p:txBody>
      </p:sp>
      <p:sp>
        <p:nvSpPr>
          <p:cNvPr id="3" name="Content Placeholder 2">
            <a:extLst>
              <a:ext uri="{FF2B5EF4-FFF2-40B4-BE49-F238E27FC236}">
                <a16:creationId xmlns:a16="http://schemas.microsoft.com/office/drawing/2014/main" id="{310F4904-E18B-0441-F130-E4789EEDD81D}"/>
              </a:ext>
            </a:extLst>
          </p:cNvPr>
          <p:cNvSpPr>
            <a:spLocks noGrp="1"/>
          </p:cNvSpPr>
          <p:nvPr>
            <p:ph idx="1"/>
          </p:nvPr>
        </p:nvSpPr>
        <p:spPr/>
        <p:txBody>
          <a:bodyPr>
            <a:normAutofit fontScale="92500" lnSpcReduction="20000"/>
          </a:bodyPr>
          <a:lstStyle/>
          <a:p>
            <a:pPr marL="0" indent="0">
              <a:buNone/>
            </a:pPr>
            <a:r>
              <a:rPr lang="en-US" dirty="0">
                <a:solidFill>
                  <a:srgbClr val="008042"/>
                </a:solidFill>
              </a:rPr>
              <a:t>Genetic Information Nondiscrimination Act of 2008</a:t>
            </a:r>
          </a:p>
          <a:p>
            <a:pPr marL="0" indent="0">
              <a:buNone/>
            </a:pPr>
            <a:r>
              <a:rPr lang="en-US" dirty="0"/>
              <a:t>Genetic information includes information about an individual’s genetic tests and the genetic tests of their family members. Genetic information also includes information about any disease, disorder, or condition of their family members (family medical history).</a:t>
            </a:r>
          </a:p>
          <a:p>
            <a:r>
              <a:rPr lang="en-US" dirty="0"/>
              <a:t>This law provides with four basic rights:</a:t>
            </a:r>
          </a:p>
          <a:p>
            <a:pPr marL="914400" lvl="1"/>
            <a:r>
              <a:rPr lang="en-US" dirty="0"/>
              <a:t>The law prohibits employers from treating individuals differently, or less favorably, because of genetic information.</a:t>
            </a:r>
          </a:p>
          <a:p>
            <a:pPr marL="914400" lvl="1"/>
            <a:r>
              <a:rPr lang="en-US" dirty="0"/>
              <a:t>The law restricts employers from requesting, requiring, or purchasing genetic information.</a:t>
            </a:r>
          </a:p>
          <a:p>
            <a:pPr marL="914400" lvl="1"/>
            <a:r>
              <a:rPr lang="en-US" dirty="0"/>
              <a:t>The law requires that employers keep genetic information confidential. </a:t>
            </a:r>
          </a:p>
          <a:p>
            <a:pPr marL="914400" lvl="1"/>
            <a:r>
              <a:rPr lang="en-US" dirty="0"/>
              <a:t>The law protects you from being punished or harassed at work because you or someone you closely associate with (for example, a relative or close friend) complains about genetic information discrimination (i.e. retaliation).</a:t>
            </a:r>
          </a:p>
        </p:txBody>
      </p:sp>
    </p:spTree>
    <p:extLst>
      <p:ext uri="{BB962C8B-B14F-4D97-AF65-F5344CB8AC3E}">
        <p14:creationId xmlns:p14="http://schemas.microsoft.com/office/powerpoint/2010/main" val="32731033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C3B7F06-DC17-D202-D019-3D5444063236}"/>
              </a:ext>
            </a:extLst>
          </p:cNvPr>
          <p:cNvSpPr>
            <a:spLocks noGrp="1"/>
          </p:cNvSpPr>
          <p:nvPr>
            <p:ph type="title"/>
          </p:nvPr>
        </p:nvSpPr>
        <p:spPr/>
        <p:txBody>
          <a:bodyPr/>
          <a:lstStyle/>
          <a:p>
            <a:r>
              <a:rPr lang="en-US" dirty="0"/>
              <a:t>Closer look</a:t>
            </a:r>
          </a:p>
        </p:txBody>
      </p:sp>
      <p:sp>
        <p:nvSpPr>
          <p:cNvPr id="5" name="Text Placeholder 4">
            <a:extLst>
              <a:ext uri="{FF2B5EF4-FFF2-40B4-BE49-F238E27FC236}">
                <a16:creationId xmlns:a16="http://schemas.microsoft.com/office/drawing/2014/main" id="{918AE34A-6DB3-277C-6645-0787D7F2D3F5}"/>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1475594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FD5F2-4856-A4CD-9738-1AFD194DDA7A}"/>
              </a:ext>
            </a:extLst>
          </p:cNvPr>
          <p:cNvSpPr>
            <a:spLocks noGrp="1"/>
          </p:cNvSpPr>
          <p:nvPr>
            <p:ph type="title"/>
          </p:nvPr>
        </p:nvSpPr>
        <p:spPr/>
        <p:txBody>
          <a:bodyPr/>
          <a:lstStyle/>
          <a:p>
            <a:r>
              <a:rPr lang="en-US" dirty="0"/>
              <a:t>Section 504/ADA</a:t>
            </a:r>
          </a:p>
        </p:txBody>
      </p:sp>
      <p:sp>
        <p:nvSpPr>
          <p:cNvPr id="3" name="Content Placeholder 2">
            <a:extLst>
              <a:ext uri="{FF2B5EF4-FFF2-40B4-BE49-F238E27FC236}">
                <a16:creationId xmlns:a16="http://schemas.microsoft.com/office/drawing/2014/main" id="{92509440-A08B-D583-4E58-F0CF76A9ACF8}"/>
              </a:ext>
            </a:extLst>
          </p:cNvPr>
          <p:cNvSpPr>
            <a:spLocks noGrp="1"/>
          </p:cNvSpPr>
          <p:nvPr>
            <p:ph idx="1"/>
          </p:nvPr>
        </p:nvSpPr>
        <p:spPr/>
        <p:txBody>
          <a:bodyPr>
            <a:normAutofit fontScale="85000" lnSpcReduction="10000"/>
          </a:bodyPr>
          <a:lstStyle/>
          <a:p>
            <a:pPr marL="0" indent="0">
              <a:buNone/>
            </a:pPr>
            <a:r>
              <a:rPr lang="en-US" dirty="0">
                <a:solidFill>
                  <a:srgbClr val="008042"/>
                </a:solidFill>
              </a:rPr>
              <a:t>Section 504 of the Rehabilitation Act of 1973</a:t>
            </a:r>
          </a:p>
          <a:p>
            <a:pPr marL="0" indent="0">
              <a:buNone/>
            </a:pPr>
            <a:r>
              <a:rPr lang="en-US" dirty="0"/>
              <a:t>No qualified handicapped person shall, on the basis of handicap, be excluded from participation in, be denied the benefits of, or otherwise be subjected to discrimination under any program or activity which receives Federal financial assistance.</a:t>
            </a:r>
          </a:p>
          <a:p>
            <a:pPr marL="0" indent="0">
              <a:buNone/>
            </a:pPr>
            <a:r>
              <a:rPr lang="en-US" dirty="0">
                <a:solidFill>
                  <a:schemeClr val="accent1"/>
                </a:solidFill>
              </a:rPr>
              <a:t>Americans with Disabilities Act</a:t>
            </a:r>
          </a:p>
          <a:p>
            <a:pPr marL="0" indent="0">
              <a:buNone/>
            </a:pPr>
            <a:r>
              <a:rPr lang="en-US" dirty="0"/>
              <a:t>Title I: applies to employers: must provide people with disabilities an equal opportunity to benefit from employment-related opportunities available to others (e.g., recruitment, hiring, social activities)</a:t>
            </a:r>
          </a:p>
          <a:p>
            <a:pPr marL="0" indent="0">
              <a:buNone/>
            </a:pPr>
            <a:r>
              <a:rPr lang="en-US" dirty="0"/>
              <a:t>Title II: applies to all services, programs, and activities of state and local government, including public education: must provide people with disabilities an equal opportunity to benefit from all of their programs, services, and activities</a:t>
            </a:r>
          </a:p>
        </p:txBody>
      </p:sp>
    </p:spTree>
    <p:extLst>
      <p:ext uri="{BB962C8B-B14F-4D97-AF65-F5344CB8AC3E}">
        <p14:creationId xmlns:p14="http://schemas.microsoft.com/office/powerpoint/2010/main" val="29986248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D1C1F-3B8D-5F58-E39D-17A0705AC0FF}"/>
              </a:ext>
            </a:extLst>
          </p:cNvPr>
          <p:cNvSpPr>
            <a:spLocks noGrp="1"/>
          </p:cNvSpPr>
          <p:nvPr>
            <p:ph type="title"/>
          </p:nvPr>
        </p:nvSpPr>
        <p:spPr/>
        <p:txBody>
          <a:bodyPr/>
          <a:lstStyle/>
          <a:p>
            <a:r>
              <a:rPr lang="en-US" dirty="0"/>
              <a:t>504/ADA Coordinator</a:t>
            </a:r>
          </a:p>
        </p:txBody>
      </p:sp>
      <p:sp>
        <p:nvSpPr>
          <p:cNvPr id="3" name="Content Placeholder 2">
            <a:extLst>
              <a:ext uri="{FF2B5EF4-FFF2-40B4-BE49-F238E27FC236}">
                <a16:creationId xmlns:a16="http://schemas.microsoft.com/office/drawing/2014/main" id="{692E2721-8FEA-39F1-FFD4-EDA91B43CA90}"/>
              </a:ext>
            </a:extLst>
          </p:cNvPr>
          <p:cNvSpPr>
            <a:spLocks noGrp="1"/>
          </p:cNvSpPr>
          <p:nvPr>
            <p:ph idx="1"/>
          </p:nvPr>
        </p:nvSpPr>
        <p:spPr/>
        <p:txBody>
          <a:bodyPr>
            <a:normAutofit fontScale="77500" lnSpcReduction="20000"/>
          </a:bodyPr>
          <a:lstStyle/>
          <a:p>
            <a:pPr marL="342900" indent="-342900">
              <a:buFont typeface="Arial" panose="020B0604020202020204" pitchFamily="34" charset="0"/>
              <a:buChar char="•"/>
            </a:pPr>
            <a:r>
              <a:rPr lang="en-US" dirty="0"/>
              <a:t>Designated employee to be coordinator (responsible employee)</a:t>
            </a:r>
          </a:p>
          <a:p>
            <a:pPr marL="342900" indent="-342900">
              <a:buFont typeface="Arial" panose="020B0604020202020204" pitchFamily="34" charset="0"/>
              <a:buChar char="•"/>
            </a:pPr>
            <a:r>
              <a:rPr lang="en-US" dirty="0"/>
              <a:t>Coordinate and monitor efforts at institution to comply with and carry out all responsibilities under the law</a:t>
            </a:r>
          </a:p>
          <a:p>
            <a:pPr marL="800100" lvl="1" indent="-342900">
              <a:buFont typeface="Arial" panose="020B0604020202020204" pitchFamily="34" charset="0"/>
              <a:buChar char="•"/>
            </a:pPr>
            <a:r>
              <a:rPr lang="en-US" dirty="0"/>
              <a:t>Provides training and technical assistance across campus</a:t>
            </a:r>
          </a:p>
          <a:p>
            <a:pPr marL="800100" lvl="1" indent="-342900">
              <a:buFont typeface="Arial" panose="020B0604020202020204" pitchFamily="34" charset="0"/>
              <a:buChar char="•"/>
            </a:pPr>
            <a:r>
              <a:rPr lang="en-US" dirty="0"/>
              <a:t>Oversees prevention efforts</a:t>
            </a:r>
          </a:p>
          <a:p>
            <a:pPr marL="342900" indent="-342900">
              <a:buFont typeface="Arial" panose="020B0604020202020204" pitchFamily="34" charset="0"/>
              <a:buChar char="•"/>
            </a:pPr>
            <a:r>
              <a:rPr lang="en-US" dirty="0"/>
              <a:t>Highly visible, required notice to community, accessible for reporting to</a:t>
            </a:r>
          </a:p>
          <a:p>
            <a:pPr marL="342900" indent="-342900">
              <a:buFont typeface="Arial" panose="020B0604020202020204" pitchFamily="34" charset="0"/>
              <a:buChar char="•"/>
            </a:pPr>
            <a:r>
              <a:rPr lang="en-US" dirty="0"/>
              <a:t>Repository for all reports and complaints for disability discrimination and disability harassment</a:t>
            </a:r>
          </a:p>
          <a:p>
            <a:pPr marL="342900" indent="-342900">
              <a:buFont typeface="Arial" panose="020B0604020202020204" pitchFamily="34" charset="0"/>
              <a:buChar char="•"/>
            </a:pPr>
            <a:r>
              <a:rPr lang="en-US" dirty="0"/>
              <a:t>Oversees requirements for grievance process; may be the investigator of complaints</a:t>
            </a:r>
          </a:p>
          <a:p>
            <a:pPr marL="342900" indent="-342900">
              <a:buFont typeface="Arial" panose="020B0604020202020204" pitchFamily="34" charset="0"/>
              <a:buChar char="•"/>
            </a:pPr>
            <a:r>
              <a:rPr lang="en-US" dirty="0"/>
              <a:t>Not the disability/accessibility services coordinator</a:t>
            </a:r>
          </a:p>
          <a:p>
            <a:pPr marL="800100" lvl="1" indent="-342900">
              <a:buFont typeface="Arial" panose="020B0604020202020204" pitchFamily="34" charset="0"/>
              <a:buChar char="•"/>
            </a:pPr>
            <a:r>
              <a:rPr lang="en-US" dirty="0"/>
              <a:t>Oversees disability verification and accommodation requests</a:t>
            </a:r>
          </a:p>
          <a:p>
            <a:pPr marL="800100" lvl="1" indent="-342900">
              <a:buFont typeface="Arial" panose="020B0604020202020204" pitchFamily="34" charset="0"/>
              <a:buChar char="•"/>
            </a:pPr>
            <a:r>
              <a:rPr lang="en-US" dirty="0"/>
              <a:t>Completes intakes and identifies appropriate accommodations</a:t>
            </a:r>
          </a:p>
          <a:p>
            <a:pPr marL="800100" lvl="1" indent="-342900">
              <a:buFont typeface="Arial" panose="020B0604020202020204" pitchFamily="34" charset="0"/>
              <a:buChar char="•"/>
            </a:pPr>
            <a:r>
              <a:rPr lang="en-US" dirty="0"/>
              <a:t>Works with faculty, staff, and supervisors</a:t>
            </a:r>
          </a:p>
          <a:p>
            <a:pPr marL="800100" lvl="1" indent="-342900">
              <a:buFont typeface="Arial" panose="020B0604020202020204" pitchFamily="34" charset="0"/>
              <a:buChar char="•"/>
            </a:pPr>
            <a:endParaRPr lang="en-US" dirty="0"/>
          </a:p>
        </p:txBody>
      </p:sp>
    </p:spTree>
    <p:extLst>
      <p:ext uri="{BB962C8B-B14F-4D97-AF65-F5344CB8AC3E}">
        <p14:creationId xmlns:p14="http://schemas.microsoft.com/office/powerpoint/2010/main" val="720828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308F0-0643-1244-655A-29E1DD8017BE}"/>
              </a:ext>
            </a:extLst>
          </p:cNvPr>
          <p:cNvSpPr>
            <a:spLocks noGrp="1"/>
          </p:cNvSpPr>
          <p:nvPr>
            <p:ph type="title"/>
          </p:nvPr>
        </p:nvSpPr>
        <p:spPr/>
        <p:txBody>
          <a:bodyPr/>
          <a:lstStyle/>
          <a:p>
            <a:r>
              <a:rPr lang="en-US"/>
              <a:t>Title IX</a:t>
            </a:r>
          </a:p>
        </p:txBody>
      </p:sp>
      <p:sp>
        <p:nvSpPr>
          <p:cNvPr id="3" name="Content Placeholder 2">
            <a:extLst>
              <a:ext uri="{FF2B5EF4-FFF2-40B4-BE49-F238E27FC236}">
                <a16:creationId xmlns:a16="http://schemas.microsoft.com/office/drawing/2014/main" id="{FED3CEAC-19C0-5D16-FDD4-B15D56B6DA74}"/>
              </a:ext>
            </a:extLst>
          </p:cNvPr>
          <p:cNvSpPr>
            <a:spLocks noGrp="1"/>
          </p:cNvSpPr>
          <p:nvPr>
            <p:ph idx="1"/>
          </p:nvPr>
        </p:nvSpPr>
        <p:spPr/>
        <p:txBody>
          <a:bodyPr>
            <a:normAutofit/>
          </a:bodyPr>
          <a:lstStyle/>
          <a:p>
            <a:pPr marL="0" indent="0">
              <a:buNone/>
            </a:pPr>
            <a:r>
              <a:rPr lang="en-US" dirty="0">
                <a:solidFill>
                  <a:srgbClr val="008042"/>
                </a:solidFill>
              </a:rPr>
              <a:t>Title IX of the Education Amendments of 1972 </a:t>
            </a:r>
          </a:p>
          <a:p>
            <a:pPr marL="0" indent="0">
              <a:buNone/>
            </a:pPr>
            <a:r>
              <a:rPr lang="en-US" dirty="0"/>
              <a:t>No person in the United States shall, on the basis of </a:t>
            </a:r>
            <a:r>
              <a:rPr lang="en-US" b="1" dirty="0"/>
              <a:t>sex</a:t>
            </a:r>
            <a:r>
              <a:rPr lang="en-US" dirty="0"/>
              <a:t>, be excluded from participation in, ​be denied the benefits of, or ​be subjected to discrimination ​under any education program or activity receiving federal financial assistance.</a:t>
            </a:r>
          </a:p>
          <a:p>
            <a:pPr marL="457200"/>
            <a:r>
              <a:rPr lang="en-US" dirty="0"/>
              <a:t>Includes pregnancy and related conditions</a:t>
            </a:r>
          </a:p>
          <a:p>
            <a:pPr marL="457200"/>
            <a:r>
              <a:rPr lang="en-US" dirty="0"/>
              <a:t>Includes actual or potential parental, family, or marital status</a:t>
            </a:r>
          </a:p>
          <a:p>
            <a:pPr marL="457200"/>
            <a:r>
              <a:rPr lang="en-US" dirty="0"/>
              <a:t>Includes employment matters</a:t>
            </a:r>
            <a:endParaRPr lang="en-US" sz="1800" i="1" dirty="0"/>
          </a:p>
        </p:txBody>
      </p:sp>
    </p:spTree>
    <p:extLst>
      <p:ext uri="{BB962C8B-B14F-4D97-AF65-F5344CB8AC3E}">
        <p14:creationId xmlns:p14="http://schemas.microsoft.com/office/powerpoint/2010/main" val="17281519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D9E1A-D6D7-6831-AAF9-C2D44646F92F}"/>
              </a:ext>
            </a:extLst>
          </p:cNvPr>
          <p:cNvSpPr>
            <a:spLocks noGrp="1"/>
          </p:cNvSpPr>
          <p:nvPr>
            <p:ph type="title"/>
          </p:nvPr>
        </p:nvSpPr>
        <p:spPr/>
        <p:txBody>
          <a:bodyPr/>
          <a:lstStyle/>
          <a:p>
            <a:r>
              <a:rPr lang="en-US" dirty="0">
                <a:solidFill>
                  <a:schemeClr val="accent2"/>
                </a:solidFill>
              </a:rPr>
              <a:t>Title IX Coordinator</a:t>
            </a:r>
          </a:p>
        </p:txBody>
      </p:sp>
      <p:sp>
        <p:nvSpPr>
          <p:cNvPr id="3" name="Content Placeholder 2">
            <a:extLst>
              <a:ext uri="{FF2B5EF4-FFF2-40B4-BE49-F238E27FC236}">
                <a16:creationId xmlns:a16="http://schemas.microsoft.com/office/drawing/2014/main" id="{962D387E-0B92-628A-E79E-C12250A95EEA}"/>
              </a:ext>
            </a:extLst>
          </p:cNvPr>
          <p:cNvSpPr>
            <a:spLocks noGrp="1"/>
          </p:cNvSpPr>
          <p:nvPr>
            <p:ph idx="1"/>
          </p:nvPr>
        </p:nvSpPr>
        <p:spPr/>
        <p:txBody>
          <a:bodyPr>
            <a:normAutofit fontScale="70000" lnSpcReduction="20000"/>
          </a:bodyPr>
          <a:lstStyle/>
          <a:p>
            <a:pPr marL="342900" indent="-342900">
              <a:buFont typeface="Arial" panose="020B0604020202020204" pitchFamily="34" charset="0"/>
              <a:buChar char="•"/>
            </a:pPr>
            <a:r>
              <a:rPr lang="en-US" b="0" dirty="0"/>
              <a:t>Designated “Title IX Coordinator”, reports to senior leader</a:t>
            </a:r>
          </a:p>
          <a:p>
            <a:pPr marL="342900" indent="-342900">
              <a:buFont typeface="Arial" panose="020B0604020202020204" pitchFamily="34" charset="0"/>
              <a:buChar char="•"/>
            </a:pPr>
            <a:r>
              <a:rPr lang="en-US" b="0" dirty="0"/>
              <a:t>Must have one employee: ultimate oversight responsibility</a:t>
            </a:r>
          </a:p>
          <a:p>
            <a:pPr marL="800100" lvl="1" indent="-342900">
              <a:buFont typeface="Arial" panose="020B0604020202020204" pitchFamily="34" charset="0"/>
              <a:buChar char="•"/>
            </a:pPr>
            <a:r>
              <a:rPr lang="en-US" b="0" dirty="0"/>
              <a:t>Additional coordinators: “Deputies” </a:t>
            </a:r>
          </a:p>
          <a:p>
            <a:pPr marL="342900" indent="-342900">
              <a:buFont typeface="Arial" panose="020B0604020202020204" pitchFamily="34" charset="0"/>
              <a:buChar char="•"/>
            </a:pPr>
            <a:r>
              <a:rPr lang="en-US" b="0" dirty="0"/>
              <a:t>At all times: to coordinate </a:t>
            </a:r>
            <a:r>
              <a:rPr lang="en-US" dirty="0"/>
              <a:t>and monitor </a:t>
            </a:r>
            <a:r>
              <a:rPr lang="en-US" b="0" dirty="0"/>
              <a:t>efforts at institution to comply with and carry out all responsibilities under the law</a:t>
            </a:r>
          </a:p>
          <a:p>
            <a:pPr marL="800100" lvl="1" indent="-342900">
              <a:buFont typeface="Arial" panose="020B0604020202020204" pitchFamily="34" charset="0"/>
              <a:buChar char="•"/>
            </a:pPr>
            <a:r>
              <a:rPr lang="en-US" dirty="0"/>
              <a:t>Provides training and technical assistance across campus</a:t>
            </a:r>
          </a:p>
          <a:p>
            <a:pPr marL="800100" lvl="1" indent="-342900">
              <a:buFont typeface="Arial" panose="020B0604020202020204" pitchFamily="34" charset="0"/>
              <a:buChar char="•"/>
            </a:pPr>
            <a:r>
              <a:rPr lang="en-US" b="0" dirty="0"/>
              <a:t>Assists with surveying the </a:t>
            </a:r>
            <a:r>
              <a:rPr lang="en-US" dirty="0"/>
              <a:t>campus climate and analyzing data</a:t>
            </a:r>
          </a:p>
          <a:p>
            <a:pPr marL="800100" lvl="1" indent="-342900">
              <a:buFont typeface="Arial" panose="020B0604020202020204" pitchFamily="34" charset="0"/>
              <a:buChar char="•"/>
            </a:pPr>
            <a:r>
              <a:rPr lang="en-US" b="0" dirty="0"/>
              <a:t>Monitors participation athletics and across academic fields</a:t>
            </a:r>
          </a:p>
          <a:p>
            <a:pPr marL="800100" lvl="1" indent="-342900">
              <a:buFont typeface="Arial" panose="020B0604020202020204" pitchFamily="34" charset="0"/>
              <a:buChar char="•"/>
            </a:pPr>
            <a:r>
              <a:rPr lang="en-US" dirty="0"/>
              <a:t>Oversees prevention efforts</a:t>
            </a:r>
            <a:endParaRPr lang="en-US" b="0" dirty="0"/>
          </a:p>
          <a:p>
            <a:pPr marL="342900" indent="-342900">
              <a:buFont typeface="Arial" panose="020B0604020202020204" pitchFamily="34" charset="0"/>
              <a:buChar char="•"/>
            </a:pPr>
            <a:r>
              <a:rPr lang="en-US" b="0" dirty="0"/>
              <a:t>Independent, with authority and knowledge</a:t>
            </a:r>
          </a:p>
          <a:p>
            <a:pPr marL="342900" indent="-342900">
              <a:buFont typeface="Arial" panose="020B0604020202020204" pitchFamily="34" charset="0"/>
              <a:buChar char="•"/>
            </a:pPr>
            <a:r>
              <a:rPr lang="en-US" b="0" dirty="0"/>
              <a:t>Highly visible, required notice to community, accessible for reporting to</a:t>
            </a:r>
          </a:p>
          <a:p>
            <a:pPr marL="342900" indent="-342900">
              <a:buFont typeface="Arial" panose="020B0604020202020204" pitchFamily="34" charset="0"/>
              <a:buChar char="•"/>
            </a:pPr>
            <a:r>
              <a:rPr lang="en-US" b="0" dirty="0"/>
              <a:t>Sufficiently trained</a:t>
            </a:r>
          </a:p>
          <a:p>
            <a:pPr marL="342900" indent="-342900">
              <a:buFont typeface="Arial" panose="020B0604020202020204" pitchFamily="34" charset="0"/>
              <a:buChar char="•"/>
            </a:pPr>
            <a:r>
              <a:rPr lang="en-US" b="0" dirty="0"/>
              <a:t>Repository for all reports and complaints for sex-based discrimination</a:t>
            </a:r>
          </a:p>
          <a:p>
            <a:pPr marL="342900" indent="-342900">
              <a:buFont typeface="Arial" panose="020B0604020202020204" pitchFamily="34" charset="0"/>
              <a:buChar char="•"/>
            </a:pPr>
            <a:r>
              <a:rPr lang="en-US" dirty="0"/>
              <a:t>Oversees requirements for sex-based harassment grievance process</a:t>
            </a:r>
            <a:endParaRPr lang="en-US" b="0" dirty="0"/>
          </a:p>
        </p:txBody>
      </p:sp>
    </p:spTree>
    <p:extLst>
      <p:ext uri="{BB962C8B-B14F-4D97-AF65-F5344CB8AC3E}">
        <p14:creationId xmlns:p14="http://schemas.microsoft.com/office/powerpoint/2010/main" val="18702153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A0D80-0757-F919-1466-60520AA16BDC}"/>
              </a:ext>
            </a:extLst>
          </p:cNvPr>
          <p:cNvSpPr>
            <a:spLocks noGrp="1"/>
          </p:cNvSpPr>
          <p:nvPr>
            <p:ph type="title"/>
          </p:nvPr>
        </p:nvSpPr>
        <p:spPr/>
        <p:txBody>
          <a:bodyPr/>
          <a:lstStyle/>
          <a:p>
            <a:r>
              <a:rPr lang="en-US" dirty="0">
                <a:solidFill>
                  <a:schemeClr val="accent2"/>
                </a:solidFill>
              </a:rPr>
              <a:t>Title IX Coordinator, continued</a:t>
            </a:r>
            <a:endParaRPr lang="en-US" dirty="0"/>
          </a:p>
        </p:txBody>
      </p:sp>
      <p:sp>
        <p:nvSpPr>
          <p:cNvPr id="3" name="Content Placeholder 2">
            <a:extLst>
              <a:ext uri="{FF2B5EF4-FFF2-40B4-BE49-F238E27FC236}">
                <a16:creationId xmlns:a16="http://schemas.microsoft.com/office/drawing/2014/main" id="{B3BC6824-7030-A26C-4970-1CD1C77486BF}"/>
              </a:ext>
            </a:extLst>
          </p:cNvPr>
          <p:cNvSpPr>
            <a:spLocks noGrp="1"/>
          </p:cNvSpPr>
          <p:nvPr>
            <p:ph idx="1"/>
          </p:nvPr>
        </p:nvSpPr>
        <p:spPr/>
        <p:txBody>
          <a:bodyPr>
            <a:normAutofit fontScale="62500" lnSpcReduction="20000"/>
          </a:bodyPr>
          <a:lstStyle/>
          <a:p>
            <a:r>
              <a:rPr lang="en-US" sz="3400" dirty="0"/>
              <a:t>Serves without bias</a:t>
            </a:r>
          </a:p>
          <a:p>
            <a:pPr lvl="1"/>
            <a:r>
              <a:rPr lang="en-US" sz="2600" dirty="0"/>
              <a:t>Free from bias for or against complainants or respondents generally or </a:t>
            </a:r>
          </a:p>
          <a:p>
            <a:pPr lvl="1"/>
            <a:r>
              <a:rPr lang="en-US" sz="2600" dirty="0"/>
              <a:t>against an individual complainant or respondent</a:t>
            </a:r>
          </a:p>
          <a:p>
            <a:pPr marL="457200"/>
            <a:r>
              <a:rPr lang="en-US" sz="3400" dirty="0"/>
              <a:t>Serves without conflicts of interest</a:t>
            </a:r>
          </a:p>
          <a:p>
            <a:pPr marL="914400" lvl="1"/>
            <a:r>
              <a:rPr lang="en-US" sz="2600" dirty="0"/>
              <a:t>Avoid subordinate roles as members of departments</a:t>
            </a:r>
          </a:p>
          <a:p>
            <a:pPr marL="914400" lvl="1"/>
            <a:r>
              <a:rPr lang="en-US" sz="2600" dirty="0"/>
              <a:t>Avoid other reporting functions that overlap with duties enforcing Title IX</a:t>
            </a:r>
          </a:p>
          <a:p>
            <a:pPr marL="914400" lvl="1"/>
            <a:r>
              <a:rPr lang="en-US" sz="2600" dirty="0"/>
              <a:t>OCR examples: deans of students, director of athletics</a:t>
            </a:r>
          </a:p>
          <a:p>
            <a:pPr marL="457200"/>
            <a:r>
              <a:rPr lang="en-US" sz="3400" dirty="0"/>
              <a:t>May be an investigator; may be an informal resolution facilitator; may NOT be a decision-maker</a:t>
            </a:r>
          </a:p>
          <a:p>
            <a:pPr marL="457200"/>
            <a:r>
              <a:rPr lang="en-US" sz="3400" dirty="0"/>
              <a:t>Must respond to all reports and complaints within the scope of mandatory obligations; must record response of not being deliberately indifferent</a:t>
            </a:r>
          </a:p>
          <a:p>
            <a:pPr marL="457200"/>
            <a:r>
              <a:rPr lang="en-US" sz="3400" dirty="0"/>
              <a:t>May sign a formal complaint w/o the participation of a complainant</a:t>
            </a:r>
          </a:p>
          <a:p>
            <a:pPr marL="457200"/>
            <a:r>
              <a:rPr lang="en-US" sz="3400" dirty="0"/>
              <a:t>Can serve as non-decision-making procedural facilitator during the live hearing (may control the order and decorum of the hearing)</a:t>
            </a:r>
          </a:p>
          <a:p>
            <a:endParaRPr lang="en-US" dirty="0"/>
          </a:p>
        </p:txBody>
      </p:sp>
    </p:spTree>
    <p:extLst>
      <p:ext uri="{BB962C8B-B14F-4D97-AF65-F5344CB8AC3E}">
        <p14:creationId xmlns:p14="http://schemas.microsoft.com/office/powerpoint/2010/main" val="18227337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C95DB2-92BE-8519-BC11-516C322CD14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856B91E-AC10-5C31-4CF5-50587A6197B2}"/>
              </a:ext>
            </a:extLst>
          </p:cNvPr>
          <p:cNvSpPr>
            <a:spLocks noGrp="1"/>
          </p:cNvSpPr>
          <p:nvPr>
            <p:ph type="title"/>
          </p:nvPr>
        </p:nvSpPr>
        <p:spPr/>
        <p:txBody>
          <a:bodyPr/>
          <a:lstStyle/>
          <a:p>
            <a:r>
              <a:rPr lang="en-US" dirty="0"/>
              <a:t>Title VI</a:t>
            </a:r>
          </a:p>
        </p:txBody>
      </p:sp>
      <p:sp>
        <p:nvSpPr>
          <p:cNvPr id="5" name="Content Placeholder 4">
            <a:extLst>
              <a:ext uri="{FF2B5EF4-FFF2-40B4-BE49-F238E27FC236}">
                <a16:creationId xmlns:a16="http://schemas.microsoft.com/office/drawing/2014/main" id="{24E96D4B-FB5E-C4E3-8BFA-F0B9B38183DA}"/>
              </a:ext>
            </a:extLst>
          </p:cNvPr>
          <p:cNvSpPr>
            <a:spLocks noGrp="1"/>
          </p:cNvSpPr>
          <p:nvPr>
            <p:ph idx="1"/>
          </p:nvPr>
        </p:nvSpPr>
        <p:spPr/>
        <p:txBody>
          <a:bodyPr>
            <a:normAutofit/>
          </a:bodyPr>
          <a:lstStyle/>
          <a:p>
            <a:pPr marL="0" indent="0">
              <a:buNone/>
            </a:pPr>
            <a:r>
              <a:rPr lang="en-US" sz="2600" dirty="0">
                <a:solidFill>
                  <a:srgbClr val="008042"/>
                </a:solidFill>
              </a:rPr>
              <a:t>Title VI of the Civil Rights Act of 1964</a:t>
            </a:r>
          </a:p>
          <a:p>
            <a:pPr marL="0" indent="0">
              <a:buNone/>
            </a:pPr>
            <a:r>
              <a:rPr lang="en-US" dirty="0"/>
              <a:t>No person in the United States shall, on the ground of </a:t>
            </a:r>
            <a:r>
              <a:rPr lang="en-US" b="1" dirty="0"/>
              <a:t>race</a:t>
            </a:r>
            <a:r>
              <a:rPr lang="en-US" dirty="0"/>
              <a:t>, </a:t>
            </a:r>
            <a:r>
              <a:rPr lang="en-US" b="1" dirty="0"/>
              <a:t>color</a:t>
            </a:r>
            <a:r>
              <a:rPr lang="en-US" dirty="0"/>
              <a:t>, or </a:t>
            </a:r>
            <a:r>
              <a:rPr lang="en-US" b="1" dirty="0"/>
              <a:t>national origin</a:t>
            </a:r>
            <a:r>
              <a:rPr lang="en-US" dirty="0"/>
              <a:t>, be excluded from participation in, be denied the benefits of, or be subjected to discrimination under any program or activity receiving Federal financial assistance. </a:t>
            </a:r>
          </a:p>
        </p:txBody>
      </p:sp>
    </p:spTree>
    <p:extLst>
      <p:ext uri="{BB962C8B-B14F-4D97-AF65-F5344CB8AC3E}">
        <p14:creationId xmlns:p14="http://schemas.microsoft.com/office/powerpoint/2010/main" val="3695211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0EB72-282F-414D-305C-00A03037483C}"/>
              </a:ext>
            </a:extLst>
          </p:cNvPr>
          <p:cNvSpPr>
            <a:spLocks noGrp="1"/>
          </p:cNvSpPr>
          <p:nvPr>
            <p:ph type="title"/>
          </p:nvPr>
        </p:nvSpPr>
        <p:spPr/>
        <p:txBody>
          <a:bodyPr/>
          <a:lstStyle/>
          <a:p>
            <a:r>
              <a:rPr lang="en-US" dirty="0"/>
              <a:t>Race, Color</a:t>
            </a:r>
          </a:p>
        </p:txBody>
      </p:sp>
      <p:sp>
        <p:nvSpPr>
          <p:cNvPr id="3" name="Content Placeholder 2">
            <a:extLst>
              <a:ext uri="{FF2B5EF4-FFF2-40B4-BE49-F238E27FC236}">
                <a16:creationId xmlns:a16="http://schemas.microsoft.com/office/drawing/2014/main" id="{992A864B-67CD-DD77-A7D6-061BDF7EA06E}"/>
              </a:ext>
            </a:extLst>
          </p:cNvPr>
          <p:cNvSpPr>
            <a:spLocks noGrp="1"/>
          </p:cNvSpPr>
          <p:nvPr>
            <p:ph idx="1"/>
          </p:nvPr>
        </p:nvSpPr>
        <p:spPr/>
        <p:txBody>
          <a:bodyPr>
            <a:noAutofit/>
          </a:bodyPr>
          <a:lstStyle/>
          <a:p>
            <a:pPr marL="0" indent="0">
              <a:buNone/>
            </a:pPr>
            <a:r>
              <a:rPr lang="en-US" sz="2400" dirty="0">
                <a:solidFill>
                  <a:srgbClr val="008042"/>
                </a:solidFill>
              </a:rPr>
              <a:t>Title VII of the Civil Rights Act of 1964</a:t>
            </a:r>
          </a:p>
          <a:p>
            <a:pPr marL="0" indent="0">
              <a:buNone/>
            </a:pPr>
            <a:r>
              <a:rPr lang="en-US" sz="2400" dirty="0"/>
              <a:t>Prohibits employment discrimination based on </a:t>
            </a:r>
            <a:r>
              <a:rPr lang="en-US" sz="2400" b="1" dirty="0"/>
              <a:t>race, color, religion, sex, </a:t>
            </a:r>
            <a:r>
              <a:rPr lang="en-US" sz="2400" dirty="0"/>
              <a:t>or</a:t>
            </a:r>
            <a:r>
              <a:rPr lang="en-US" sz="2400" b="1" dirty="0"/>
              <a:t> national origin</a:t>
            </a:r>
            <a:r>
              <a:rPr lang="en-US" sz="2400" dirty="0"/>
              <a:t>. </a:t>
            </a:r>
          </a:p>
          <a:p>
            <a:pPr marL="457200"/>
            <a:r>
              <a:rPr lang="en-US" sz="2400" dirty="0"/>
              <a:t>Race/color includes personal traits, such as hair texture, color or certain facial features, associated with a particular race</a:t>
            </a:r>
          </a:p>
          <a:p>
            <a:pPr marL="0" indent="0">
              <a:buNone/>
            </a:pPr>
            <a:r>
              <a:rPr lang="en-US" sz="2400" dirty="0">
                <a:solidFill>
                  <a:srgbClr val="008042"/>
                </a:solidFill>
              </a:rPr>
              <a:t>Minnesota Human Rights Act, Mn Sect. 363A</a:t>
            </a:r>
          </a:p>
          <a:p>
            <a:pPr marL="0" indent="0">
              <a:buNone/>
            </a:pPr>
            <a:r>
              <a:rPr lang="en-US" sz="2400" dirty="0"/>
              <a:t>It is a civil right for persons in this state to be free from discrimination in employment, housing and real property, public accommodations, public services, and education. </a:t>
            </a:r>
          </a:p>
          <a:p>
            <a:pPr marL="0" indent="0">
              <a:buNone/>
            </a:pPr>
            <a:r>
              <a:rPr lang="en-US" sz="2400" dirty="0"/>
              <a:t>"</a:t>
            </a:r>
            <a:r>
              <a:rPr lang="en-US" sz="2400" b="1" dirty="0"/>
              <a:t>Race</a:t>
            </a:r>
            <a:r>
              <a:rPr lang="en-US" sz="2400" dirty="0"/>
              <a:t>" is inclusive of traits associated with race, including but not limited to hair texture and hair styles such as braids, locs, and twists.</a:t>
            </a:r>
          </a:p>
        </p:txBody>
      </p:sp>
    </p:spTree>
    <p:extLst>
      <p:ext uri="{BB962C8B-B14F-4D97-AF65-F5344CB8AC3E}">
        <p14:creationId xmlns:p14="http://schemas.microsoft.com/office/powerpoint/2010/main" val="36081389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7EACF-B711-556D-3BF9-B766551CACC4}"/>
              </a:ext>
            </a:extLst>
          </p:cNvPr>
          <p:cNvSpPr>
            <a:spLocks noGrp="1"/>
          </p:cNvSpPr>
          <p:nvPr>
            <p:ph type="title"/>
          </p:nvPr>
        </p:nvSpPr>
        <p:spPr/>
        <p:txBody>
          <a:bodyPr/>
          <a:lstStyle/>
          <a:p>
            <a:r>
              <a:rPr lang="en-US"/>
              <a:t>Executive Order 13899</a:t>
            </a:r>
          </a:p>
        </p:txBody>
      </p:sp>
      <p:sp>
        <p:nvSpPr>
          <p:cNvPr id="3" name="Content Placeholder 2">
            <a:extLst>
              <a:ext uri="{FF2B5EF4-FFF2-40B4-BE49-F238E27FC236}">
                <a16:creationId xmlns:a16="http://schemas.microsoft.com/office/drawing/2014/main" id="{D5282954-0C4A-3D4A-E960-E3EC98BFFF4C}"/>
              </a:ext>
            </a:extLst>
          </p:cNvPr>
          <p:cNvSpPr>
            <a:spLocks noGrp="1"/>
          </p:cNvSpPr>
          <p:nvPr>
            <p:ph idx="1"/>
          </p:nvPr>
        </p:nvSpPr>
        <p:spPr/>
        <p:txBody>
          <a:bodyPr>
            <a:normAutofit fontScale="92500"/>
          </a:bodyPr>
          <a:lstStyle/>
          <a:p>
            <a:r>
              <a:rPr lang="en-US"/>
              <a:t>Signed Dec. 11, 2019; affirmed Jan. 29, by President Trump</a:t>
            </a:r>
          </a:p>
          <a:p>
            <a:r>
              <a:rPr lang="en-US"/>
              <a:t>EO 13899</a:t>
            </a:r>
          </a:p>
          <a:p>
            <a:pPr lvl="1"/>
            <a:r>
              <a:rPr lang="en-US"/>
              <a:t>While “</a:t>
            </a:r>
            <a:r>
              <a:rPr lang="en-US" b="1"/>
              <a:t>religion</a:t>
            </a:r>
            <a:r>
              <a:rPr lang="en-US"/>
              <a:t>” is not specifically included under Title VI, it should be considered for those who are a member of a group that shares common religious practices</a:t>
            </a:r>
          </a:p>
          <a:p>
            <a:pPr lvl="1"/>
            <a:r>
              <a:rPr lang="en-US"/>
              <a:t>Specifically, “anti-Semitism” should be considered using the IHRA definition</a:t>
            </a:r>
          </a:p>
          <a:p>
            <a:pPr lvl="2"/>
            <a:r>
              <a:rPr lang="en-US"/>
              <a:t>“Antisemitism is a certain perception of Jews, which may be expressed as hatred toward Jews. Rhetorical and physical manifestations of antisemitism are directed toward Jewish or non-Jewish individuals and/or their property, toward Jewish community institutions and religious facilities.”</a:t>
            </a:r>
          </a:p>
          <a:p>
            <a:r>
              <a:rPr lang="en-US"/>
              <a:t>EO 14188</a:t>
            </a:r>
          </a:p>
          <a:p>
            <a:pPr lvl="1"/>
            <a:r>
              <a:rPr lang="en-US"/>
              <a:t>Recent wave of anti-Semitic discrimination, vandalism, and violence, including HE</a:t>
            </a:r>
          </a:p>
          <a:p>
            <a:pPr lvl="1"/>
            <a:r>
              <a:rPr lang="en-US"/>
              <a:t>Elevated response to curb and combat anti-Semitism, including within education</a:t>
            </a:r>
          </a:p>
          <a:p>
            <a:endParaRPr lang="en-US"/>
          </a:p>
        </p:txBody>
      </p:sp>
    </p:spTree>
    <p:extLst>
      <p:ext uri="{BB962C8B-B14F-4D97-AF65-F5344CB8AC3E}">
        <p14:creationId xmlns:p14="http://schemas.microsoft.com/office/powerpoint/2010/main" val="42644556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4A986-1061-195E-9EF7-F570FDF10303}"/>
              </a:ext>
            </a:extLst>
          </p:cNvPr>
          <p:cNvSpPr>
            <a:spLocks noGrp="1"/>
          </p:cNvSpPr>
          <p:nvPr>
            <p:ph type="title"/>
          </p:nvPr>
        </p:nvSpPr>
        <p:spPr/>
        <p:txBody>
          <a:bodyPr/>
          <a:lstStyle/>
          <a:p>
            <a:r>
              <a:rPr lang="en-US"/>
              <a:t>Title VI and Religion</a:t>
            </a:r>
          </a:p>
        </p:txBody>
      </p:sp>
      <p:sp>
        <p:nvSpPr>
          <p:cNvPr id="3" name="Content Placeholder 2">
            <a:extLst>
              <a:ext uri="{FF2B5EF4-FFF2-40B4-BE49-F238E27FC236}">
                <a16:creationId xmlns:a16="http://schemas.microsoft.com/office/drawing/2014/main" id="{88E5971C-D13E-EB99-2A51-49065A391290}"/>
              </a:ext>
            </a:extLst>
          </p:cNvPr>
          <p:cNvSpPr>
            <a:spLocks noGrp="1"/>
          </p:cNvSpPr>
          <p:nvPr>
            <p:ph idx="1"/>
          </p:nvPr>
        </p:nvSpPr>
        <p:spPr/>
        <p:txBody>
          <a:bodyPr/>
          <a:lstStyle/>
          <a:p>
            <a:r>
              <a:rPr lang="en-US"/>
              <a:t>Dept of Ed guidance: 2004-2024</a:t>
            </a:r>
          </a:p>
          <a:p>
            <a:pPr lvl="1"/>
            <a:r>
              <a:rPr lang="en-US"/>
              <a:t>Title VI encompasses discrimination, including harassment, based on a student’s actual or perceived:</a:t>
            </a:r>
          </a:p>
          <a:p>
            <a:pPr lvl="2"/>
            <a:r>
              <a:rPr lang="en-US"/>
              <a:t>Shared ancestry or ethnic characteristics, or</a:t>
            </a:r>
          </a:p>
          <a:p>
            <a:pPr lvl="2"/>
            <a:r>
              <a:rPr lang="en-US"/>
              <a:t>Citizenship or residency in a country with a dominant religion or distinct religious identity.</a:t>
            </a:r>
          </a:p>
          <a:p>
            <a:pPr lvl="1"/>
            <a:r>
              <a:rPr lang="en-US"/>
              <a:t>Title VI considerations:</a:t>
            </a:r>
          </a:p>
          <a:p>
            <a:pPr lvl="2"/>
            <a:r>
              <a:rPr lang="en-US"/>
              <a:t>Racial, ethnic, or ancestral epithets, or slurs</a:t>
            </a:r>
          </a:p>
          <a:p>
            <a:pPr lvl="2"/>
            <a:r>
              <a:rPr lang="en-US"/>
              <a:t>How a person or group looks, dresses, or speaks if linked to ethnicity or ancestry (e.g., skin color, facial features, attire, accent, language spoken)</a:t>
            </a:r>
          </a:p>
          <a:p>
            <a:pPr lvl="2"/>
            <a:r>
              <a:rPr lang="en-US"/>
              <a:t>Potentially or allegedly inherited traits</a:t>
            </a:r>
          </a:p>
          <a:p>
            <a:pPr lvl="2"/>
            <a:r>
              <a:rPr lang="en-US"/>
              <a:t>Stereotypes about people who share certain ancestral or ethnic characteristics</a:t>
            </a:r>
          </a:p>
        </p:txBody>
      </p:sp>
    </p:spTree>
    <p:extLst>
      <p:ext uri="{BB962C8B-B14F-4D97-AF65-F5344CB8AC3E}">
        <p14:creationId xmlns:p14="http://schemas.microsoft.com/office/powerpoint/2010/main" val="5331388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EE976-18EA-FEDB-FB29-C43C5616E59E}"/>
              </a:ext>
            </a:extLst>
          </p:cNvPr>
          <p:cNvSpPr>
            <a:spLocks noGrp="1"/>
          </p:cNvSpPr>
          <p:nvPr>
            <p:ph type="title"/>
          </p:nvPr>
        </p:nvSpPr>
        <p:spPr/>
        <p:txBody>
          <a:bodyPr/>
          <a:lstStyle/>
          <a:p>
            <a:r>
              <a:rPr lang="en-US" dirty="0">
                <a:solidFill>
                  <a:schemeClr val="accent2"/>
                </a:solidFill>
              </a:rPr>
              <a:t>Title VI Coordinator, Trending</a:t>
            </a:r>
          </a:p>
        </p:txBody>
      </p:sp>
      <p:sp>
        <p:nvSpPr>
          <p:cNvPr id="3" name="Content Placeholder 2">
            <a:extLst>
              <a:ext uri="{FF2B5EF4-FFF2-40B4-BE49-F238E27FC236}">
                <a16:creationId xmlns:a16="http://schemas.microsoft.com/office/drawing/2014/main" id="{F85C0473-AB3E-C669-97F7-129E349A7F5E}"/>
              </a:ext>
            </a:extLst>
          </p:cNvPr>
          <p:cNvSpPr>
            <a:spLocks noGrp="1"/>
          </p:cNvSpPr>
          <p:nvPr>
            <p:ph idx="1"/>
          </p:nvPr>
        </p:nvSpPr>
        <p:spPr/>
        <p:txBody>
          <a:bodyPr/>
          <a:lstStyle/>
          <a:p>
            <a:r>
              <a:rPr lang="en-US"/>
              <a:t>OCR Resolutions, June 2024 to January 2025: 8</a:t>
            </a:r>
          </a:p>
          <a:p>
            <a:r>
              <a:rPr lang="en-US"/>
              <a:t>Designate a Title VI Coordinator</a:t>
            </a:r>
          </a:p>
          <a:p>
            <a:pPr lvl="1"/>
            <a:r>
              <a:rPr lang="en-US"/>
              <a:t>Oversee receipt of discrimination and harassment reports</a:t>
            </a:r>
          </a:p>
          <a:p>
            <a:pPr lvl="2"/>
            <a:r>
              <a:rPr lang="en-US"/>
              <a:t>Protected status: race, color, national origin (and religion)</a:t>
            </a:r>
          </a:p>
          <a:p>
            <a:pPr lvl="1"/>
            <a:r>
              <a:rPr lang="en-US"/>
              <a:t>Coordinate response; must not be deliberately indifferent</a:t>
            </a:r>
          </a:p>
          <a:p>
            <a:pPr lvl="2"/>
            <a:r>
              <a:rPr lang="en-US"/>
              <a:t>Deliberate indifference standard</a:t>
            </a:r>
          </a:p>
          <a:p>
            <a:pPr lvl="2"/>
            <a:r>
              <a:rPr lang="en-US"/>
              <a:t>Build relationships with local law enforcement as relevant</a:t>
            </a:r>
          </a:p>
          <a:p>
            <a:pPr lvl="2"/>
            <a:r>
              <a:rPr lang="en-US"/>
              <a:t>Maintain appropriate recordkeeping</a:t>
            </a:r>
          </a:p>
          <a:p>
            <a:pPr lvl="1"/>
            <a:r>
              <a:rPr lang="en-US"/>
              <a:t>Identify and offer support</a:t>
            </a:r>
          </a:p>
          <a:p>
            <a:pPr lvl="1"/>
            <a:r>
              <a:rPr lang="en-US"/>
              <a:t>Provide training to students and employees</a:t>
            </a:r>
          </a:p>
          <a:p>
            <a:pPr lvl="1"/>
            <a:r>
              <a:rPr lang="en-US"/>
              <a:t>Monitor outcomes, identify patterns, assess effects on climate</a:t>
            </a:r>
          </a:p>
          <a:p>
            <a:endParaRPr lang="en-US"/>
          </a:p>
        </p:txBody>
      </p:sp>
    </p:spTree>
    <p:extLst>
      <p:ext uri="{BB962C8B-B14F-4D97-AF65-F5344CB8AC3E}">
        <p14:creationId xmlns:p14="http://schemas.microsoft.com/office/powerpoint/2010/main" val="23522438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03D63-A894-7706-2A33-64BDF1DCDFF7}"/>
              </a:ext>
            </a:extLst>
          </p:cNvPr>
          <p:cNvSpPr>
            <a:spLocks noGrp="1"/>
          </p:cNvSpPr>
          <p:nvPr>
            <p:ph type="title"/>
          </p:nvPr>
        </p:nvSpPr>
        <p:spPr/>
        <p:txBody>
          <a:bodyPr/>
          <a:lstStyle/>
          <a:p>
            <a:r>
              <a:rPr lang="en-US" dirty="0">
                <a:solidFill>
                  <a:schemeClr val="accent2"/>
                </a:solidFill>
              </a:rPr>
              <a:t>Title VI Coordinator, continued</a:t>
            </a:r>
          </a:p>
        </p:txBody>
      </p:sp>
      <p:sp>
        <p:nvSpPr>
          <p:cNvPr id="3" name="Content Placeholder 2">
            <a:extLst>
              <a:ext uri="{FF2B5EF4-FFF2-40B4-BE49-F238E27FC236}">
                <a16:creationId xmlns:a16="http://schemas.microsoft.com/office/drawing/2014/main" id="{99EC66F8-515C-C521-4914-0A8FEA68CB67}"/>
              </a:ext>
            </a:extLst>
          </p:cNvPr>
          <p:cNvSpPr>
            <a:spLocks noGrp="1"/>
          </p:cNvSpPr>
          <p:nvPr>
            <p:ph idx="1"/>
          </p:nvPr>
        </p:nvSpPr>
        <p:spPr/>
        <p:txBody>
          <a:bodyPr>
            <a:normAutofit/>
          </a:bodyPr>
          <a:lstStyle/>
          <a:p>
            <a:r>
              <a:rPr lang="en-US"/>
              <a:t>New York State law (2/2025)</a:t>
            </a:r>
          </a:p>
          <a:p>
            <a:pPr lvl="1"/>
            <a:r>
              <a:rPr lang="en-US"/>
              <a:t>Mandates all campuses to designate a Title VI Coordinator</a:t>
            </a:r>
          </a:p>
          <a:p>
            <a:pPr lvl="1"/>
            <a:r>
              <a:rPr lang="en-US"/>
              <a:t>Requires NYHR to develop model training for students and employees</a:t>
            </a:r>
          </a:p>
          <a:p>
            <a:r>
              <a:rPr lang="en-US"/>
              <a:t>California State law (10/2025)</a:t>
            </a:r>
          </a:p>
          <a:p>
            <a:pPr lvl="1"/>
            <a:r>
              <a:rPr lang="en-US"/>
              <a:t>Office of Civil Rights, Antisemitism Prevention Coordinator for PK-12 schools</a:t>
            </a:r>
          </a:p>
          <a:p>
            <a:pPr lvl="1"/>
            <a:r>
              <a:rPr lang="en-US"/>
              <a:t>4 state-wide Discrimination Prevention Coordinators; resources and training to prevent and consistently address bias and discrimination in schools</a:t>
            </a:r>
          </a:p>
          <a:p>
            <a:endParaRPr lang="en-US"/>
          </a:p>
        </p:txBody>
      </p:sp>
    </p:spTree>
    <p:extLst>
      <p:ext uri="{BB962C8B-B14F-4D97-AF65-F5344CB8AC3E}">
        <p14:creationId xmlns:p14="http://schemas.microsoft.com/office/powerpoint/2010/main" val="25171278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E6DAC6-78B0-736D-B3B0-C48B5007E263}"/>
              </a:ext>
            </a:extLst>
          </p:cNvPr>
          <p:cNvSpPr>
            <a:spLocks noGrp="1"/>
          </p:cNvSpPr>
          <p:nvPr>
            <p:ph type="title"/>
          </p:nvPr>
        </p:nvSpPr>
        <p:spPr/>
        <p:txBody>
          <a:bodyPr/>
          <a:lstStyle/>
          <a:p>
            <a:r>
              <a:rPr lang="en-US"/>
              <a:t>Designated Officer Role</a:t>
            </a:r>
          </a:p>
        </p:txBody>
      </p:sp>
      <p:sp>
        <p:nvSpPr>
          <p:cNvPr id="5" name="Text Placeholder 4">
            <a:extLst>
              <a:ext uri="{FF2B5EF4-FFF2-40B4-BE49-F238E27FC236}">
                <a16:creationId xmlns:a16="http://schemas.microsoft.com/office/drawing/2014/main" id="{47003F32-0F63-3A46-CDD5-73CFD8EC5570}"/>
              </a:ext>
            </a:extLst>
          </p:cNvPr>
          <p:cNvSpPr>
            <a:spLocks noGrp="1"/>
          </p:cNvSpPr>
          <p:nvPr>
            <p:ph type="body" idx="1"/>
          </p:nvPr>
        </p:nvSpPr>
        <p:spPr/>
        <p:txBody>
          <a:bodyPr/>
          <a:lstStyle/>
          <a:p>
            <a:r>
              <a:rPr lang="en-US"/>
              <a:t>Policy and Procedure Tasks and Responsibilities</a:t>
            </a:r>
          </a:p>
        </p:txBody>
      </p:sp>
    </p:spTree>
    <p:extLst>
      <p:ext uri="{BB962C8B-B14F-4D97-AF65-F5344CB8AC3E}">
        <p14:creationId xmlns:p14="http://schemas.microsoft.com/office/powerpoint/2010/main" val="13728560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157B6-29D0-AE5B-F703-D3D41FB20DCD}"/>
              </a:ext>
            </a:extLst>
          </p:cNvPr>
          <p:cNvSpPr>
            <a:spLocks noGrp="1"/>
          </p:cNvSpPr>
          <p:nvPr>
            <p:ph type="title"/>
          </p:nvPr>
        </p:nvSpPr>
        <p:spPr/>
        <p:txBody>
          <a:bodyPr/>
          <a:lstStyle/>
          <a:p>
            <a:r>
              <a:rPr lang="en-US" b="0" dirty="0"/>
              <a:t>Nondiscrimination and Bias Incidents</a:t>
            </a:r>
          </a:p>
        </p:txBody>
      </p:sp>
      <p:sp>
        <p:nvSpPr>
          <p:cNvPr id="7" name="Content Placeholder 6">
            <a:extLst>
              <a:ext uri="{FF2B5EF4-FFF2-40B4-BE49-F238E27FC236}">
                <a16:creationId xmlns:a16="http://schemas.microsoft.com/office/drawing/2014/main" id="{769271F5-7A30-30EE-3750-92D68485B939}"/>
              </a:ext>
            </a:extLst>
          </p:cNvPr>
          <p:cNvSpPr>
            <a:spLocks noGrp="1"/>
          </p:cNvSpPr>
          <p:nvPr>
            <p:ph idx="10"/>
          </p:nvPr>
        </p:nvSpPr>
        <p:spPr>
          <a:xfrm>
            <a:off x="838200" y="1857523"/>
            <a:ext cx="5257800" cy="4806180"/>
          </a:xfrm>
        </p:spPr>
        <p:txBody>
          <a:bodyPr>
            <a:normAutofit fontScale="92500" lnSpcReduction="10000"/>
          </a:bodyPr>
          <a:lstStyle/>
          <a:p>
            <a:pPr marL="457200"/>
            <a:r>
              <a:rPr lang="en-US"/>
              <a:t>Bias Incident</a:t>
            </a:r>
          </a:p>
          <a:p>
            <a:pPr marL="914400" lvl="1"/>
            <a:r>
              <a:rPr lang="en-US"/>
              <a:t>An act or pattern of bigotry, harassment, or intimidation motivated in whole or part by a person’s or group’s actual or perceived protected class</a:t>
            </a:r>
          </a:p>
          <a:p>
            <a:pPr marL="914400" lvl="1"/>
            <a:r>
              <a:rPr lang="en-US"/>
              <a:t>May or may not be a hate crime or policy violation</a:t>
            </a:r>
          </a:p>
          <a:p>
            <a:pPr marL="914400" lvl="1"/>
            <a:r>
              <a:rPr lang="en-US"/>
              <a:t>May or may not be anonymous</a:t>
            </a:r>
          </a:p>
          <a:p>
            <a:pPr marL="914400" lvl="1"/>
            <a:r>
              <a:rPr lang="en-US"/>
              <a:t>May be addressed through support, referral to resources, referral to reporting options, coordinated community circles, etc.</a:t>
            </a:r>
          </a:p>
          <a:p>
            <a:pPr marL="914400" lvl="1"/>
            <a:r>
              <a:rPr lang="en-US"/>
              <a:t>Bias Response Team</a:t>
            </a:r>
          </a:p>
        </p:txBody>
      </p:sp>
      <p:sp>
        <p:nvSpPr>
          <p:cNvPr id="5" name="Content Placeholder 4">
            <a:extLst>
              <a:ext uri="{FF2B5EF4-FFF2-40B4-BE49-F238E27FC236}">
                <a16:creationId xmlns:a16="http://schemas.microsoft.com/office/drawing/2014/main" id="{F4BD13E4-5738-6026-7B3C-2B3DE1A32789}"/>
              </a:ext>
            </a:extLst>
          </p:cNvPr>
          <p:cNvSpPr>
            <a:spLocks noGrp="1"/>
          </p:cNvSpPr>
          <p:nvPr>
            <p:ph idx="1"/>
          </p:nvPr>
        </p:nvSpPr>
        <p:spPr>
          <a:xfrm>
            <a:off x="6240780" y="1857523"/>
            <a:ext cx="5257800" cy="4806181"/>
          </a:xfrm>
        </p:spPr>
        <p:txBody>
          <a:bodyPr>
            <a:normAutofit fontScale="92500" lnSpcReduction="10000"/>
          </a:bodyPr>
          <a:lstStyle/>
          <a:p>
            <a:pPr marL="457200"/>
            <a:r>
              <a:rPr lang="en-US"/>
              <a:t>Discrimination or harassment</a:t>
            </a:r>
          </a:p>
          <a:p>
            <a:pPr marL="914400" lvl="1"/>
            <a:r>
              <a:rPr lang="en-US"/>
              <a:t>Unwelcomed conduct or communication of discrimination or harassment based on a person’s actual or perceived protected class</a:t>
            </a:r>
          </a:p>
          <a:p>
            <a:pPr marL="914400" lvl="1"/>
            <a:r>
              <a:rPr lang="en-US"/>
              <a:t>Considered within the scope of a policy (e.g., Board Policy 1B.1)</a:t>
            </a:r>
          </a:p>
          <a:p>
            <a:pPr marL="914400" lvl="1"/>
            <a:r>
              <a:rPr lang="en-US"/>
              <a:t>Identified Complainant(s) and Respondent(s)</a:t>
            </a:r>
          </a:p>
          <a:p>
            <a:pPr marL="914400" lvl="1"/>
            <a:r>
              <a:rPr lang="en-US"/>
              <a:t>May be addressed through Informal Resolution or Investigation per System Procedure</a:t>
            </a:r>
          </a:p>
          <a:p>
            <a:pPr marL="914400" lvl="1"/>
            <a:r>
              <a:rPr lang="en-US"/>
              <a:t>Designated Officer</a:t>
            </a:r>
          </a:p>
        </p:txBody>
      </p:sp>
      <p:sp>
        <p:nvSpPr>
          <p:cNvPr id="3" name="Slide Number Placeholder 2">
            <a:extLst>
              <a:ext uri="{FF2B5EF4-FFF2-40B4-BE49-F238E27FC236}">
                <a16:creationId xmlns:a16="http://schemas.microsoft.com/office/drawing/2014/main" id="{61F319FF-85FF-1859-44F1-72B8E2AAD092}"/>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7E3DB3BD-626B-47E2-86DD-3ABF2674C52C}" type="slidenum">
              <a:rPr lang="en-US" smtClean="0"/>
              <a:t>35</a:t>
            </a:fld>
            <a:endParaRPr lang="en-US"/>
          </a:p>
        </p:txBody>
      </p:sp>
    </p:spTree>
    <p:extLst>
      <p:ext uri="{BB962C8B-B14F-4D97-AF65-F5344CB8AC3E}">
        <p14:creationId xmlns:p14="http://schemas.microsoft.com/office/powerpoint/2010/main" val="13663054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F681D06-C885-2305-F9A3-FBEA99CD95B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1">
                    <a:lumMod val="85000"/>
                    <a:lumOff val="15000"/>
                  </a:schemeClr>
                </a:solidFill>
                <a:effectLst/>
                <a:uLnTx/>
                <a:uFillTx/>
                <a:latin typeface="+mn-lt"/>
                <a:ea typeface="+mn-ea"/>
                <a:cs typeface="+mn-cs"/>
              </a:rPr>
              <a:t>Board Policy 1B.1</a:t>
            </a:r>
            <a:endParaRPr kumimoji="0" lang="en-US" sz="4400" b="1" i="0" u="none" strike="noStrike" kern="1200" cap="none" spc="0" normalizeH="0" baseline="0" noProof="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altLang="en-US">
                <a:solidFill>
                  <a:srgbClr val="00B050"/>
                </a:solidFill>
              </a:rPr>
              <a:t>Equal opportunity and nondiscrimination in employment and education </a:t>
            </a:r>
          </a:p>
          <a:p>
            <a:r>
              <a:rPr lang="en-US"/>
              <a:t>Equal opportunity for students and staff</a:t>
            </a:r>
          </a:p>
          <a:p>
            <a:r>
              <a:rPr lang="en-US"/>
              <a:t>Nondiscrimination</a:t>
            </a:r>
          </a:p>
          <a:p>
            <a:r>
              <a:rPr lang="en-US"/>
              <a:t>Protected Classes</a:t>
            </a:r>
          </a:p>
          <a:p>
            <a:r>
              <a:rPr lang="en-US"/>
              <a:t>Discrimination </a:t>
            </a:r>
          </a:p>
          <a:p>
            <a:r>
              <a:rPr lang="en-US"/>
              <a:t>Harassment</a:t>
            </a:r>
          </a:p>
          <a:p>
            <a:pPr lvl="1"/>
            <a:r>
              <a:rPr lang="en-US"/>
              <a:t>Discriminatory harassment</a:t>
            </a:r>
          </a:p>
          <a:p>
            <a:pPr lvl="1"/>
            <a:r>
              <a:rPr lang="en-US"/>
              <a:t>Sexual harassment</a:t>
            </a:r>
          </a:p>
          <a:p>
            <a:r>
              <a:rPr lang="en-US"/>
              <a:t>Consensual relationships</a:t>
            </a:r>
          </a:p>
          <a:p>
            <a:r>
              <a:rPr lang="en-US"/>
              <a:t>Retaliation</a:t>
            </a:r>
          </a:p>
        </p:txBody>
      </p:sp>
    </p:spTree>
    <p:extLst>
      <p:ext uri="{BB962C8B-B14F-4D97-AF65-F5344CB8AC3E}">
        <p14:creationId xmlns:p14="http://schemas.microsoft.com/office/powerpoint/2010/main" val="13948379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16C27CA-6CAB-EA4F-7A22-32AB052B8138}"/>
              </a:ext>
            </a:extLst>
          </p:cNvPr>
          <p:cNvSpPr>
            <a:spLocks noGrp="1"/>
          </p:cNvSpPr>
          <p:nvPr>
            <p:ph type="title"/>
          </p:nvPr>
        </p:nvSpPr>
        <p:spPr/>
        <p:txBody>
          <a:bodyPr/>
          <a:lstStyle/>
          <a:p>
            <a:r>
              <a:rPr lang="en-US" b="0"/>
              <a:t>Protected Classes</a:t>
            </a:r>
          </a:p>
        </p:txBody>
      </p:sp>
      <p:sp>
        <p:nvSpPr>
          <p:cNvPr id="5" name="Rectangle 3"/>
          <p:cNvSpPr>
            <a:spLocks noGrp="1" noChangeArrowheads="1"/>
          </p:cNvSpPr>
          <p:nvPr>
            <p:ph idx="1"/>
          </p:nvPr>
        </p:nvSpPr>
        <p:spPr/>
        <p:txBody>
          <a:bodyPr rtlCol="0">
            <a:normAutofit fontScale="92500" lnSpcReduction="20000"/>
          </a:bodyPr>
          <a:lstStyle/>
          <a:p>
            <a:pPr marL="0" indent="0">
              <a:buNone/>
            </a:pPr>
            <a:r>
              <a:rPr lang="en-US" altLang="en-US"/>
              <a:t>Harassment and discrimination are prohibited based on:</a:t>
            </a:r>
          </a:p>
          <a:p>
            <a:r>
              <a:rPr lang="en-US" altLang="en-US" sz="2400"/>
              <a:t>Race</a:t>
            </a:r>
          </a:p>
          <a:p>
            <a:r>
              <a:rPr lang="en-US" altLang="en-US" sz="2400"/>
              <a:t>Creed 	</a:t>
            </a:r>
          </a:p>
          <a:p>
            <a:r>
              <a:rPr lang="en-US" altLang="en-US" sz="2400"/>
              <a:t>Age</a:t>
            </a:r>
          </a:p>
          <a:p>
            <a:r>
              <a:rPr lang="en-US" altLang="en-US" sz="2400"/>
              <a:t>Disability</a:t>
            </a:r>
          </a:p>
          <a:p>
            <a:r>
              <a:rPr lang="en-US" altLang="en-US" sz="2400"/>
              <a:t>Sexual Orientation</a:t>
            </a:r>
          </a:p>
          <a:p>
            <a:r>
              <a:rPr lang="en-US" altLang="en-US" sz="2400"/>
              <a:t>Gender Expression </a:t>
            </a:r>
          </a:p>
          <a:p>
            <a:r>
              <a:rPr lang="en-US" altLang="en-US" sz="2400"/>
              <a:t>Familial Status 	</a:t>
            </a:r>
          </a:p>
          <a:p>
            <a:r>
              <a:rPr lang="en-US" altLang="en-US" sz="2400"/>
              <a:t>Sex </a:t>
            </a:r>
            <a:r>
              <a:rPr lang="en-US" sz="2400"/>
              <a:t>(including pregnancy, child birth, and related medical conditions)</a:t>
            </a:r>
            <a:endParaRPr lang="en-US" altLang="en-US" sz="2400"/>
          </a:p>
          <a:p>
            <a:r>
              <a:rPr lang="en-US" altLang="en-US" sz="2400"/>
              <a:t>Status with regard to Public Assistance</a:t>
            </a:r>
          </a:p>
          <a:p>
            <a:r>
              <a:rPr lang="en-US" altLang="en-US" sz="2400"/>
              <a:t>Membership or activity in a local human rights commission</a:t>
            </a:r>
            <a:endParaRPr lang="en-US"/>
          </a:p>
        </p:txBody>
      </p:sp>
      <p:sp>
        <p:nvSpPr>
          <p:cNvPr id="6" name="Text Placeholder 5">
            <a:extLst>
              <a:ext uri="{FF2B5EF4-FFF2-40B4-BE49-F238E27FC236}">
                <a16:creationId xmlns:a16="http://schemas.microsoft.com/office/drawing/2014/main" id="{E4E638A4-09BD-34E3-06A6-A0B121BCEBB0}"/>
              </a:ext>
            </a:extLst>
          </p:cNvPr>
          <p:cNvSpPr>
            <a:spLocks noGrp="1"/>
          </p:cNvSpPr>
          <p:nvPr>
            <p:ph sz="half" idx="4294967295"/>
          </p:nvPr>
        </p:nvSpPr>
        <p:spPr>
          <a:xfrm>
            <a:off x="7010400" y="925513"/>
            <a:ext cx="5181600" cy="5027612"/>
          </a:xfrm>
        </p:spPr>
        <p:txBody>
          <a:bodyPr anchor="ctr">
            <a:noAutofit/>
          </a:bodyPr>
          <a:lstStyle/>
          <a:p>
            <a:pPr>
              <a:lnSpc>
                <a:spcPct val="80000"/>
              </a:lnSpc>
            </a:pPr>
            <a:r>
              <a:rPr lang="en-US" sz="1900"/>
              <a:t>Color</a:t>
            </a:r>
          </a:p>
          <a:p>
            <a:pPr>
              <a:lnSpc>
                <a:spcPct val="80000"/>
              </a:lnSpc>
            </a:pPr>
            <a:r>
              <a:rPr lang="en-US" sz="1900"/>
              <a:t>Religion</a:t>
            </a:r>
          </a:p>
          <a:p>
            <a:pPr>
              <a:lnSpc>
                <a:spcPct val="80000"/>
              </a:lnSpc>
            </a:pPr>
            <a:r>
              <a:rPr lang="en-US" sz="1900"/>
              <a:t>National Origin</a:t>
            </a:r>
          </a:p>
          <a:p>
            <a:pPr>
              <a:lnSpc>
                <a:spcPct val="80000"/>
              </a:lnSpc>
            </a:pPr>
            <a:r>
              <a:rPr lang="en-US" sz="1900"/>
              <a:t>Marital Status</a:t>
            </a:r>
          </a:p>
          <a:p>
            <a:pPr>
              <a:lnSpc>
                <a:spcPct val="80000"/>
              </a:lnSpc>
            </a:pPr>
            <a:r>
              <a:rPr lang="en-US" sz="1900"/>
              <a:t>Gender Identity</a:t>
            </a:r>
          </a:p>
          <a:p>
            <a:pPr>
              <a:lnSpc>
                <a:spcPct val="80000"/>
              </a:lnSpc>
            </a:pPr>
            <a:r>
              <a:rPr lang="en-US" altLang="en-US" sz="1900"/>
              <a:t>Veteran Status</a:t>
            </a:r>
          </a:p>
          <a:p>
            <a:pPr>
              <a:lnSpc>
                <a:spcPct val="80000"/>
              </a:lnSpc>
            </a:pPr>
            <a:r>
              <a:rPr lang="en-US" altLang="en-US" sz="1900"/>
              <a:t>Genetic Information (employees)</a:t>
            </a:r>
            <a:endParaRPr lang="en-US" sz="1900"/>
          </a:p>
        </p:txBody>
      </p:sp>
    </p:spTree>
    <p:extLst>
      <p:ext uri="{BB962C8B-B14F-4D97-AF65-F5344CB8AC3E}">
        <p14:creationId xmlns:p14="http://schemas.microsoft.com/office/powerpoint/2010/main" val="39159760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51D0EBF-14CA-AB80-14BD-0059A293044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Protected Classes: Full Scope</a:t>
            </a:r>
          </a:p>
        </p:txBody>
      </p:sp>
      <p:sp>
        <p:nvSpPr>
          <p:cNvPr id="5" name="Content Placeholder 4">
            <a:extLst>
              <a:ext uri="{FF2B5EF4-FFF2-40B4-BE49-F238E27FC236}">
                <a16:creationId xmlns:a16="http://schemas.microsoft.com/office/drawing/2014/main" id="{0336E8AB-6F0E-3539-7794-5063C8CCAB12}"/>
              </a:ext>
            </a:extLst>
          </p:cNvPr>
          <p:cNvSpPr>
            <a:spLocks noGrp="1"/>
          </p:cNvSpPr>
          <p:nvPr>
            <p:ph idx="1"/>
          </p:nvPr>
        </p:nvSpPr>
        <p:spPr/>
        <p:txBody>
          <a:bodyPr/>
          <a:lstStyle/>
          <a:p>
            <a:r>
              <a:rPr lang="en-US"/>
              <a:t>Actual or perceived protected class</a:t>
            </a:r>
          </a:p>
          <a:p>
            <a:r>
              <a:rPr lang="en-US"/>
              <a:t>May include traits or characteristics linked to the protected class</a:t>
            </a:r>
          </a:p>
          <a:p>
            <a:r>
              <a:rPr lang="en-US"/>
              <a:t>May include stereotyping of a protected class</a:t>
            </a:r>
          </a:p>
        </p:txBody>
      </p:sp>
    </p:spTree>
    <p:extLst>
      <p:ext uri="{BB962C8B-B14F-4D97-AF65-F5344CB8AC3E}">
        <p14:creationId xmlns:p14="http://schemas.microsoft.com/office/powerpoint/2010/main" val="37514713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62074-A076-B882-AE48-C36A78CA39F3}"/>
              </a:ext>
            </a:extLst>
          </p:cNvPr>
          <p:cNvSpPr>
            <a:spLocks noGrp="1"/>
          </p:cNvSpPr>
          <p:nvPr>
            <p:ph type="title"/>
          </p:nvPr>
        </p:nvSpPr>
        <p:spPr/>
        <p:txBody>
          <a:bodyPr/>
          <a:lstStyle/>
          <a:p>
            <a:r>
              <a:rPr lang="en-US" b="0" kern="100">
                <a:latin typeface="Calibri" panose="020F0502020204030204" pitchFamily="34" charset="0"/>
                <a:ea typeface="Calibri" panose="020F0502020204030204" pitchFamily="34" charset="0"/>
                <a:cs typeface="Times New Roman" panose="02020603050405020304" pitchFamily="18" charset="0"/>
              </a:rPr>
              <a:t>Stereotyping</a:t>
            </a:r>
            <a:endParaRPr lang="en-US" b="0"/>
          </a:p>
        </p:txBody>
      </p:sp>
      <p:sp>
        <p:nvSpPr>
          <p:cNvPr id="3" name="Content Placeholder 2">
            <a:extLst>
              <a:ext uri="{FF2B5EF4-FFF2-40B4-BE49-F238E27FC236}">
                <a16:creationId xmlns:a16="http://schemas.microsoft.com/office/drawing/2014/main" id="{9D0A0FE2-82FA-9AAD-014E-B5EAA1C569DC}"/>
              </a:ext>
            </a:extLst>
          </p:cNvPr>
          <p:cNvSpPr>
            <a:spLocks noGrp="1"/>
          </p:cNvSpPr>
          <p:nvPr>
            <p:ph idx="1"/>
          </p:nvPr>
        </p:nvSpPr>
        <p:spPr/>
        <p:txBody>
          <a:bodyPr>
            <a:normAutofit/>
          </a:bodyPr>
          <a:lstStyle/>
          <a:p>
            <a:pPr marL="457200"/>
            <a:r>
              <a:rPr lang="en-US"/>
              <a:t>Social or cultural expectations</a:t>
            </a:r>
          </a:p>
          <a:p>
            <a:r>
              <a:rPr lang="en-US"/>
              <a:t>Includes positive, negative, and neutral expectations</a:t>
            </a:r>
          </a:p>
          <a:p>
            <a:pPr lvl="1"/>
            <a:r>
              <a:rPr lang="en-US"/>
              <a:t>Positive include intended compliments and model social expectations </a:t>
            </a:r>
          </a:p>
          <a:p>
            <a:pPr lvl="1"/>
            <a:r>
              <a:rPr lang="en-US"/>
              <a:t>Negative include offensive labels and usually imply inferiority</a:t>
            </a:r>
          </a:p>
          <a:p>
            <a:r>
              <a:rPr lang="en-US"/>
              <a:t>Often adjectives or nouns ascribed to people</a:t>
            </a:r>
          </a:p>
          <a:p>
            <a:r>
              <a:rPr lang="en-US"/>
              <a:t>Investigation considerations</a:t>
            </a:r>
          </a:p>
          <a:p>
            <a:pPr lvl="1"/>
            <a:r>
              <a:rPr lang="en-US"/>
              <a:t>Consider real or perceived protected classes</a:t>
            </a:r>
          </a:p>
          <a:p>
            <a:pPr lvl="1"/>
            <a:r>
              <a:rPr lang="en-US"/>
              <a:t>Identify relevant protected class statutes of involved parties</a:t>
            </a:r>
          </a:p>
        </p:txBody>
      </p:sp>
    </p:spTree>
    <p:extLst>
      <p:ext uri="{BB962C8B-B14F-4D97-AF65-F5344CB8AC3E}">
        <p14:creationId xmlns:p14="http://schemas.microsoft.com/office/powerpoint/2010/main" val="182625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FF631-F97A-F98D-13DB-C4692A9326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B03945-8D1B-4BAC-1FA8-05B48803BD51}"/>
              </a:ext>
            </a:extLst>
          </p:cNvPr>
          <p:cNvSpPr>
            <a:spLocks noGrp="1"/>
          </p:cNvSpPr>
          <p:nvPr>
            <p:ph type="title"/>
          </p:nvPr>
        </p:nvSpPr>
        <p:spPr/>
        <p:txBody>
          <a:bodyPr/>
          <a:lstStyle/>
          <a:p>
            <a:r>
              <a:rPr lang="en-US" dirty="0"/>
              <a:t>Religion, Creed</a:t>
            </a:r>
          </a:p>
        </p:txBody>
      </p:sp>
      <p:sp>
        <p:nvSpPr>
          <p:cNvPr id="3" name="Content Placeholder 2">
            <a:extLst>
              <a:ext uri="{FF2B5EF4-FFF2-40B4-BE49-F238E27FC236}">
                <a16:creationId xmlns:a16="http://schemas.microsoft.com/office/drawing/2014/main" id="{30BE7352-AC76-2D5D-9055-08E163DEC555}"/>
              </a:ext>
            </a:extLst>
          </p:cNvPr>
          <p:cNvSpPr>
            <a:spLocks noGrp="1"/>
          </p:cNvSpPr>
          <p:nvPr>
            <p:ph idx="1"/>
          </p:nvPr>
        </p:nvSpPr>
        <p:spPr/>
        <p:txBody>
          <a:bodyPr>
            <a:noAutofit/>
          </a:bodyPr>
          <a:lstStyle/>
          <a:p>
            <a:pPr marL="0" indent="0">
              <a:buNone/>
            </a:pPr>
            <a:r>
              <a:rPr lang="en-US" sz="2400" dirty="0">
                <a:solidFill>
                  <a:srgbClr val="008042"/>
                </a:solidFill>
              </a:rPr>
              <a:t>Title VII of the Civil Rights Act of 1964</a:t>
            </a:r>
          </a:p>
          <a:p>
            <a:pPr marL="0" indent="0">
              <a:buNone/>
            </a:pPr>
            <a:r>
              <a:rPr lang="en-US" sz="2400" dirty="0"/>
              <a:t>Prohibits employment discrimination based on </a:t>
            </a:r>
            <a:r>
              <a:rPr lang="en-US" sz="2400" b="1" dirty="0"/>
              <a:t>race, color, religion, sex, </a:t>
            </a:r>
            <a:r>
              <a:rPr lang="en-US" sz="2400" dirty="0"/>
              <a:t>or</a:t>
            </a:r>
            <a:r>
              <a:rPr lang="en-US" sz="2400" b="1" dirty="0"/>
              <a:t> national origin</a:t>
            </a:r>
            <a:r>
              <a:rPr lang="en-US" sz="2400" dirty="0"/>
              <a:t>. </a:t>
            </a:r>
          </a:p>
          <a:p>
            <a:pPr marL="457200"/>
            <a:r>
              <a:rPr lang="en-US" sz="2400" dirty="0"/>
              <a:t>Religion, creed protects all sincerely-held religious beliefs, no matter if a person holds the beliefs of a traditional organized religion, or that what others consider nontraditional beliefs; also religious accommodations</a:t>
            </a:r>
          </a:p>
          <a:p>
            <a:pPr marL="457200"/>
            <a:r>
              <a:rPr lang="en-US" sz="2400" dirty="0"/>
              <a:t>*</a:t>
            </a:r>
            <a:r>
              <a:rPr lang="en-US" sz="2400" i="1" dirty="0"/>
              <a:t>see additional notes on Title VI</a:t>
            </a:r>
            <a:endParaRPr lang="en-US" sz="2400" dirty="0"/>
          </a:p>
          <a:p>
            <a:pPr marL="0" indent="0">
              <a:buNone/>
            </a:pPr>
            <a:r>
              <a:rPr lang="en-US" sz="2400" dirty="0">
                <a:solidFill>
                  <a:srgbClr val="008042"/>
                </a:solidFill>
              </a:rPr>
              <a:t>Minnesota Human Rights Act, Mn Sect. 363A</a:t>
            </a:r>
          </a:p>
          <a:p>
            <a:pPr marL="0" indent="0">
              <a:buNone/>
            </a:pPr>
            <a:r>
              <a:rPr lang="en-US" sz="2400" dirty="0"/>
              <a:t>It is a civil right for persons in this state to be free from discrimination in employment, housing and real property, public accommodations, public services, and education. </a:t>
            </a:r>
            <a:r>
              <a:rPr lang="en-US" sz="2400" i="1" dirty="0"/>
              <a:t>Includes </a:t>
            </a:r>
            <a:r>
              <a:rPr lang="en-US" sz="2400" b="1" i="1" dirty="0"/>
              <a:t>religion</a:t>
            </a:r>
            <a:r>
              <a:rPr lang="en-US" sz="2400" i="1" dirty="0"/>
              <a:t> but does not provide a definition</a:t>
            </a:r>
            <a:r>
              <a:rPr lang="en-US" sz="2400" dirty="0"/>
              <a:t>.</a:t>
            </a:r>
          </a:p>
        </p:txBody>
      </p:sp>
    </p:spTree>
    <p:extLst>
      <p:ext uri="{BB962C8B-B14F-4D97-AF65-F5344CB8AC3E}">
        <p14:creationId xmlns:p14="http://schemas.microsoft.com/office/powerpoint/2010/main" val="10596249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chemeClr val="tx2"/>
                </a:solidFill>
                <a:effectLst/>
                <a:uLnTx/>
                <a:uFillTx/>
                <a:latin typeface="+mj-lt"/>
                <a:ea typeface="+mn-ea"/>
                <a:cs typeface="+mn-cs"/>
              </a:rPr>
              <a:t>Policy Application</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457200"/>
            <a:r>
              <a:rPr lang="en-US"/>
              <a:t>This policy applies to all individuals affiliated with Minnesota State, including but not limited to, its students, employees, applicants, volunteers, agents, the Board of Trustees, and others as appropriate and protects the rights and privacy of all involved individuals, as well as prevents retaliation</a:t>
            </a:r>
            <a:r>
              <a:rPr lang="en-US" altLang="en-US"/>
              <a:t>. </a:t>
            </a:r>
          </a:p>
          <a:p>
            <a:pPr marL="457200"/>
            <a:r>
              <a:rPr lang="en-US" altLang="en-US"/>
              <a:t>On property; off property, including online</a:t>
            </a:r>
          </a:p>
          <a:p>
            <a:pPr marL="457200"/>
            <a:r>
              <a:rPr lang="en-US" altLang="en-US"/>
              <a:t>1B.1 Policy implemented through 1B.1.1 Procedure</a:t>
            </a:r>
          </a:p>
          <a:p>
            <a:endParaRPr lang="en-US"/>
          </a:p>
        </p:txBody>
      </p:sp>
    </p:spTree>
    <p:extLst>
      <p:ext uri="{BB962C8B-B14F-4D97-AF65-F5344CB8AC3E}">
        <p14:creationId xmlns:p14="http://schemas.microsoft.com/office/powerpoint/2010/main" val="1708212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E93BC72-F597-5AE5-2511-67CC7FEB9F3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altLang="en-US">
                <a:solidFill>
                  <a:schemeClr val="tx1">
                    <a:lumMod val="85000"/>
                    <a:lumOff val="15000"/>
                  </a:schemeClr>
                </a:solidFill>
                <a:latin typeface="+mn-lt"/>
                <a:ea typeface="+mn-ea"/>
                <a:cs typeface="+mn-cs"/>
              </a:rPr>
              <a:t>System Procedure 1B.1.1 </a:t>
            </a:r>
            <a:endParaRPr lang="en-US">
              <a:solidFill>
                <a:schemeClr val="tx1">
                  <a:lumMod val="85000"/>
                  <a:lumOff val="15000"/>
                </a:schemeClr>
              </a:solidFill>
              <a:latin typeface="+mn-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Investigation and Resolution</a:t>
            </a:r>
          </a:p>
          <a:p>
            <a:pPr marL="0" indent="0">
              <a:buNone/>
            </a:pPr>
            <a:r>
              <a:rPr lang="en-US" altLang="en-US">
                <a:solidFill>
                  <a:schemeClr val="tx1">
                    <a:lumMod val="85000"/>
                    <a:lumOff val="15000"/>
                  </a:schemeClr>
                </a:solidFill>
              </a:rPr>
              <a:t>Reporting Discrimination/Harassment</a:t>
            </a:r>
          </a:p>
          <a:p>
            <a:pPr lvl="1">
              <a:lnSpc>
                <a:spcPct val="90000"/>
              </a:lnSpc>
            </a:pPr>
            <a:r>
              <a:rPr lang="en-US" altLang="en-US"/>
              <a:t>Encourage report as soon as possible</a:t>
            </a:r>
          </a:p>
          <a:p>
            <a:pPr lvl="1">
              <a:lnSpc>
                <a:spcPct val="90000"/>
              </a:lnSpc>
            </a:pPr>
            <a:r>
              <a:rPr lang="en-US" altLang="en-US"/>
              <a:t>Administrators and supervisors </a:t>
            </a:r>
            <a:r>
              <a:rPr lang="en-US" altLang="en-US" b="1" u="sng">
                <a:solidFill>
                  <a:schemeClr val="accent2"/>
                </a:solidFill>
              </a:rPr>
              <a:t>must</a:t>
            </a:r>
            <a:r>
              <a:rPr lang="en-US" altLang="en-US" b="1"/>
              <a:t> </a:t>
            </a:r>
            <a:r>
              <a:rPr lang="en-US" altLang="en-US"/>
              <a:t>report incidents of discrimination/harassment</a:t>
            </a:r>
          </a:p>
          <a:p>
            <a:pPr lvl="1">
              <a:lnSpc>
                <a:spcPct val="90000"/>
              </a:lnSpc>
            </a:pPr>
            <a:r>
              <a:rPr lang="en-US" altLang="en-US"/>
              <a:t>Students, faculty and employees are strongly encouraged to report incidents of discrimination/harassment</a:t>
            </a:r>
          </a:p>
          <a:p>
            <a:endParaRPr lang="en-US"/>
          </a:p>
          <a:p>
            <a:pPr marL="0" indent="0">
              <a:buNone/>
              <a:defRPr/>
            </a:pPr>
            <a:endParaRPr lang="en-US" altLang="en-US">
              <a:solidFill>
                <a:schemeClr val="tx1">
                  <a:lumMod val="75000"/>
                  <a:lumOff val="25000"/>
                </a:schemeClr>
              </a:solidFill>
            </a:endParaRPr>
          </a:p>
        </p:txBody>
      </p:sp>
    </p:spTree>
    <p:extLst>
      <p:ext uri="{BB962C8B-B14F-4D97-AF65-F5344CB8AC3E}">
        <p14:creationId xmlns:p14="http://schemas.microsoft.com/office/powerpoint/2010/main" val="30979889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CE74DE-A4EB-03B8-9754-4E04B59A2FA9}"/>
              </a:ext>
            </a:extLst>
          </p:cNvPr>
          <p:cNvSpPr>
            <a:spLocks noGrp="1"/>
          </p:cNvSpPr>
          <p:nvPr>
            <p:ph type="title"/>
          </p:nvPr>
        </p:nvSpPr>
        <p:spPr/>
        <p:txBody>
          <a:bodyPr/>
          <a:lstStyle/>
          <a:p>
            <a:r>
              <a:rPr lang="en-US"/>
              <a:t>Procedure Overview 1B.1.1</a:t>
            </a:r>
          </a:p>
        </p:txBody>
      </p:sp>
      <p:graphicFrame>
        <p:nvGraphicFramePr>
          <p:cNvPr id="6" name="Content Placeholder 5" descr="left to right flow chart of the 1B.1.1 process">
            <a:extLst>
              <a:ext uri="{FF2B5EF4-FFF2-40B4-BE49-F238E27FC236}">
                <a16:creationId xmlns:a16="http://schemas.microsoft.com/office/drawing/2014/main" id="{4F8D47B6-1A64-519A-8A3A-D3C450C63E36}"/>
              </a:ext>
            </a:extLst>
          </p:cNvPr>
          <p:cNvGraphicFramePr>
            <a:graphicFrameLocks noGrp="1"/>
          </p:cNvGraphicFramePr>
          <p:nvPr>
            <p:ph idx="1"/>
            <p:extLst>
              <p:ext uri="{D42A27DB-BD31-4B8C-83A1-F6EECF244321}">
                <p14:modId xmlns:p14="http://schemas.microsoft.com/office/powerpoint/2010/main" val="2282780717"/>
              </p:ext>
            </p:extLst>
          </p:nvPr>
        </p:nvGraphicFramePr>
        <p:xfrm>
          <a:off x="838200" y="1825625"/>
          <a:ext cx="10515600" cy="4806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608761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D908614-A716-D573-A5C9-5E17F1B3AFF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rgbClr val="0C2340"/>
                </a:solidFill>
                <a:effectLst/>
                <a:uLnTx/>
                <a:uFillTx/>
                <a:latin typeface="+mj-lt"/>
                <a:ea typeface="+mn-ea"/>
                <a:cs typeface="+mn-cs"/>
              </a:rPr>
              <a:t>Other Policies and Procedures</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graphicFrame>
        <p:nvGraphicFramePr>
          <p:cNvPr id="4" name="Content Placeholder 3" descr="Large circle image, divided into four sections with the following labels on each quadrant: sexual violence (top right), preferred name (bottom right), individuals with disabilities (bottom left), and respectful workplace (top left).">
            <a:extLst>
              <a:ext uri="{FF2B5EF4-FFF2-40B4-BE49-F238E27FC236}">
                <a16:creationId xmlns:a16="http://schemas.microsoft.com/office/drawing/2014/main" id="{B2E4E57F-3BFA-E53C-B371-F67D871726A7}"/>
              </a:ext>
              <a:ext uri="{C183D7F6-B498-43B3-948B-1728B52AA6E4}">
                <adec:decorative xmlns:adec="http://schemas.microsoft.com/office/drawing/2017/decorative" val="0"/>
              </a:ext>
            </a:extLst>
          </p:cNvPr>
          <p:cNvGraphicFramePr>
            <a:graphicFrameLocks noGrp="1"/>
          </p:cNvGraphicFramePr>
          <p:nvPr>
            <p:ph idx="1"/>
          </p:nvPr>
        </p:nvGraphicFramePr>
        <p:xfrm>
          <a:off x="838200" y="1825625"/>
          <a:ext cx="10515600" cy="4806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27158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901F2-DD0C-B12B-0E2B-6DBC1705C338}"/>
              </a:ext>
            </a:extLst>
          </p:cNvPr>
          <p:cNvSpPr>
            <a:spLocks noGrp="1"/>
          </p:cNvSpPr>
          <p:nvPr>
            <p:ph type="title"/>
          </p:nvPr>
        </p:nvSpPr>
        <p:spPr/>
        <p:txBody>
          <a:bodyPr/>
          <a:lstStyle/>
          <a:p>
            <a:r>
              <a:rPr lang="en-US" b="0"/>
              <a:t>Inquiry vs. Investigation</a:t>
            </a:r>
          </a:p>
        </p:txBody>
      </p:sp>
      <p:sp>
        <p:nvSpPr>
          <p:cNvPr id="5" name="Content Placeholder 4">
            <a:extLst>
              <a:ext uri="{FF2B5EF4-FFF2-40B4-BE49-F238E27FC236}">
                <a16:creationId xmlns:a16="http://schemas.microsoft.com/office/drawing/2014/main" id="{EACE8EFB-5C98-EA00-3BFF-FB55E99E2652}"/>
              </a:ext>
            </a:extLst>
          </p:cNvPr>
          <p:cNvSpPr>
            <a:spLocks noGrp="1"/>
          </p:cNvSpPr>
          <p:nvPr>
            <p:ph idx="1"/>
          </p:nvPr>
        </p:nvSpPr>
        <p:spPr/>
        <p:txBody>
          <a:bodyPr>
            <a:normAutofit/>
          </a:bodyPr>
          <a:lstStyle/>
          <a:p>
            <a:pPr marL="457200"/>
            <a:r>
              <a:rPr lang="en-US"/>
              <a:t>Inquiry</a:t>
            </a:r>
          </a:p>
          <a:p>
            <a:pPr marL="914400" lvl="1"/>
            <a:r>
              <a:rPr lang="en-US"/>
              <a:t>Limited information disclosed</a:t>
            </a:r>
          </a:p>
          <a:p>
            <a:pPr marL="914400" lvl="1"/>
            <a:r>
              <a:rPr lang="en-US"/>
              <a:t>An anonymous report</a:t>
            </a:r>
          </a:p>
          <a:p>
            <a:pPr marL="914400" lvl="1"/>
            <a:r>
              <a:rPr lang="en-US"/>
              <a:t>May ask questions, seek information, gather some insight specific to the allegation(s)</a:t>
            </a:r>
          </a:p>
          <a:p>
            <a:pPr marL="914400" lvl="1"/>
            <a:r>
              <a:rPr lang="en-US"/>
              <a:t>Evaluate allegations within the scope of the Policies &amp; Procedures</a:t>
            </a:r>
          </a:p>
        </p:txBody>
      </p:sp>
      <p:sp>
        <p:nvSpPr>
          <p:cNvPr id="7" name="Content Placeholder 6">
            <a:extLst>
              <a:ext uri="{FF2B5EF4-FFF2-40B4-BE49-F238E27FC236}">
                <a16:creationId xmlns:a16="http://schemas.microsoft.com/office/drawing/2014/main" id="{9450B521-1E2C-505A-56BE-A66AAEB5CEBB}"/>
              </a:ext>
            </a:extLst>
          </p:cNvPr>
          <p:cNvSpPr>
            <a:spLocks noGrp="1"/>
          </p:cNvSpPr>
          <p:nvPr>
            <p:ph idx="10"/>
          </p:nvPr>
        </p:nvSpPr>
        <p:spPr/>
        <p:txBody>
          <a:bodyPr>
            <a:normAutofit/>
          </a:bodyPr>
          <a:lstStyle/>
          <a:p>
            <a:pPr marL="457200"/>
            <a:r>
              <a:rPr lang="en-US"/>
              <a:t>Investigation </a:t>
            </a:r>
          </a:p>
          <a:p>
            <a:pPr marL="914400" lvl="1"/>
            <a:r>
              <a:rPr lang="en-US"/>
              <a:t>Complaint within scope of policy or policies</a:t>
            </a:r>
          </a:p>
          <a:p>
            <a:pPr marL="914400" lvl="1"/>
            <a:r>
              <a:rPr lang="en-US"/>
              <a:t>Notices of investigation</a:t>
            </a:r>
          </a:p>
          <a:p>
            <a:pPr marL="914400" lvl="1"/>
            <a:r>
              <a:rPr lang="en-US"/>
              <a:t>Methodical process for gathering information, facts, and evidence; conducting interviews</a:t>
            </a:r>
          </a:p>
          <a:p>
            <a:pPr marL="914400" lvl="1"/>
            <a:r>
              <a:rPr lang="en-US"/>
              <a:t>Allowing the Respondent to respond to allegations</a:t>
            </a:r>
          </a:p>
          <a:p>
            <a:pPr marL="914400" lvl="1"/>
            <a:r>
              <a:rPr lang="en-US"/>
              <a:t>Composing an Investigation Report for a Decision-maker</a:t>
            </a:r>
          </a:p>
        </p:txBody>
      </p:sp>
      <p:sp>
        <p:nvSpPr>
          <p:cNvPr id="3" name="Slide Number Placeholder 2">
            <a:extLst>
              <a:ext uri="{FF2B5EF4-FFF2-40B4-BE49-F238E27FC236}">
                <a16:creationId xmlns:a16="http://schemas.microsoft.com/office/drawing/2014/main" id="{7A460872-887F-A7C3-B002-3206C99C762B}"/>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7E3DB3BD-626B-47E2-86DD-3ABF2674C52C}" type="slidenum">
              <a:rPr lang="en-US" smtClean="0"/>
              <a:t>44</a:t>
            </a:fld>
            <a:endParaRPr lang="en-US"/>
          </a:p>
        </p:txBody>
      </p:sp>
    </p:spTree>
    <p:extLst>
      <p:ext uri="{BB962C8B-B14F-4D97-AF65-F5344CB8AC3E}">
        <p14:creationId xmlns:p14="http://schemas.microsoft.com/office/powerpoint/2010/main" val="25745742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9046E-DF21-9E5F-FD09-8CA6A3B3BA7F}"/>
              </a:ext>
            </a:extLst>
          </p:cNvPr>
          <p:cNvSpPr>
            <a:spLocks noGrp="1"/>
          </p:cNvSpPr>
          <p:nvPr>
            <p:ph type="title"/>
          </p:nvPr>
        </p:nvSpPr>
        <p:spPr/>
        <p:txBody>
          <a:bodyPr/>
          <a:lstStyle/>
          <a:p>
            <a:r>
              <a:rPr lang="en-US"/>
              <a:t>Evaluation of Reports &amp; Complaints</a:t>
            </a:r>
          </a:p>
        </p:txBody>
      </p:sp>
      <p:sp>
        <p:nvSpPr>
          <p:cNvPr id="3" name="Content Placeholder 2">
            <a:extLst>
              <a:ext uri="{FF2B5EF4-FFF2-40B4-BE49-F238E27FC236}">
                <a16:creationId xmlns:a16="http://schemas.microsoft.com/office/drawing/2014/main" id="{5F1A4387-E104-B624-6787-AE3B5C1E25CA}"/>
              </a:ext>
            </a:extLst>
          </p:cNvPr>
          <p:cNvSpPr>
            <a:spLocks noGrp="1"/>
          </p:cNvSpPr>
          <p:nvPr>
            <p:ph idx="1"/>
          </p:nvPr>
        </p:nvSpPr>
        <p:spPr/>
        <p:txBody>
          <a:bodyPr/>
          <a:lstStyle/>
          <a:p>
            <a:r>
              <a:rPr lang="en-US"/>
              <a:t>Resolution paths</a:t>
            </a:r>
          </a:p>
          <a:p>
            <a:pPr lvl="1"/>
            <a:r>
              <a:rPr lang="en-US"/>
              <a:t>Informal</a:t>
            </a:r>
          </a:p>
          <a:p>
            <a:pPr lvl="1"/>
            <a:r>
              <a:rPr lang="en-US"/>
              <a:t>Formal</a:t>
            </a:r>
          </a:p>
          <a:p>
            <a:pPr lvl="1"/>
            <a:r>
              <a:rPr lang="en-US"/>
              <a:t>Referrals</a:t>
            </a:r>
          </a:p>
          <a:p>
            <a:r>
              <a:rPr lang="en-US"/>
              <a:t>Considerations</a:t>
            </a:r>
          </a:p>
          <a:p>
            <a:pPr lvl="1"/>
            <a:r>
              <a:rPr lang="en-US"/>
              <a:t>Sex: Title IX Coordinator</a:t>
            </a:r>
          </a:p>
          <a:p>
            <a:pPr lvl="1"/>
            <a:r>
              <a:rPr lang="en-US"/>
              <a:t>Disability: ADA Coordinator</a:t>
            </a:r>
          </a:p>
          <a:p>
            <a:pPr lvl="1"/>
            <a:r>
              <a:rPr lang="en-US"/>
              <a:t>Employee: HR</a:t>
            </a:r>
          </a:p>
          <a:p>
            <a:pPr lvl="1"/>
            <a:r>
              <a:rPr lang="en-US"/>
              <a:t>Students: dean of students</a:t>
            </a:r>
          </a:p>
          <a:p>
            <a:endParaRPr lang="en-US"/>
          </a:p>
        </p:txBody>
      </p:sp>
    </p:spTree>
    <p:extLst>
      <p:ext uri="{BB962C8B-B14F-4D97-AF65-F5344CB8AC3E}">
        <p14:creationId xmlns:p14="http://schemas.microsoft.com/office/powerpoint/2010/main" val="23555860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00000"/>
              </a:lnSpc>
              <a:spcBef>
                <a:spcPct val="20000"/>
              </a:spcBef>
              <a:buClr>
                <a:srgbClr val="009F4D"/>
              </a:buClr>
              <a:defRPr/>
            </a:pPr>
            <a:r>
              <a:rPr lang="en-US" altLang="en-US" sz="4000" b="1">
                <a:solidFill>
                  <a:srgbClr val="0C2340"/>
                </a:solidFill>
                <a:latin typeface="+mn-lt"/>
                <a:ea typeface="+mn-ea"/>
                <a:cs typeface="+mn-cs"/>
              </a:rPr>
              <a:t>Roles in the Investigation Process</a:t>
            </a:r>
            <a:endParaRPr lang="en-US" sz="4000" b="1">
              <a:solidFill>
                <a:srgbClr val="0C2340"/>
              </a:solidFill>
              <a:latin typeface="+mn-lt"/>
              <a:ea typeface="+mn-ea"/>
              <a:cs typeface="+mn-cs"/>
            </a:endParaRPr>
          </a:p>
        </p:txBody>
      </p:sp>
      <p:sp>
        <p:nvSpPr>
          <p:cNvPr id="6" name="Text Placeholder 5">
            <a:extLst>
              <a:ext uri="{FF2B5EF4-FFF2-40B4-BE49-F238E27FC236}">
                <a16:creationId xmlns:a16="http://schemas.microsoft.com/office/drawing/2014/main" id="{7765FC48-FA92-525F-2A15-E7F79FB8E5C3}"/>
              </a:ext>
            </a:extLst>
          </p:cNvPr>
          <p:cNvSpPr>
            <a:spLocks noGrp="1"/>
          </p:cNvSpPr>
          <p:nvPr>
            <p:ph type="body" idx="1"/>
          </p:nvPr>
        </p:nvSpPr>
        <p:spPr/>
        <p:txBody>
          <a:bodyPr/>
          <a:lstStyle/>
          <a:p>
            <a:r>
              <a:rPr lang="en-US">
                <a:solidFill>
                  <a:srgbClr val="000000"/>
                </a:solidFill>
              </a:rPr>
              <a:t>Designated Officer  |  Investigator  |  Decision-maker  |  President</a:t>
            </a:r>
          </a:p>
        </p:txBody>
      </p:sp>
    </p:spTree>
    <p:extLst>
      <p:ext uri="{BB962C8B-B14F-4D97-AF65-F5344CB8AC3E}">
        <p14:creationId xmlns:p14="http://schemas.microsoft.com/office/powerpoint/2010/main" val="21395962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8B8729D-90DD-3080-091F-7568D0F8238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Designated Officer</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ltLang="en-US"/>
              <a:t>Completed training provided by the system office within the past three years.</a:t>
            </a:r>
          </a:p>
          <a:p>
            <a:pPr marL="457200"/>
            <a:r>
              <a:rPr lang="en-US" altLang="en-US"/>
              <a:t>Is designated by the president or chancellor to be primarily responsible for conducting an initial inquiry,</a:t>
            </a:r>
          </a:p>
          <a:p>
            <a:pPr marL="457200"/>
            <a:r>
              <a:rPr lang="en-US" altLang="en-US"/>
              <a:t>Determines whether to offer informal resolution,</a:t>
            </a:r>
          </a:p>
          <a:p>
            <a:pPr marL="457200"/>
            <a:r>
              <a:rPr lang="en-US" altLang="en-US"/>
              <a:t>Determines whether to proceed with an investigation under 1B.1 procedure, and</a:t>
            </a:r>
          </a:p>
          <a:p>
            <a:pPr marL="457200"/>
            <a:r>
              <a:rPr lang="en-US" altLang="en-US"/>
              <a:t>Investigates or coordinates the investigation of reports/complaints of discrimination, harassment and retaliation as defined by Board Policy 1B.1.</a:t>
            </a:r>
          </a:p>
        </p:txBody>
      </p:sp>
    </p:spTree>
    <p:extLst>
      <p:ext uri="{BB962C8B-B14F-4D97-AF65-F5344CB8AC3E}">
        <p14:creationId xmlns:p14="http://schemas.microsoft.com/office/powerpoint/2010/main" val="4423048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9ED54A6-AF04-45C5-B90C-F61B9173B3B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Designated Officer,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r>
              <a:rPr lang="en-US" altLang="en-US"/>
              <a:t>Jurisdiction and scope</a:t>
            </a:r>
          </a:p>
          <a:p>
            <a:r>
              <a:rPr lang="en-US" altLang="en-US"/>
              <a:t>Conflicts of interest</a:t>
            </a:r>
          </a:p>
          <a:p>
            <a:r>
              <a:rPr lang="en-US" altLang="en-US"/>
              <a:t>Interim actions re: health, safety concerns</a:t>
            </a:r>
          </a:p>
          <a:p>
            <a:pPr marL="457200"/>
            <a:r>
              <a:rPr lang="en-US" altLang="en-US"/>
              <a:t>Primary person to ensure process moves forward through each relevant step of the procedure</a:t>
            </a:r>
          </a:p>
          <a:p>
            <a:r>
              <a:rPr lang="en-US" altLang="en-US"/>
              <a:t>Release of information requests</a:t>
            </a:r>
          </a:p>
        </p:txBody>
      </p:sp>
    </p:spTree>
    <p:extLst>
      <p:ext uri="{BB962C8B-B14F-4D97-AF65-F5344CB8AC3E}">
        <p14:creationId xmlns:p14="http://schemas.microsoft.com/office/powerpoint/2010/main" val="13405471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0CEC3E-0E64-0B68-4E76-CD853720EA22}"/>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Investigator’s Role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t>Has completed training by the system office within the past three years for 1B.1.1 and past 12 months for 1B.3.1, </a:t>
            </a:r>
          </a:p>
          <a:p>
            <a:pPr marL="457200"/>
            <a:r>
              <a:rPr lang="en-US"/>
              <a:t>Is designated by the designated officer to conduct an inquiry, investigate or coordinate the investigation of reports/complaints of discrimination, harassment, and retaliation as defined by Board Policy in accordance with the procedure,</a:t>
            </a:r>
          </a:p>
          <a:p>
            <a:pPr marL="457200"/>
            <a:r>
              <a:rPr lang="en-US"/>
              <a:t>Determines or recommends whether to proceed with an investigation under this procedure,</a:t>
            </a:r>
          </a:p>
          <a:p>
            <a:pPr marL="457200"/>
            <a:r>
              <a:rPr lang="en-US"/>
              <a:t>Prepares investigation reports, and</a:t>
            </a:r>
          </a:p>
          <a:p>
            <a:pPr marL="457200"/>
            <a:r>
              <a:rPr lang="en-US"/>
              <a:t>May be the Designated Officer or Title IX Coordinator.</a:t>
            </a:r>
          </a:p>
          <a:p>
            <a:pPr marL="0" indent="0">
              <a:buNone/>
            </a:pPr>
            <a:endParaRPr lang="en-US"/>
          </a:p>
        </p:txBody>
      </p:sp>
    </p:spTree>
    <p:extLst>
      <p:ext uri="{BB962C8B-B14F-4D97-AF65-F5344CB8AC3E}">
        <p14:creationId xmlns:p14="http://schemas.microsoft.com/office/powerpoint/2010/main" val="1030668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B6E98-BA81-C88A-482C-BB3CD204C904}"/>
              </a:ext>
            </a:extLst>
          </p:cNvPr>
          <p:cNvSpPr>
            <a:spLocks noGrp="1"/>
          </p:cNvSpPr>
          <p:nvPr>
            <p:ph type="title"/>
          </p:nvPr>
        </p:nvSpPr>
        <p:spPr/>
        <p:txBody>
          <a:bodyPr/>
          <a:lstStyle/>
          <a:p>
            <a:r>
              <a:rPr lang="en-US" dirty="0"/>
              <a:t>Age</a:t>
            </a:r>
          </a:p>
        </p:txBody>
      </p:sp>
      <p:sp>
        <p:nvSpPr>
          <p:cNvPr id="3" name="Content Placeholder 2">
            <a:extLst>
              <a:ext uri="{FF2B5EF4-FFF2-40B4-BE49-F238E27FC236}">
                <a16:creationId xmlns:a16="http://schemas.microsoft.com/office/drawing/2014/main" id="{C1157FBA-25AE-899E-B376-D4708B60C0F5}"/>
              </a:ext>
            </a:extLst>
          </p:cNvPr>
          <p:cNvSpPr>
            <a:spLocks noGrp="1"/>
          </p:cNvSpPr>
          <p:nvPr>
            <p:ph idx="1"/>
          </p:nvPr>
        </p:nvSpPr>
        <p:spPr/>
        <p:txBody>
          <a:bodyPr>
            <a:normAutofit fontScale="70000" lnSpcReduction="20000"/>
          </a:bodyPr>
          <a:lstStyle/>
          <a:p>
            <a:pPr marL="0" indent="0">
              <a:buNone/>
            </a:pPr>
            <a:r>
              <a:rPr lang="en-US" dirty="0">
                <a:solidFill>
                  <a:srgbClr val="008042"/>
                </a:solidFill>
              </a:rPr>
              <a:t>Age Discrimination in Employment Act of 1967</a:t>
            </a:r>
          </a:p>
          <a:p>
            <a:pPr marL="457200"/>
            <a:r>
              <a:rPr lang="en-US" dirty="0"/>
              <a:t>Age discrimination involves treating an individual less favorably because of his or her age.</a:t>
            </a:r>
          </a:p>
          <a:p>
            <a:pPr marL="457200"/>
            <a:r>
              <a:rPr lang="en-US" dirty="0"/>
              <a:t>The Age Discrimination in Employment Act (ADEA) forbids age discrimination against people who are age 40 or older. It is not illegal for an employer or other covered entity to favor an older worker over a younger one, even if both workers are age 40 or older.</a:t>
            </a:r>
          </a:p>
          <a:p>
            <a:pPr marL="457200"/>
            <a:r>
              <a:rPr lang="en-US" dirty="0"/>
              <a:t>Discrimination can occur when the victim and the person who inflicted the discrimination are both over 40.</a:t>
            </a:r>
          </a:p>
          <a:p>
            <a:pPr marL="0" indent="0">
              <a:buNone/>
            </a:pPr>
            <a:r>
              <a:rPr lang="en-US" dirty="0">
                <a:solidFill>
                  <a:srgbClr val="008042"/>
                </a:solidFill>
              </a:rPr>
              <a:t>Minnesota Human Rights Act, Mn Sect. 363A</a:t>
            </a:r>
          </a:p>
          <a:p>
            <a:pPr marL="0" indent="0">
              <a:buNone/>
            </a:pPr>
            <a:r>
              <a:rPr lang="en-US" dirty="0"/>
              <a:t>It is a civil right for persons in this state to be free from discrimination in employment, housing and real property, public accommodations, public services, and education. </a:t>
            </a:r>
          </a:p>
          <a:p>
            <a:pPr marL="0" indent="0">
              <a:buNone/>
            </a:pPr>
            <a:r>
              <a:rPr lang="en-US" dirty="0"/>
              <a:t>The prohibition against unfair employment or education practices based on age prohibits using a person's </a:t>
            </a:r>
            <a:r>
              <a:rPr lang="en-US" b="1" dirty="0"/>
              <a:t>age</a:t>
            </a:r>
            <a:r>
              <a:rPr lang="en-US" dirty="0"/>
              <a:t> as a basis for a decision if the person is over the age of majority [which is 18] except for educational institutions, which shall be deemed to protect any individual over the age of 25 years.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5539408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DDB27C5-3AFA-5D0C-DFB6-1B4CBF554D6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The Investigation</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pPr marL="457200">
              <a:defRPr/>
            </a:pPr>
            <a:r>
              <a:rPr lang="en-US" sz="3000">
                <a:solidFill>
                  <a:srgbClr val="000000"/>
                </a:solidFill>
              </a:rPr>
              <a:t>Provides enough information for the decision-maker to make a reasoned decision about whether policy has been violated</a:t>
            </a:r>
          </a:p>
          <a:p>
            <a:pPr>
              <a:defRPr/>
            </a:pPr>
            <a:r>
              <a:rPr lang="en-US" sz="3000">
                <a:solidFill>
                  <a:srgbClr val="000000"/>
                </a:solidFill>
              </a:rPr>
              <a:t>Maintains integrity of process</a:t>
            </a:r>
          </a:p>
          <a:p>
            <a:pPr lvl="1">
              <a:buFont typeface="Courier New" panose="02070309020205020404" pitchFamily="49" charset="0"/>
              <a:buChar char="o"/>
              <a:defRPr/>
            </a:pPr>
            <a:r>
              <a:rPr lang="en-US" sz="2200">
                <a:solidFill>
                  <a:srgbClr val="000000"/>
                </a:solidFill>
              </a:rPr>
              <a:t>Timely </a:t>
            </a:r>
          </a:p>
          <a:p>
            <a:pPr lvl="1">
              <a:buFont typeface="Courier New" panose="02070309020205020404" pitchFamily="49" charset="0"/>
              <a:buChar char="o"/>
              <a:defRPr/>
            </a:pPr>
            <a:r>
              <a:rPr lang="en-US" sz="2200">
                <a:solidFill>
                  <a:srgbClr val="000000"/>
                </a:solidFill>
              </a:rPr>
              <a:t>Fair to both parties</a:t>
            </a:r>
          </a:p>
          <a:p>
            <a:pPr lvl="1">
              <a:buFont typeface="Courier New" panose="02070309020205020404" pitchFamily="49" charset="0"/>
              <a:buChar char="o"/>
              <a:defRPr/>
            </a:pPr>
            <a:r>
              <a:rPr lang="en-US" sz="2200">
                <a:solidFill>
                  <a:srgbClr val="000000"/>
                </a:solidFill>
              </a:rPr>
              <a:t>Provide confidentiality as required by law</a:t>
            </a:r>
          </a:p>
          <a:p>
            <a:pPr lvl="1">
              <a:buFont typeface="Courier New" panose="02070309020205020404" pitchFamily="49" charset="0"/>
              <a:buChar char="o"/>
              <a:defRPr/>
            </a:pPr>
            <a:r>
              <a:rPr lang="en-US" sz="2200">
                <a:solidFill>
                  <a:srgbClr val="000000"/>
                </a:solidFill>
              </a:rPr>
              <a:t>Thorough</a:t>
            </a:r>
          </a:p>
          <a:p>
            <a:pPr lvl="1">
              <a:buFont typeface="Courier New" panose="02070309020205020404" pitchFamily="49" charset="0"/>
              <a:buChar char="o"/>
              <a:defRPr/>
            </a:pPr>
            <a:r>
              <a:rPr lang="en-US" sz="2200">
                <a:solidFill>
                  <a:srgbClr val="000000"/>
                </a:solidFill>
              </a:rPr>
              <a:t>Tailored to individual circumstances</a:t>
            </a:r>
          </a:p>
        </p:txBody>
      </p:sp>
    </p:spTree>
    <p:extLst>
      <p:ext uri="{BB962C8B-B14F-4D97-AF65-F5344CB8AC3E}">
        <p14:creationId xmlns:p14="http://schemas.microsoft.com/office/powerpoint/2010/main" val="10320011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4412DE-05F8-2FF8-F85E-D2AD20005EB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Decision-Making Authority</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4" name="Rectangle 3"/>
          <p:cNvSpPr>
            <a:spLocks noGrp="1" noChangeArrowheads="1"/>
          </p:cNvSpPr>
          <p:nvPr>
            <p:ph idx="1"/>
          </p:nvPr>
        </p:nvSpPr>
        <p:spPr/>
        <p:txBody>
          <a:bodyPr/>
          <a:lstStyle/>
          <a:p>
            <a:pPr marL="457200"/>
            <a:r>
              <a:rPr lang="en-US" altLang="en-US"/>
              <a:t>Completed decisionmaker training provided by the system office within the past three years </a:t>
            </a:r>
            <a:r>
              <a:rPr lang="en-US"/>
              <a:t>and past 12 months for 1B.3.1</a:t>
            </a:r>
            <a:r>
              <a:rPr lang="en-US" altLang="en-US"/>
              <a:t>, </a:t>
            </a:r>
          </a:p>
          <a:p>
            <a:pPr marL="457200"/>
            <a:r>
              <a:rPr lang="en-US" altLang="en-US"/>
              <a:t>Is designated by the president or chancellor to review investigation reports, </a:t>
            </a:r>
          </a:p>
          <a:p>
            <a:pPr marL="457200"/>
            <a:r>
              <a:rPr lang="en-US" altLang="en-US"/>
              <a:t>Determines whether Board Policy 1B.1 or 1B.3 has been violated based upon the investigation, and </a:t>
            </a:r>
          </a:p>
          <a:p>
            <a:pPr marL="457200"/>
            <a:r>
              <a:rPr lang="en-US" altLang="en-US"/>
              <a:t>Determines or recommends the appropriate action for the college, university, or system office to take based upon the findings. </a:t>
            </a:r>
          </a:p>
        </p:txBody>
      </p:sp>
    </p:spTree>
    <p:extLst>
      <p:ext uri="{BB962C8B-B14F-4D97-AF65-F5344CB8AC3E}">
        <p14:creationId xmlns:p14="http://schemas.microsoft.com/office/powerpoint/2010/main" val="31277020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B6968AC-363F-047A-096D-C355BF9CADA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rgbClr val="0C2340"/>
                </a:solidFill>
                <a:effectLst/>
                <a:uLnTx/>
                <a:uFillTx/>
                <a:latin typeface="+mn-lt"/>
                <a:ea typeface="+mn-ea"/>
                <a:cs typeface="+mn-cs"/>
              </a:rPr>
              <a:t>Policy Violation</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457200"/>
            <a:r>
              <a:rPr lang="en-US" dirty="0"/>
              <a:t>Decisionmaker recommends discipline for a policy violation finding</a:t>
            </a:r>
          </a:p>
          <a:p>
            <a:pPr marL="457200"/>
            <a:r>
              <a:rPr lang="en-US" dirty="0"/>
              <a:t>For students: Decisionmaker may consult with student conduct folks on campus to recommend sanctions or outcomes</a:t>
            </a:r>
          </a:p>
          <a:p>
            <a:pPr marL="457200"/>
            <a:r>
              <a:rPr lang="en-US" dirty="0"/>
              <a:t>For employees: Decisionmaker informs Human Resources of finding; relevant CBA followed</a:t>
            </a:r>
          </a:p>
          <a:p>
            <a:r>
              <a:rPr lang="en-US" dirty="0"/>
              <a:t>Designated Officer maintains campus metrics</a:t>
            </a:r>
          </a:p>
        </p:txBody>
      </p:sp>
    </p:spTree>
    <p:extLst>
      <p:ext uri="{BB962C8B-B14F-4D97-AF65-F5344CB8AC3E}">
        <p14:creationId xmlns:p14="http://schemas.microsoft.com/office/powerpoint/2010/main" val="423425327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DA3FB9E-2059-9374-2780-42B0BF8C6849}"/>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Appeal</a:t>
            </a:r>
            <a:r>
              <a:rPr kumimoji="0" lang="en-US" altLang="en-US" sz="4400" b="0" i="1" u="none" strike="noStrike" kern="1200" cap="none" spc="0" normalizeH="0" baseline="0" noProof="0">
                <a:ln>
                  <a:noFill/>
                </a:ln>
                <a:solidFill>
                  <a:srgbClr val="0C2340"/>
                </a:solidFill>
                <a:effectLst/>
                <a:uLnTx/>
                <a:uFillTx/>
                <a:latin typeface="+mn-lt"/>
                <a:ea typeface="+mn-ea"/>
                <a:cs typeface="+mn-cs"/>
              </a:rPr>
              <a:t> </a:t>
            </a:r>
            <a:r>
              <a:rPr kumimoji="0" lang="en-US" altLang="en-US" sz="4400" b="0" i="0" u="none" strike="noStrike" kern="1200" cap="none" spc="0" normalizeH="0" baseline="0" noProof="0">
                <a:ln>
                  <a:noFill/>
                </a:ln>
                <a:solidFill>
                  <a:srgbClr val="0C2340"/>
                </a:solidFill>
                <a:effectLst/>
                <a:uLnTx/>
                <a:uFillTx/>
                <a:latin typeface="+mn-lt"/>
                <a:ea typeface="+mn-ea"/>
                <a:cs typeface="+mn-cs"/>
              </a:rPr>
              <a:t>Process</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dirty="0"/>
              <a:t>Complainant and Respondent have right to appeal decision</a:t>
            </a:r>
          </a:p>
          <a:p>
            <a:r>
              <a:rPr lang="en-US" dirty="0"/>
              <a:t>Appeal timeframe: 10 business days</a:t>
            </a:r>
          </a:p>
          <a:p>
            <a:r>
              <a:rPr lang="en-US" dirty="0"/>
              <a:t>Grounds for appeal</a:t>
            </a:r>
          </a:p>
          <a:p>
            <a:pPr lvl="1"/>
            <a:r>
              <a:rPr lang="en-US" dirty="0"/>
              <a:t>Procedural irregularity, affected decision</a:t>
            </a:r>
          </a:p>
          <a:p>
            <a:pPr lvl="1"/>
            <a:r>
              <a:rPr lang="en-US" dirty="0"/>
              <a:t>New evidence, not reasonably available before</a:t>
            </a:r>
          </a:p>
          <a:p>
            <a:pPr lvl="1"/>
            <a:r>
              <a:rPr lang="en-US" dirty="0"/>
              <a:t>Conflict of interest or bias</a:t>
            </a:r>
          </a:p>
          <a:p>
            <a:pPr lvl="1"/>
            <a:r>
              <a:rPr lang="en-US" dirty="0"/>
              <a:t>Insufficient evidence for decision (only 1B.1.1)</a:t>
            </a:r>
          </a:p>
        </p:txBody>
      </p:sp>
    </p:spTree>
    <p:extLst>
      <p:ext uri="{BB962C8B-B14F-4D97-AF65-F5344CB8AC3E}">
        <p14:creationId xmlns:p14="http://schemas.microsoft.com/office/powerpoint/2010/main" val="337873049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BE899F71-5B1F-B131-8737-BFE89AB184B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President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a:latin typeface="Arial Black" panose="020B0A04020102020204" pitchFamily="34" charset="0"/>
              </a:rPr>
              <a:t>Removed </a:t>
            </a:r>
            <a:r>
              <a:rPr lang="en-US" altLang="en-US"/>
              <a:t>from initial investigation and decision-making</a:t>
            </a:r>
          </a:p>
          <a:p>
            <a:r>
              <a:rPr lang="en-US" altLang="en-US"/>
              <a:t>Serves as the final decisionmaker (appeal) for the Minnesota State</a:t>
            </a:r>
          </a:p>
        </p:txBody>
      </p:sp>
    </p:spTree>
    <p:extLst>
      <p:ext uri="{BB962C8B-B14F-4D97-AF65-F5344CB8AC3E}">
        <p14:creationId xmlns:p14="http://schemas.microsoft.com/office/powerpoint/2010/main" val="6597191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F8246-17CE-826A-9F2F-1BEBC5CBC0B7}"/>
              </a:ext>
            </a:extLst>
          </p:cNvPr>
          <p:cNvSpPr>
            <a:spLocks noGrp="1"/>
          </p:cNvSpPr>
          <p:nvPr>
            <p:ph type="title"/>
          </p:nvPr>
        </p:nvSpPr>
        <p:spPr/>
        <p:txBody>
          <a:bodyPr/>
          <a:lstStyle/>
          <a:p>
            <a:r>
              <a:rPr lang="en-US" b="0"/>
              <a:t>Sufficiently Trained Team</a:t>
            </a:r>
          </a:p>
        </p:txBody>
      </p:sp>
      <p:sp>
        <p:nvSpPr>
          <p:cNvPr id="3" name="Content Placeholder 2">
            <a:extLst>
              <a:ext uri="{FF2B5EF4-FFF2-40B4-BE49-F238E27FC236}">
                <a16:creationId xmlns:a16="http://schemas.microsoft.com/office/drawing/2014/main" id="{8D834B72-9720-577D-A243-D057DF2D4D82}"/>
              </a:ext>
            </a:extLst>
          </p:cNvPr>
          <p:cNvSpPr>
            <a:spLocks noGrp="1"/>
          </p:cNvSpPr>
          <p:nvPr>
            <p:ph idx="1"/>
          </p:nvPr>
        </p:nvSpPr>
        <p:spPr/>
        <p:txBody>
          <a:bodyPr/>
          <a:lstStyle/>
          <a:p>
            <a:r>
              <a:rPr lang="en-US"/>
              <a:t>Capacity and preparedness</a:t>
            </a:r>
          </a:p>
          <a:p>
            <a:r>
              <a:rPr lang="en-US"/>
              <a:t>Designated Officer and Investigator</a:t>
            </a:r>
          </a:p>
          <a:p>
            <a:r>
              <a:rPr lang="en-US"/>
              <a:t>System Office trained</a:t>
            </a:r>
          </a:p>
          <a:p>
            <a:r>
              <a:rPr lang="en-US"/>
              <a:t>Combat and address any bias in investigations</a:t>
            </a:r>
          </a:p>
          <a:p>
            <a:r>
              <a:rPr lang="en-US"/>
              <a:t>Address conflicts of interest (actual, perceived, or potential)</a:t>
            </a:r>
          </a:p>
          <a:p>
            <a:r>
              <a:rPr lang="en-US"/>
              <a:t>Annual Notice from EOC</a:t>
            </a:r>
          </a:p>
        </p:txBody>
      </p:sp>
    </p:spTree>
    <p:extLst>
      <p:ext uri="{BB962C8B-B14F-4D97-AF65-F5344CB8AC3E}">
        <p14:creationId xmlns:p14="http://schemas.microsoft.com/office/powerpoint/2010/main" val="426673652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F6A8D-EE2F-AD95-FCEF-1D809E41F2C5}"/>
              </a:ext>
            </a:extLst>
          </p:cNvPr>
          <p:cNvSpPr>
            <a:spLocks noGrp="1"/>
          </p:cNvSpPr>
          <p:nvPr>
            <p:ph type="title"/>
          </p:nvPr>
        </p:nvSpPr>
        <p:spPr/>
        <p:txBody>
          <a:bodyPr/>
          <a:lstStyle/>
          <a:p>
            <a:r>
              <a:rPr lang="en-US" b="0"/>
              <a:t>Supervising the Investigation Process</a:t>
            </a:r>
          </a:p>
        </p:txBody>
      </p:sp>
      <p:sp>
        <p:nvSpPr>
          <p:cNvPr id="3" name="Content Placeholder 2">
            <a:extLst>
              <a:ext uri="{FF2B5EF4-FFF2-40B4-BE49-F238E27FC236}">
                <a16:creationId xmlns:a16="http://schemas.microsoft.com/office/drawing/2014/main" id="{4C56AA40-BA4C-D23D-8B1C-E0E3B0A3B864}"/>
              </a:ext>
            </a:extLst>
          </p:cNvPr>
          <p:cNvSpPr>
            <a:spLocks noGrp="1"/>
          </p:cNvSpPr>
          <p:nvPr>
            <p:ph idx="1"/>
          </p:nvPr>
        </p:nvSpPr>
        <p:spPr/>
        <p:txBody>
          <a:bodyPr>
            <a:normAutofit/>
          </a:bodyPr>
          <a:lstStyle/>
          <a:p>
            <a:r>
              <a:rPr lang="en-US" dirty="0"/>
              <a:t>Points of contact with investigator</a:t>
            </a:r>
          </a:p>
          <a:p>
            <a:r>
              <a:rPr lang="en-US" dirty="0"/>
              <a:t>Calendaring reminders and communication strategy</a:t>
            </a:r>
          </a:p>
          <a:p>
            <a:r>
              <a:rPr lang="en-US" dirty="0"/>
              <a:t>Forms and letters</a:t>
            </a:r>
          </a:p>
          <a:p>
            <a:r>
              <a:rPr lang="en-US" dirty="0"/>
              <a:t>Investigation report assessment</a:t>
            </a:r>
          </a:p>
          <a:p>
            <a:r>
              <a:rPr lang="en-US" dirty="0"/>
              <a:t>Decision-maker: appoint or request</a:t>
            </a:r>
          </a:p>
        </p:txBody>
      </p:sp>
    </p:spTree>
    <p:extLst>
      <p:ext uri="{BB962C8B-B14F-4D97-AF65-F5344CB8AC3E}">
        <p14:creationId xmlns:p14="http://schemas.microsoft.com/office/powerpoint/2010/main" val="262574313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2765C-AAF3-C3B8-B37E-716ADE855C40}"/>
              </a:ext>
            </a:extLst>
          </p:cNvPr>
          <p:cNvSpPr>
            <a:spLocks noGrp="1"/>
          </p:cNvSpPr>
          <p:nvPr>
            <p:ph type="title"/>
          </p:nvPr>
        </p:nvSpPr>
        <p:spPr/>
        <p:txBody>
          <a:bodyPr/>
          <a:lstStyle/>
          <a:p>
            <a:r>
              <a:rPr lang="en-US"/>
              <a:t>Operating Instructions</a:t>
            </a:r>
          </a:p>
        </p:txBody>
      </p:sp>
      <p:sp>
        <p:nvSpPr>
          <p:cNvPr id="4" name="Text Placeholder 3">
            <a:extLst>
              <a:ext uri="{FF2B5EF4-FFF2-40B4-BE49-F238E27FC236}">
                <a16:creationId xmlns:a16="http://schemas.microsoft.com/office/drawing/2014/main" id="{FFEB316B-6A49-B9A7-CE80-132F3D164F1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5084013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61B310B-E5A5-7B2C-99FA-857750F38FE9}"/>
              </a:ext>
            </a:extLst>
          </p:cNvPr>
          <p:cNvSpPr>
            <a:spLocks noGrp="1"/>
          </p:cNvSpPr>
          <p:nvPr>
            <p:ph type="title"/>
          </p:nvPr>
        </p:nvSpPr>
        <p:spPr/>
        <p:txBody>
          <a:bodyPr/>
          <a:lstStyle/>
          <a:p>
            <a:r>
              <a:rPr lang="en-US"/>
              <a:t>1B.1 Annual Report</a:t>
            </a:r>
          </a:p>
        </p:txBody>
      </p:sp>
      <p:sp>
        <p:nvSpPr>
          <p:cNvPr id="2" name="Content Placeholder 1">
            <a:extLst>
              <a:ext uri="{FF2B5EF4-FFF2-40B4-BE49-F238E27FC236}">
                <a16:creationId xmlns:a16="http://schemas.microsoft.com/office/drawing/2014/main" id="{D2A8B37C-3AC7-9818-BAFD-752B9E2AEA55}"/>
              </a:ext>
            </a:extLst>
          </p:cNvPr>
          <p:cNvSpPr>
            <a:spLocks noGrp="1"/>
          </p:cNvSpPr>
          <p:nvPr>
            <p:ph idx="1"/>
          </p:nvPr>
        </p:nvSpPr>
        <p:spPr/>
        <p:txBody>
          <a:bodyPr/>
          <a:lstStyle/>
          <a:p>
            <a:pPr marL="0" indent="0">
              <a:buNone/>
            </a:pPr>
            <a:r>
              <a:rPr lang="en-US" b="1" dirty="0">
                <a:solidFill>
                  <a:srgbClr val="009F4D"/>
                </a:solidFill>
              </a:rPr>
              <a:t>1B.1.1 System Complaint Disposition Form</a:t>
            </a:r>
          </a:p>
          <a:p>
            <a:pPr marL="685800" lvl="1" indent="-342900"/>
            <a:r>
              <a:rPr lang="en-US" dirty="0"/>
              <a:t>Investigation and Resolution Procedure addition: February 2, 2023</a:t>
            </a:r>
          </a:p>
          <a:p>
            <a:pPr marL="685800" lvl="1" indent="-342900"/>
            <a:r>
              <a:rPr lang="en-US" dirty="0"/>
              <a:t>Part 11. Annual Report to Board of Trustees</a:t>
            </a:r>
          </a:p>
          <a:p>
            <a:pPr marL="685800" lvl="1" indent="-342900"/>
            <a:r>
              <a:rPr lang="en-US" dirty="0"/>
              <a:t>Replaced MMB form</a:t>
            </a:r>
          </a:p>
          <a:p>
            <a:pPr marL="685800" lvl="1" indent="-342900"/>
            <a:r>
              <a:rPr lang="en-US" dirty="0"/>
              <a:t>Team/Channel</a:t>
            </a:r>
          </a:p>
          <a:p>
            <a:r>
              <a:rPr lang="en-US" dirty="0"/>
              <a:t>1B.1.1.1 Operating Instructions</a:t>
            </a:r>
          </a:p>
          <a:p>
            <a:pPr lvl="1"/>
            <a:r>
              <a:rPr lang="en-US" dirty="0"/>
              <a:t>Published August 2025</a:t>
            </a:r>
          </a:p>
          <a:p>
            <a:pPr lvl="1"/>
            <a:r>
              <a:rPr lang="en-US" dirty="0"/>
              <a:t>Effective January 1, 2026</a:t>
            </a:r>
          </a:p>
        </p:txBody>
      </p:sp>
    </p:spTree>
    <p:extLst>
      <p:ext uri="{BB962C8B-B14F-4D97-AF65-F5344CB8AC3E}">
        <p14:creationId xmlns:p14="http://schemas.microsoft.com/office/powerpoint/2010/main" val="366112437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282C6-92A0-1BFB-2229-C04F8FF1171F}"/>
              </a:ext>
            </a:extLst>
          </p:cNvPr>
          <p:cNvSpPr>
            <a:spLocks noGrp="1"/>
          </p:cNvSpPr>
          <p:nvPr>
            <p:ph type="title"/>
          </p:nvPr>
        </p:nvSpPr>
        <p:spPr>
          <a:xfrm>
            <a:off x="838200" y="365125"/>
            <a:ext cx="3038475" cy="1325563"/>
          </a:xfrm>
        </p:spPr>
        <p:txBody>
          <a:bodyPr/>
          <a:lstStyle/>
          <a:p>
            <a:r>
              <a:rPr lang="en-US"/>
              <a:t>Thank you.</a:t>
            </a:r>
          </a:p>
        </p:txBody>
      </p:sp>
      <p:pic>
        <p:nvPicPr>
          <p:cNvPr id="18" name="Picture Placeholder 17" descr="Minnesota State logo.">
            <a:extLst>
              <a:ext uri="{FF2B5EF4-FFF2-40B4-BE49-F238E27FC236}">
                <a16:creationId xmlns:a16="http://schemas.microsoft.com/office/drawing/2014/main" id="{1CA5E9F0-4841-EB68-BE40-73D57F491FF9}"/>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532" b="532"/>
          <a:stretch/>
        </p:blipFill>
        <p:spPr>
          <a:xfrm>
            <a:off x="4413504" y="1398655"/>
            <a:ext cx="3364992" cy="1548826"/>
          </a:xfrm>
        </p:spPr>
      </p:pic>
      <p:sp>
        <p:nvSpPr>
          <p:cNvPr id="8" name="Text Placeholder 7">
            <a:extLst>
              <a:ext uri="{FF2B5EF4-FFF2-40B4-BE49-F238E27FC236}">
                <a16:creationId xmlns:a16="http://schemas.microsoft.com/office/drawing/2014/main" id="{B70B7327-EBE3-138E-583A-97566E13B39F}"/>
              </a:ext>
            </a:extLst>
          </p:cNvPr>
          <p:cNvSpPr>
            <a:spLocks noGrp="1"/>
          </p:cNvSpPr>
          <p:nvPr>
            <p:ph type="body" sz="quarter" idx="11"/>
          </p:nvPr>
        </p:nvSpPr>
        <p:spPr>
          <a:xfrm>
            <a:off x="4005263" y="3354895"/>
            <a:ext cx="4181475" cy="1548826"/>
          </a:xfrm>
        </p:spPr>
        <p:txBody>
          <a:bodyPr>
            <a:normAutofit lnSpcReduction="10000"/>
          </a:bodyPr>
          <a:lstStyle/>
          <a:p>
            <a:pPr lvl="0"/>
            <a:r>
              <a:rPr lang="en-US"/>
              <a:t>30 </a:t>
            </a:r>
            <a:r>
              <a:rPr lang="en-US" noProof="0"/>
              <a:t>East 7th Street, Suite 350</a:t>
            </a:r>
          </a:p>
          <a:p>
            <a:pPr lvl="0"/>
            <a:r>
              <a:rPr lang="en-US" noProof="0"/>
              <a:t>St. Paul, MN  55101-7804</a:t>
            </a:r>
          </a:p>
          <a:p>
            <a:pPr lvl="0"/>
            <a:endParaRPr lang="en-US" noProof="0"/>
          </a:p>
          <a:p>
            <a:pPr lvl="0"/>
            <a:r>
              <a:rPr lang="en-US" noProof="0"/>
              <a:t>651-201-1800</a:t>
            </a:r>
          </a:p>
          <a:p>
            <a:pPr lvl="0"/>
            <a:r>
              <a:rPr lang="en-US" noProof="0"/>
              <a:t>888-667-2848</a:t>
            </a:r>
            <a:endParaRPr lang="en-US"/>
          </a:p>
        </p:txBody>
      </p:sp>
      <p:sp>
        <p:nvSpPr>
          <p:cNvPr id="63" name="Text Placeholder 62">
            <a:extLst>
              <a:ext uri="{FF2B5EF4-FFF2-40B4-BE49-F238E27FC236}">
                <a16:creationId xmlns:a16="http://schemas.microsoft.com/office/drawing/2014/main" id="{E7C049AE-FCF5-7316-B58C-5C08009C6E60}"/>
              </a:ext>
            </a:extLst>
          </p:cNvPr>
          <p:cNvSpPr>
            <a:spLocks noGrp="1"/>
          </p:cNvSpPr>
          <p:nvPr>
            <p:ph type="body" sz="quarter" idx="13"/>
          </p:nvPr>
        </p:nvSpPr>
        <p:spPr>
          <a:xfrm>
            <a:off x="4017963" y="4903721"/>
            <a:ext cx="4202112" cy="555692"/>
          </a:xfrm>
        </p:spPr>
        <p:txBody>
          <a:bodyPr/>
          <a:lstStyle/>
          <a:p>
            <a:r>
              <a:rPr lang="en-US"/>
              <a:t>MinnState.edu</a:t>
            </a:r>
          </a:p>
        </p:txBody>
      </p:sp>
      <p:sp>
        <p:nvSpPr>
          <p:cNvPr id="6" name="Text Placeholder 5">
            <a:extLst>
              <a:ext uri="{FF2B5EF4-FFF2-40B4-BE49-F238E27FC236}">
                <a16:creationId xmlns:a16="http://schemas.microsoft.com/office/drawing/2014/main" id="{6EA8FC90-B7D5-0BD1-6CBE-73BD215174B8}"/>
              </a:ext>
            </a:extLst>
          </p:cNvPr>
          <p:cNvSpPr>
            <a:spLocks noGrp="1"/>
          </p:cNvSpPr>
          <p:nvPr>
            <p:ph type="body" sz="quarter" idx="12"/>
          </p:nvPr>
        </p:nvSpPr>
        <p:spPr>
          <a:xfrm>
            <a:off x="0" y="6049963"/>
            <a:ext cx="12192000" cy="661987"/>
          </a:xfrm>
        </p:spPr>
        <p:txBody>
          <a:bodyPr>
            <a:normAutofit/>
          </a:bodyPr>
          <a:lstStyle/>
          <a:p>
            <a:r>
              <a:rPr lang="en-US"/>
              <a:t>This document is available in alternative formats to individuals with disabilities. To request an alternate format, contact Human Resources at 651-201-1664.</a:t>
            </a:r>
          </a:p>
          <a:p>
            <a:r>
              <a:rPr lang="en-US"/>
              <a:t>Individuals with hearing or speech disabilities may contact us via their preferred Telecommunications Relay Service.</a:t>
            </a:r>
          </a:p>
          <a:p>
            <a:r>
              <a:rPr lang="en-US"/>
              <a:t>Minnesota State is an affirmative action, equal opportunity employer and educator.</a:t>
            </a:r>
          </a:p>
        </p:txBody>
      </p:sp>
    </p:spTree>
    <p:extLst>
      <p:ext uri="{BB962C8B-B14F-4D97-AF65-F5344CB8AC3E}">
        <p14:creationId xmlns:p14="http://schemas.microsoft.com/office/powerpoint/2010/main" val="1826168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EF45D-A69B-1D96-45D7-A73073B0A61E}"/>
              </a:ext>
            </a:extLst>
          </p:cNvPr>
          <p:cNvSpPr>
            <a:spLocks noGrp="1"/>
          </p:cNvSpPr>
          <p:nvPr>
            <p:ph type="title"/>
          </p:nvPr>
        </p:nvSpPr>
        <p:spPr/>
        <p:txBody>
          <a:bodyPr/>
          <a:lstStyle/>
          <a:p>
            <a:r>
              <a:rPr lang="en-US" dirty="0"/>
              <a:t>National Origin</a:t>
            </a:r>
          </a:p>
        </p:txBody>
      </p:sp>
      <p:sp>
        <p:nvSpPr>
          <p:cNvPr id="3" name="Content Placeholder 2">
            <a:extLst>
              <a:ext uri="{FF2B5EF4-FFF2-40B4-BE49-F238E27FC236}">
                <a16:creationId xmlns:a16="http://schemas.microsoft.com/office/drawing/2014/main" id="{FED97D2A-33CD-8134-CC6A-338F30FFEE55}"/>
              </a:ext>
            </a:extLst>
          </p:cNvPr>
          <p:cNvSpPr>
            <a:spLocks noGrp="1"/>
          </p:cNvSpPr>
          <p:nvPr>
            <p:ph idx="1"/>
          </p:nvPr>
        </p:nvSpPr>
        <p:spPr/>
        <p:txBody>
          <a:bodyPr>
            <a:normAutofit fontScale="70000" lnSpcReduction="20000"/>
          </a:bodyPr>
          <a:lstStyle/>
          <a:p>
            <a:pPr marL="0" indent="0">
              <a:buNone/>
            </a:pPr>
            <a:r>
              <a:rPr lang="en-US" sz="2600" dirty="0">
                <a:solidFill>
                  <a:srgbClr val="008042"/>
                </a:solidFill>
              </a:rPr>
              <a:t>Title VII of the Civil Rights Act of 1964</a:t>
            </a:r>
          </a:p>
          <a:p>
            <a:pPr marL="0" indent="0">
              <a:buNone/>
            </a:pPr>
            <a:r>
              <a:rPr lang="en-US" dirty="0"/>
              <a:t>Prohibits employment discrimination based on </a:t>
            </a:r>
            <a:r>
              <a:rPr lang="en-US" b="1" dirty="0"/>
              <a:t>race, color, religion, sex, </a:t>
            </a:r>
            <a:r>
              <a:rPr lang="en-US" dirty="0"/>
              <a:t>or</a:t>
            </a:r>
            <a:r>
              <a:rPr lang="en-US" b="1" dirty="0"/>
              <a:t> national origin</a:t>
            </a:r>
            <a:r>
              <a:rPr lang="en-US" dirty="0"/>
              <a:t>. </a:t>
            </a:r>
          </a:p>
          <a:p>
            <a:pPr marL="457200"/>
            <a:r>
              <a:rPr lang="en-US" dirty="0"/>
              <a:t>National origin includes coming from a particular place, having a particular accent, or appearing to have a particular ethnic background, perhaps because of physical characteristics or name</a:t>
            </a:r>
          </a:p>
          <a:p>
            <a:pPr marL="0" indent="0">
              <a:buNone/>
            </a:pPr>
            <a:r>
              <a:rPr lang="en-US" sz="2600" dirty="0">
                <a:solidFill>
                  <a:srgbClr val="008042"/>
                </a:solidFill>
              </a:rPr>
              <a:t>Title VI of the Civil Rights Act of 1964</a:t>
            </a:r>
          </a:p>
          <a:p>
            <a:pPr marL="0" indent="0">
              <a:buNone/>
            </a:pPr>
            <a:r>
              <a:rPr lang="en-US" dirty="0"/>
              <a:t>No person in the United States shall, on the ground of </a:t>
            </a:r>
            <a:r>
              <a:rPr lang="en-US" b="1" dirty="0"/>
              <a:t>race</a:t>
            </a:r>
            <a:r>
              <a:rPr lang="en-US" dirty="0"/>
              <a:t>, </a:t>
            </a:r>
            <a:r>
              <a:rPr lang="en-US" b="1" dirty="0"/>
              <a:t>color</a:t>
            </a:r>
            <a:r>
              <a:rPr lang="en-US" dirty="0"/>
              <a:t>, or </a:t>
            </a:r>
            <a:r>
              <a:rPr lang="en-US" b="1" dirty="0"/>
              <a:t>national origin</a:t>
            </a:r>
            <a:r>
              <a:rPr lang="en-US" dirty="0"/>
              <a:t>, be excluded from participation in, be denied the benefits of, or be subjected to discrimination under any program or activity receiving Federal financial assistance. </a:t>
            </a:r>
          </a:p>
          <a:p>
            <a:pPr marL="0" indent="0">
              <a:buNone/>
            </a:pPr>
            <a:r>
              <a:rPr lang="en-US" dirty="0"/>
              <a:t>*</a:t>
            </a:r>
            <a:r>
              <a:rPr lang="en-US" i="1" dirty="0"/>
              <a:t>see additional notes on Title VI</a:t>
            </a:r>
          </a:p>
          <a:p>
            <a:pPr marL="0" indent="0">
              <a:buNone/>
            </a:pPr>
            <a:r>
              <a:rPr lang="en-US" dirty="0">
                <a:solidFill>
                  <a:srgbClr val="008042"/>
                </a:solidFill>
              </a:rPr>
              <a:t>Minnesota Human Rights Act, Mn Sect. 363A</a:t>
            </a:r>
          </a:p>
          <a:p>
            <a:pPr marL="0" indent="0">
              <a:buNone/>
            </a:pPr>
            <a:r>
              <a:rPr lang="en-US" dirty="0"/>
              <a:t>It is a civil right for persons in this state to be free from discrimination in employment, housing and real property, public accommodations, public services, and education. </a:t>
            </a:r>
          </a:p>
          <a:p>
            <a:pPr marL="0" indent="0">
              <a:buNone/>
            </a:pPr>
            <a:r>
              <a:rPr lang="en-US" dirty="0"/>
              <a:t>"</a:t>
            </a:r>
            <a:r>
              <a:rPr lang="en-US" b="1" dirty="0"/>
              <a:t>National origin</a:t>
            </a:r>
            <a:r>
              <a:rPr lang="en-US" dirty="0"/>
              <a:t>" means the place of birth of an individual or of any of the individual's lineal ancestors.</a:t>
            </a:r>
          </a:p>
          <a:p>
            <a:endParaRPr lang="en-US" dirty="0"/>
          </a:p>
        </p:txBody>
      </p:sp>
    </p:spTree>
    <p:extLst>
      <p:ext uri="{BB962C8B-B14F-4D97-AF65-F5344CB8AC3E}">
        <p14:creationId xmlns:p14="http://schemas.microsoft.com/office/powerpoint/2010/main" val="3819095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52DDB-A73A-EEDF-87AE-E823F896704B}"/>
              </a:ext>
            </a:extLst>
          </p:cNvPr>
          <p:cNvSpPr>
            <a:spLocks noGrp="1"/>
          </p:cNvSpPr>
          <p:nvPr>
            <p:ph type="title"/>
          </p:nvPr>
        </p:nvSpPr>
        <p:spPr/>
        <p:txBody>
          <a:bodyPr/>
          <a:lstStyle/>
          <a:p>
            <a:r>
              <a:rPr lang="en-US" dirty="0"/>
              <a:t>Disability</a:t>
            </a:r>
          </a:p>
        </p:txBody>
      </p:sp>
      <p:sp>
        <p:nvSpPr>
          <p:cNvPr id="3" name="Content Placeholder 2">
            <a:extLst>
              <a:ext uri="{FF2B5EF4-FFF2-40B4-BE49-F238E27FC236}">
                <a16:creationId xmlns:a16="http://schemas.microsoft.com/office/drawing/2014/main" id="{D8C7F98B-F301-779F-86CC-6CA9D2E90058}"/>
              </a:ext>
            </a:extLst>
          </p:cNvPr>
          <p:cNvSpPr>
            <a:spLocks noGrp="1"/>
          </p:cNvSpPr>
          <p:nvPr>
            <p:ph idx="1"/>
          </p:nvPr>
        </p:nvSpPr>
        <p:spPr/>
        <p:txBody>
          <a:bodyPr>
            <a:normAutofit lnSpcReduction="10000"/>
          </a:bodyPr>
          <a:lstStyle/>
          <a:p>
            <a:pPr marL="0" indent="0">
              <a:buNone/>
            </a:pPr>
            <a:r>
              <a:rPr lang="en-US" dirty="0">
                <a:solidFill>
                  <a:srgbClr val="008042"/>
                </a:solidFill>
              </a:rPr>
              <a:t>Rehabilitation Act of 1973</a:t>
            </a:r>
          </a:p>
          <a:p>
            <a:pPr marL="0" indent="0">
              <a:buNone/>
            </a:pPr>
            <a:r>
              <a:rPr lang="en-US" dirty="0"/>
              <a:t>Prohibits federal, or federally funded, programs, services, and employers from excluding or denying </a:t>
            </a:r>
            <a:r>
              <a:rPr lang="en-US" b="1" dirty="0"/>
              <a:t>individuals with disabilities </a:t>
            </a:r>
            <a:r>
              <a:rPr lang="en-US" dirty="0"/>
              <a:t>equal participation in, and opportunities for, program benefits, services, technology, and employment. </a:t>
            </a:r>
          </a:p>
          <a:p>
            <a:pPr marL="457200"/>
            <a:r>
              <a:rPr lang="en-US" b="1" dirty="0"/>
              <a:t>Section 504 </a:t>
            </a:r>
            <a:r>
              <a:rPr lang="en-US" dirty="0"/>
              <a:t>protects qualified individuals from discrimination based on their disability. The nondiscrimination requirements of the law apply to employers and organizations that receive financial assistance from any Federal department or agency.</a:t>
            </a:r>
          </a:p>
          <a:p>
            <a:pPr marL="457200"/>
            <a:r>
              <a:rPr lang="en-US" dirty="0"/>
              <a:t>“Equal access” for student with disabilities in career and technical education is required. </a:t>
            </a:r>
          </a:p>
        </p:txBody>
      </p:sp>
    </p:spTree>
    <p:extLst>
      <p:ext uri="{BB962C8B-B14F-4D97-AF65-F5344CB8AC3E}">
        <p14:creationId xmlns:p14="http://schemas.microsoft.com/office/powerpoint/2010/main" val="728281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06D58-7157-B04C-11C9-6C3ABBBF0A5C}"/>
              </a:ext>
            </a:extLst>
          </p:cNvPr>
          <p:cNvSpPr>
            <a:spLocks noGrp="1"/>
          </p:cNvSpPr>
          <p:nvPr>
            <p:ph type="title"/>
          </p:nvPr>
        </p:nvSpPr>
        <p:spPr/>
        <p:txBody>
          <a:bodyPr/>
          <a:lstStyle/>
          <a:p>
            <a:r>
              <a:rPr lang="en-US"/>
              <a:t>Section 504</a:t>
            </a:r>
          </a:p>
        </p:txBody>
      </p:sp>
      <p:sp>
        <p:nvSpPr>
          <p:cNvPr id="3" name="Content Placeholder 2">
            <a:extLst>
              <a:ext uri="{FF2B5EF4-FFF2-40B4-BE49-F238E27FC236}">
                <a16:creationId xmlns:a16="http://schemas.microsoft.com/office/drawing/2014/main" id="{67718AF2-DEAB-B992-6606-F234A5DF31EB}"/>
              </a:ext>
            </a:extLst>
          </p:cNvPr>
          <p:cNvSpPr>
            <a:spLocks noGrp="1"/>
          </p:cNvSpPr>
          <p:nvPr>
            <p:ph idx="1"/>
          </p:nvPr>
        </p:nvSpPr>
        <p:spPr/>
        <p:txBody>
          <a:bodyPr>
            <a:normAutofit fontScale="92500" lnSpcReduction="20000"/>
          </a:bodyPr>
          <a:lstStyle/>
          <a:p>
            <a:pPr marL="457200"/>
            <a:r>
              <a:rPr lang="en-US"/>
              <a:t>Definition of disability: Any person with </a:t>
            </a:r>
            <a:r>
              <a:rPr lang="en-US" b="1"/>
              <a:t>a disability </a:t>
            </a:r>
            <a:r>
              <a:rPr lang="en-US"/>
              <a:t>is someone who:</a:t>
            </a:r>
          </a:p>
          <a:p>
            <a:pPr lvl="1"/>
            <a:r>
              <a:rPr lang="en-US"/>
              <a:t>Has a physical or mental impairment that substantially limits one or more major life activities,</a:t>
            </a:r>
          </a:p>
          <a:p>
            <a:pPr lvl="1"/>
            <a:r>
              <a:rPr lang="en-US"/>
              <a:t>Has a record of such an impairment, or</a:t>
            </a:r>
          </a:p>
          <a:p>
            <a:pPr lvl="1"/>
            <a:r>
              <a:rPr lang="en-US"/>
              <a:t>Is regarded as having such an impairment.</a:t>
            </a:r>
          </a:p>
          <a:p>
            <a:pPr marL="457200"/>
            <a:r>
              <a:rPr lang="en-US"/>
              <a:t>Definition of </a:t>
            </a:r>
            <a:r>
              <a:rPr lang="en-US" b="1"/>
              <a:t>qualified person with a disability</a:t>
            </a:r>
            <a:r>
              <a:rPr lang="en-US"/>
              <a:t>: a person with a disability who meets the academic and technical standards for admission or participation in the school’s education program or activity.</a:t>
            </a:r>
          </a:p>
          <a:p>
            <a:pPr marL="457200"/>
            <a:r>
              <a:rPr lang="en-US"/>
              <a:t>General </a:t>
            </a:r>
            <a:r>
              <a:rPr lang="en-US" b="1"/>
              <a:t>prohibition of discrimination</a:t>
            </a:r>
            <a:r>
              <a:rPr lang="en-US"/>
              <a:t>: qualified students with disabilities have the right to be free from discrimination based on disability; are entitled to an equal opportunity regardless of disability; and have the right to aids, benefits, or services, equal to and as effective as those provided to students without disabilities. </a:t>
            </a:r>
          </a:p>
          <a:p>
            <a:endParaRPr lang="en-US"/>
          </a:p>
        </p:txBody>
      </p:sp>
    </p:spTree>
    <p:extLst>
      <p:ext uri="{BB962C8B-B14F-4D97-AF65-F5344CB8AC3E}">
        <p14:creationId xmlns:p14="http://schemas.microsoft.com/office/powerpoint/2010/main" val="4148416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BF40C-CD9F-E8EA-5C00-072549DC3DA7}"/>
              </a:ext>
            </a:extLst>
          </p:cNvPr>
          <p:cNvSpPr>
            <a:spLocks noGrp="1"/>
          </p:cNvSpPr>
          <p:nvPr>
            <p:ph type="title"/>
          </p:nvPr>
        </p:nvSpPr>
        <p:spPr/>
        <p:txBody>
          <a:bodyPr/>
          <a:lstStyle/>
          <a:p>
            <a:r>
              <a:rPr lang="en-US"/>
              <a:t>Section 504, continued</a:t>
            </a:r>
          </a:p>
        </p:txBody>
      </p:sp>
      <p:sp>
        <p:nvSpPr>
          <p:cNvPr id="3" name="Content Placeholder 2">
            <a:extLst>
              <a:ext uri="{FF2B5EF4-FFF2-40B4-BE49-F238E27FC236}">
                <a16:creationId xmlns:a16="http://schemas.microsoft.com/office/drawing/2014/main" id="{AA4BB787-2D0C-F8EE-B5B4-198BA32E228D}"/>
              </a:ext>
            </a:extLst>
          </p:cNvPr>
          <p:cNvSpPr>
            <a:spLocks noGrp="1"/>
          </p:cNvSpPr>
          <p:nvPr>
            <p:ph idx="1"/>
          </p:nvPr>
        </p:nvSpPr>
        <p:spPr/>
        <p:txBody>
          <a:bodyPr>
            <a:normAutofit fontScale="92500" lnSpcReduction="10000"/>
          </a:bodyPr>
          <a:lstStyle/>
          <a:p>
            <a:r>
              <a:rPr lang="en-US"/>
              <a:t>Treatment of students</a:t>
            </a:r>
          </a:p>
          <a:p>
            <a:pPr lvl="1"/>
            <a:r>
              <a:rPr lang="en-US"/>
              <a:t>No qualified student shall, on the basis of disability, be subject to discrimination, be excluded from participation in, be denied the benefits of, or otherwise be subjected to discrimination. . . [in] postsecondary education aid, benefits, or services. </a:t>
            </a:r>
          </a:p>
          <a:p>
            <a:pPr lvl="1"/>
            <a:r>
              <a:rPr lang="en-US"/>
              <a:t>The program or activity shall be operated in the most integrated setting appropriate. </a:t>
            </a:r>
          </a:p>
          <a:p>
            <a:r>
              <a:rPr lang="en-US"/>
              <a:t>Academic adjustments</a:t>
            </a:r>
          </a:p>
          <a:p>
            <a:pPr lvl="1"/>
            <a:r>
              <a:rPr lang="en-US"/>
              <a:t>In the postsecondary context, colleges must provide academic adjustments as necessary to ensure nondiscrimination</a:t>
            </a:r>
          </a:p>
          <a:p>
            <a:pPr lvl="1"/>
            <a:r>
              <a:rPr lang="en-US"/>
              <a:t>Modifications to academic requirements (longer degree time), other rules (permit a service animal), course exams (longer time, different format)</a:t>
            </a:r>
          </a:p>
          <a:p>
            <a:pPr lvl="1"/>
            <a:r>
              <a:rPr lang="en-US"/>
              <a:t>Auxiliary aids (e.g., accessible electronic versions of written materials, ASL interpreter, captioned videos)</a:t>
            </a:r>
          </a:p>
          <a:p>
            <a:pPr lvl="1"/>
            <a:endParaRPr lang="en-US"/>
          </a:p>
        </p:txBody>
      </p:sp>
    </p:spTree>
    <p:extLst>
      <p:ext uri="{BB962C8B-B14F-4D97-AF65-F5344CB8AC3E}">
        <p14:creationId xmlns:p14="http://schemas.microsoft.com/office/powerpoint/2010/main" val="2923952911"/>
      </p:ext>
    </p:extLst>
  </p:cSld>
  <p:clrMapOvr>
    <a:masterClrMapping/>
  </p:clrMapOvr>
</p:sld>
</file>

<file path=ppt/theme/theme1.xml><?xml version="1.0" encoding="utf-8"?>
<a:theme xmlns:a="http://schemas.openxmlformats.org/drawingml/2006/main" name="Minnesota State Theme">
  <a:themeElements>
    <a:clrScheme name="Minnesota State">
      <a:dk1>
        <a:srgbClr val="003C66"/>
      </a:dk1>
      <a:lt1>
        <a:srgbClr val="FFFFFF"/>
      </a:lt1>
      <a:dk2>
        <a:srgbClr val="003C66"/>
      </a:dk2>
      <a:lt2>
        <a:srgbClr val="FFFFFF"/>
      </a:lt2>
      <a:accent1>
        <a:srgbClr val="008042"/>
      </a:accent1>
      <a:accent2>
        <a:srgbClr val="DB7C1B"/>
      </a:accent2>
      <a:accent3>
        <a:srgbClr val="0069A4"/>
      </a:accent3>
      <a:accent4>
        <a:srgbClr val="73CEE4"/>
      </a:accent4>
      <a:accent5>
        <a:srgbClr val="62BB46"/>
      </a:accent5>
      <a:accent6>
        <a:srgbClr val="D3E27E"/>
      </a:accent6>
      <a:hlink>
        <a:srgbClr val="008042"/>
      </a:hlink>
      <a:folHlink>
        <a:srgbClr val="74767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widescreen)" id="{CCA27173-5F30-43DC-94F1-BF73BA53CED2}" vid="{BCC973E7-A052-466F-B7A9-44D55FF2272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3C9CDE72-AFD8-488C-811C-CE141EBB188F}"/>
</file>

<file path=customXml/itemProps2.xml><?xml version="1.0" encoding="utf-8"?>
<ds:datastoreItem xmlns:ds="http://schemas.openxmlformats.org/officeDocument/2006/customXml" ds:itemID="{23106BC6-7230-41DE-8508-644104DD3D7E}"/>
</file>

<file path=customXml/itemProps3.xml><?xml version="1.0" encoding="utf-8"?>
<ds:datastoreItem xmlns:ds="http://schemas.openxmlformats.org/officeDocument/2006/customXml" ds:itemID="{C539E465-516D-4B27-96E3-D28C668FFDFF}"/>
</file>

<file path=docProps/app.xml><?xml version="1.0" encoding="utf-8"?>
<Properties xmlns="http://schemas.openxmlformats.org/officeDocument/2006/extended-properties" xmlns:vt="http://schemas.openxmlformats.org/officeDocument/2006/docPropsVTypes">
  <Template>PowerPoint (widescreen)</Template>
  <TotalTime>25</TotalTime>
  <Words>5114</Words>
  <Application>Microsoft Office PowerPoint</Application>
  <PresentationFormat>Widescreen</PresentationFormat>
  <Paragraphs>478</Paragraphs>
  <Slides>59</Slides>
  <Notes>49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59</vt:i4>
      </vt:variant>
    </vt:vector>
  </HeadingPairs>
  <TitlesOfParts>
    <vt:vector size="66" baseType="lpstr">
      <vt:lpstr>Aptos</vt:lpstr>
      <vt:lpstr>Arial</vt:lpstr>
      <vt:lpstr>Arial Black</vt:lpstr>
      <vt:lpstr>Calibri</vt:lpstr>
      <vt:lpstr>Courier New</vt:lpstr>
      <vt:lpstr>Wingdings</vt:lpstr>
      <vt:lpstr>Minnesota State Theme</vt:lpstr>
      <vt:lpstr>1B.1 Designated Officer</vt:lpstr>
      <vt:lpstr>Overview</vt:lpstr>
      <vt:lpstr>Race, Color</vt:lpstr>
      <vt:lpstr>Religion, Creed</vt:lpstr>
      <vt:lpstr>Age</vt:lpstr>
      <vt:lpstr>National Origin</vt:lpstr>
      <vt:lpstr>Disability</vt:lpstr>
      <vt:lpstr>Section 504</vt:lpstr>
      <vt:lpstr>Section 504, continued</vt:lpstr>
      <vt:lpstr>Disability, continued</vt:lpstr>
      <vt:lpstr>ADA, continued</vt:lpstr>
      <vt:lpstr>Disability, Housing Consideration</vt:lpstr>
      <vt:lpstr>Disability (per state)</vt:lpstr>
      <vt:lpstr>Disability (per state), continued</vt:lpstr>
      <vt:lpstr>Sex-based</vt:lpstr>
      <vt:lpstr>Sex, Sexual Orientation, Gender</vt:lpstr>
      <vt:lpstr>Familial Status, Martial Status</vt:lpstr>
      <vt:lpstr>Veteran Status</vt:lpstr>
      <vt:lpstr>Veteran Status, continued</vt:lpstr>
      <vt:lpstr>Status with regard to Public Assistance</vt:lpstr>
      <vt:lpstr>Membership or activity in a local human rights commission</vt:lpstr>
      <vt:lpstr>Genetic Information (for employees)</vt:lpstr>
      <vt:lpstr>Closer look</vt:lpstr>
      <vt:lpstr>Section 504/ADA</vt:lpstr>
      <vt:lpstr>504/ADA Coordinator</vt:lpstr>
      <vt:lpstr>Title IX</vt:lpstr>
      <vt:lpstr>Title IX Coordinator</vt:lpstr>
      <vt:lpstr>Title IX Coordinator, continued</vt:lpstr>
      <vt:lpstr>Title VI</vt:lpstr>
      <vt:lpstr>Executive Order 13899</vt:lpstr>
      <vt:lpstr>Title VI and Religion</vt:lpstr>
      <vt:lpstr>Title VI Coordinator, Trending</vt:lpstr>
      <vt:lpstr>Title VI Coordinator, continued</vt:lpstr>
      <vt:lpstr>Designated Officer Role</vt:lpstr>
      <vt:lpstr>Nondiscrimination and Bias Incidents</vt:lpstr>
      <vt:lpstr>Board Policy 1B.1</vt:lpstr>
      <vt:lpstr>Protected Classes</vt:lpstr>
      <vt:lpstr>Protected Classes: Full Scope</vt:lpstr>
      <vt:lpstr>Stereotyping</vt:lpstr>
      <vt:lpstr>Policy Application</vt:lpstr>
      <vt:lpstr>System Procedure 1B.1.1 </vt:lpstr>
      <vt:lpstr>Procedure Overview 1B.1.1</vt:lpstr>
      <vt:lpstr>Other Policies and Procedures</vt:lpstr>
      <vt:lpstr>Inquiry vs. Investigation</vt:lpstr>
      <vt:lpstr>Evaluation of Reports &amp; Complaints</vt:lpstr>
      <vt:lpstr>Roles in the Investigation Process</vt:lpstr>
      <vt:lpstr>Designated Officer</vt:lpstr>
      <vt:lpstr>Designated Officer, cont.</vt:lpstr>
      <vt:lpstr>Investigator’s Role</vt:lpstr>
      <vt:lpstr>The Investigation</vt:lpstr>
      <vt:lpstr>Decision-Making Authority</vt:lpstr>
      <vt:lpstr>Policy Violation</vt:lpstr>
      <vt:lpstr>Appeal Process</vt:lpstr>
      <vt:lpstr>President</vt:lpstr>
      <vt:lpstr>Sufficiently Trained Team</vt:lpstr>
      <vt:lpstr>Supervising the Investigation Process</vt:lpstr>
      <vt:lpstr>Operating Instructions</vt:lpstr>
      <vt:lpstr>1B.1 Annual Report</vt:lpstr>
      <vt:lpstr>Thank you.</vt:lpstr>
    </vt:vector>
  </TitlesOfParts>
  <Company>Minnesota State System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Protected class designated officer November 2025</dc:title>
  <dc:creator>Atteberry, Ashley J</dc:creator>
  <cp:keywords>Resolution personnel</cp:keywords>
  <cp:lastModifiedBy>Atteberry, Ashley J</cp:lastModifiedBy>
  <cp:revision>4</cp:revision>
  <dcterms:created xsi:type="dcterms:W3CDTF">2025-11-07T21:43:35Z</dcterms:created>
  <dcterms:modified xsi:type="dcterms:W3CDTF">2026-02-27T15:49:37Z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MediaServiceImageTags">
    <vt:lpwstr/>
  </property>
  <property fmtid="{D5CDD505-2E9C-101B-9397-08002B2CF9AE}" pid="4" name="Order">
    <vt:r8>39900</vt:r8>
  </property>
  <property fmtid="{D5CDD505-2E9C-101B-9397-08002B2CF9AE}" pid="5" name="xd_Signature">
    <vt:bool>false</vt:bool>
  </property>
  <property fmtid="{D5CDD505-2E9C-101B-9397-08002B2CF9AE}" pid="6" name="xd_ProgID">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_SourceUrl">
    <vt:lpwstr/>
  </property>
  <property fmtid="{D5CDD505-2E9C-101B-9397-08002B2CF9AE}" pid="12" name="_SharedFileIndex">
    <vt:lpwstr/>
  </property>
</Properties>
</file>