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47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authors.xml" ContentType="application/vnd.ms-powerpoint.authors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61"/>
  </p:notesMasterIdLst>
  <p:handoutMasterIdLst>
    <p:handoutMasterId r:id="rId62"/>
  </p:handoutMasterIdLst>
  <p:sldIdLst>
    <p:sldId id="277" r:id="rId2"/>
    <p:sldId id="346" r:id="rId3"/>
    <p:sldId id="745" r:id="rId4"/>
    <p:sldId id="318" r:id="rId5"/>
    <p:sldId id="2141411323" r:id="rId6"/>
    <p:sldId id="2141411341" r:id="rId7"/>
    <p:sldId id="507" r:id="rId8"/>
    <p:sldId id="774" r:id="rId9"/>
    <p:sldId id="487" r:id="rId10"/>
    <p:sldId id="764" r:id="rId11"/>
    <p:sldId id="749" r:id="rId12"/>
    <p:sldId id="762" r:id="rId13"/>
    <p:sldId id="813" r:id="rId14"/>
    <p:sldId id="814" r:id="rId15"/>
    <p:sldId id="763" r:id="rId16"/>
    <p:sldId id="491" r:id="rId17"/>
    <p:sldId id="496" r:id="rId18"/>
    <p:sldId id="765" r:id="rId19"/>
    <p:sldId id="767" r:id="rId20"/>
    <p:sldId id="766" r:id="rId21"/>
    <p:sldId id="2141411362" r:id="rId22"/>
    <p:sldId id="768" r:id="rId23"/>
    <p:sldId id="492" r:id="rId24"/>
    <p:sldId id="815" r:id="rId25"/>
    <p:sldId id="476" r:id="rId26"/>
    <p:sldId id="481" r:id="rId27"/>
    <p:sldId id="385" r:id="rId28"/>
    <p:sldId id="769" r:id="rId29"/>
    <p:sldId id="2141411322" r:id="rId30"/>
    <p:sldId id="777" r:id="rId31"/>
    <p:sldId id="2141411344" r:id="rId32"/>
    <p:sldId id="503" r:id="rId33"/>
    <p:sldId id="778" r:id="rId34"/>
    <p:sldId id="434" r:id="rId35"/>
    <p:sldId id="780" r:id="rId36"/>
    <p:sldId id="653" r:id="rId37"/>
    <p:sldId id="2141411343" r:id="rId38"/>
    <p:sldId id="493" r:id="rId39"/>
    <p:sldId id="489" r:id="rId40"/>
    <p:sldId id="488" r:id="rId41"/>
    <p:sldId id="497" r:id="rId42"/>
    <p:sldId id="751" r:id="rId43"/>
    <p:sldId id="415" r:id="rId44"/>
    <p:sldId id="494" r:id="rId45"/>
    <p:sldId id="504" r:id="rId46"/>
    <p:sldId id="566" r:id="rId47"/>
    <p:sldId id="821" r:id="rId48"/>
    <p:sldId id="502" r:id="rId49"/>
    <p:sldId id="501" r:id="rId50"/>
    <p:sldId id="500" r:id="rId51"/>
    <p:sldId id="499" r:id="rId52"/>
    <p:sldId id="505" r:id="rId53"/>
    <p:sldId id="783" r:id="rId54"/>
    <p:sldId id="802" r:id="rId55"/>
    <p:sldId id="803" r:id="rId56"/>
    <p:sldId id="786" r:id="rId57"/>
    <p:sldId id="800" r:id="rId58"/>
    <p:sldId id="801" r:id="rId59"/>
    <p:sldId id="273" r:id="rId6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F041FE8-B2FF-6008-DCA2-825155162E74}" name="Atteberry, Ashley J" initials="AA" userId="S::jd5846me@minnstate.edu::27b53c79-d365-4699-bd6f-fd059fefd45c" providerId="AD"/>
  <p188:author id="{A36D00F2-D055-003A-CBA0-D4E59BCE5D3F}" name="Sincleair Usher, Maegen A" initials="SA" userId="S::xn7137ve@minnstate.edu::568ef506-e085-4cac-952a-587f84d4a04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4C02"/>
    <a:srgbClr val="000000"/>
    <a:srgbClr val="990000"/>
    <a:srgbClr val="008042"/>
    <a:srgbClr val="006CB7"/>
    <a:srgbClr val="62BB46"/>
    <a:srgbClr val="BB16A3"/>
    <a:srgbClr val="FDDA25"/>
    <a:srgbClr val="0095DA"/>
    <a:srgbClr val="9E9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837" autoAdjust="0"/>
  </p:normalViewPr>
  <p:slideViewPr>
    <p:cSldViewPr snapToGrid="0">
      <p:cViewPr varScale="1">
        <p:scale>
          <a:sx n="64" d="100"/>
          <a:sy n="64" d="100"/>
        </p:scale>
        <p:origin x="6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958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presProps" Target="presProps.xml"/><Relationship Id="rId68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69" Type="http://schemas.openxmlformats.org/officeDocument/2006/relationships/customXml" Target="../customXml/item2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microsoft.com/office/2018/10/relationships/authors" Target="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7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891C60-326C-FCE2-8468-7148E181CA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9C354-7F20-F7A6-C4E7-ABCB03BAB4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34D33-81CA-4064-BA54-FCB560D1E6B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44F7F-7487-0032-B247-298BC1BB6D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159CD-0CDA-298D-8143-09983F6D54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A9964-A75B-4749-B9E2-F09B470E8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3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AF7CD-7510-42BA-BB86-43E243D1FC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41DB6-8650-4E12-A430-5ACA8719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37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9401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57414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475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0506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058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5278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8952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6689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685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22095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064E7-C48E-4997-9BE7-6B31B80C8274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154EFF-5710-7CF7-6331-DE61D7E2FFC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348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006268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DA3947-8B55-D2BC-8ECB-644D1CDCEA2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6395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641C23-8DCD-1C0F-C49A-B0831E7DF6B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085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8DF15-111B-5F45-DED4-88C5BF786BE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45185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124210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3701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691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05947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1838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C064E7-C48E-4997-9BE7-6B31B80C8274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5964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457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2FD73C-4F87-D271-8324-A5903E117F9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85739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6F895-421C-5BA1-9D33-D5E6AD71311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256557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>
                <a:tab pos="4572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66512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/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6460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82904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50435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1694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5217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94306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DB31F-283A-DD02-1B88-15B1A1334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20777C-2761-842C-1A14-3755776146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9033E2-3C63-7E11-F66C-90B57E9B38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427403-AFDC-1CAD-9967-993608BE23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C03085-113D-4031-BEE6-D9A57953EDFC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7722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3320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31937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27433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02082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7891526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520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251074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2609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287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33615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028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30488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359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9955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12498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2967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8953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1C6DB31-0A8F-3189-E999-AB2A745EAC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7552" y="1998522"/>
            <a:ext cx="7796690" cy="172429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 cap="none" baseline="0">
                <a:solidFill>
                  <a:schemeClr val="tx2"/>
                </a:solidFill>
                <a:latin typeface="+mn-lt"/>
                <a:ea typeface="Cambria" charset="0"/>
                <a:cs typeface="DokChampa" panose="020B0502040204020203" pitchFamily="34" charset="-34"/>
              </a:defRPr>
            </a:lvl1pPr>
          </a:lstStyle>
          <a:p>
            <a:r>
              <a:rPr lang="en-US"/>
              <a:t>Click to edit presentation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D003AB2-0822-0240-0618-78300846F82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27551" y="4074269"/>
            <a:ext cx="7796692" cy="294203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accent1"/>
                </a:solidFill>
                <a:latin typeface="+mj-lt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subtitle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7CB72D2-4A6F-E184-EBAA-692DE1E9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28612" y="4860530"/>
            <a:ext cx="7795715" cy="2812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DEPARMENT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E76748A-07B3-42A4-A1A1-A983F80AD5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27475" y="5177086"/>
            <a:ext cx="7795715" cy="294202"/>
          </a:xfrm>
        </p:spPr>
        <p:txBody>
          <a:bodyPr>
            <a:noAutofit/>
          </a:bodyPr>
          <a:lstStyle>
            <a:lvl1pPr marL="0" indent="0">
              <a:buNone/>
              <a:defRPr lang="en-US" sz="1800" i="1" dirty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lang="en-US"/>
              <a:t>Click to edit Date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CD86D16-4920-A31D-E8B6-511E2BFBEB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1195" y="-13632"/>
            <a:ext cx="3152776" cy="59747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11A8111-EF09-D40E-3A23-157EF7392C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488" y="6154738"/>
            <a:ext cx="3152775" cy="4302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7BCE87-0ACC-8560-B134-2524AFD23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4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0666C2C4-CB95-9095-9AEA-37E9A80E334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46F5C12-53A6-41D8-11E8-370925C95034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560428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F6894-5848-6A61-A7AB-A188F4DFDB8C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560428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8DB0FB18-E838-29EF-E1AE-BDDA875C4399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398319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E52331F-9869-8C27-8BDD-9270EF6DA147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395006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BE96124-C53F-3D77-4D2E-723CBFCCB16F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26272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B7770DE-D134-8D53-DDEA-43A586D653E6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6229584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1EE8AD13-B3F1-FAE6-179A-369E14C91F5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064163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6AF1872-596D-D0F0-0578-601B8A00D301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9064163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71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FEA851C1-9ABD-F266-28F4-B65A6705E2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9E40824-578A-54AA-3604-D7D64317DAB0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638355" y="2859417"/>
            <a:ext cx="3064813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B9BAC-F706-0EA1-A07C-C57820EFFBFB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701951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F55F76-8043-2322-DD82-F0E139339371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4519192" y="2859417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434AA95-5602-7F5C-727E-43F80750866A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4519192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1658D3E3-CD3E-1EA7-73B3-1A0472CD02C6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6432" y="2854798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BB6C387-2914-810E-B278-3C5D184709F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336434" y="4845749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</p:spTree>
    <p:extLst>
      <p:ext uri="{BB962C8B-B14F-4D97-AF65-F5344CB8AC3E}">
        <p14:creationId xmlns:p14="http://schemas.microsoft.com/office/powerpoint/2010/main" val="3127273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C7337CC2-3E43-CC44-6E4B-98BD9100A5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F5EB4781-85D5-D3F0-125C-D6B563F04AEE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54206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F1042B2-7E58-525D-A5AD-015F9D7BD5E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342290" y="2754205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08422D85-4D05-A9D2-8F9C-BFC93445398C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838200" y="4119618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1F72858-AF2D-1823-9C71-1E20E4FE4866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2342290" y="4119617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9059C6A3-71B2-1329-3449-79A913151A6C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8200" y="5454704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26E7E5E-546A-B37A-4F24-671B02F4A3B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2342290" y="5454703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232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3AE1F852-0BC6-B2BD-34E0-9D06A63203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782763"/>
            <a:ext cx="10515600" cy="9519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BB9FD05-51DA-B84E-022B-E9CACF102ED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8466E146-5B59-2EF3-65B9-C074A70544B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895729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2691D4DB-D96D-C379-BA90-DECB38D58E6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277946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D63F715-814C-7676-5F14-0F6B5B71CF4E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5475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85086274-F606-31F2-C81F-6A4638816B4E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838200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C4EBA00-4B92-CDD2-E014-D94A62B47E86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2895729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0F68440F-0428-8658-71B0-C5618B665AE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6277946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702023EB-D60B-2042-408D-24B9F9A3219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35475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96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838200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4700789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8614452" y="3022119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38200" y="472757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4724400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616696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045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380198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3268462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6203950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9092214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80198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268462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E525F061-3672-AB29-9CBB-C35FA309F834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03950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B4191-256C-FC1B-A545-51C314FFD6CA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092214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27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navy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303520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4860" y="789408"/>
            <a:ext cx="1060704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“This is a quote layout feature with a navy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7"/>
            <a:ext cx="6699877" cy="1236603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3725832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een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rgbClr val="008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/>
              <a:t>“This is a quote layout feature with a green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8"/>
            <a:ext cx="6699877" cy="1236602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95417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navy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/>
              <a:t>“This is a quote layout feature with a white bubble and a navy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2329673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green">
    <p:bg>
      <p:bgPr>
        <a:pattFill prst="pct5">
          <a:fgClr>
            <a:schemeClr val="bg2"/>
          </a:fgClr>
          <a:bgClr>
            <a:schemeClr val="accent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“This is a quote layout feature with a white bubble and a green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2457126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10515599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41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656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74666-F8C9-94C8-ABBD-CD5DE4314E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651847"/>
            <a:ext cx="10515600" cy="171487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section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70C13-D968-B83E-ED69-6D5886AFAFB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382624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subhead</a:t>
            </a:r>
          </a:p>
        </p:txBody>
      </p:sp>
      <p:pic>
        <p:nvPicPr>
          <p:cNvPr id="12" name="Picture 11" descr="Minnesota State logo.">
            <a:extLst>
              <a:ext uri="{FF2B5EF4-FFF2-40B4-BE49-F238E27FC236}">
                <a16:creationId xmlns:a16="http://schemas.microsoft.com/office/drawing/2014/main" id="{49F64128-6048-E53E-B9F6-3301E620D1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3412D47-DCC0-92E8-1A1C-0F237A4F045C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3FC2FB5-511D-CF7C-4BBC-79730F8DB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57400"/>
            <a:ext cx="12192000" cy="594447"/>
            <a:chOff x="0" y="-15903"/>
            <a:chExt cx="12192000" cy="59444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8CB198D-A13E-83C8-6DE9-BAF3666FC1F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33738316-590C-06F1-7DEF-C06661C6A6F2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392D985-4251-9CE8-B366-413CADE73019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72727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ti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times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0" indent="0" algn="l">
              <a:buNone/>
              <a:defRPr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9-9:15 a.m. – First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435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bullets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457200" indent="-457200" algn="l">
              <a:buFont typeface="Calibri" panose="020F0502020204030204" pitchFamily="34" charset="0"/>
              <a:buChar char="»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First item</a:t>
            </a:r>
          </a:p>
          <a:p>
            <a:pPr lvl="0"/>
            <a:r>
              <a:rPr lang="en-US"/>
              <a:t>Second item</a:t>
            </a:r>
          </a:p>
          <a:p>
            <a:pPr lvl="0"/>
            <a:r>
              <a:rPr lang="en-US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408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numbers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514350" indent="-514350" algn="l">
              <a:buFont typeface="+mj-lt"/>
              <a:buAutoNum type="arabicPeriod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First item</a:t>
            </a:r>
          </a:p>
          <a:p>
            <a:pPr lvl="0"/>
            <a:r>
              <a:rPr lang="en-US"/>
              <a:t>Second item</a:t>
            </a:r>
          </a:p>
          <a:p>
            <a:pPr lvl="0"/>
            <a:r>
              <a:rPr lang="en-US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876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 are Minnesota St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3" name="Lake Superior" descr="Minnesota State">
            <a:extLst>
              <a:ext uri="{FF2B5EF4-FFF2-40B4-BE49-F238E27FC236}">
                <a16:creationId xmlns:a16="http://schemas.microsoft.com/office/drawing/2014/main" id="{0239304D-1226-6145-00B5-550A7F3612B7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166265" y="-91440"/>
            <a:ext cx="2121408" cy="3675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36933" y="365125"/>
            <a:ext cx="5805196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We are Minnesota State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436933" y="1447880"/>
            <a:ext cx="5806440" cy="2564688"/>
          </a:xfrm>
        </p:spPr>
        <p:txBody>
          <a:bodyPr rIns="0">
            <a:normAutofit/>
          </a:bodyPr>
          <a:lstStyle>
            <a:lvl1pPr marL="457200" indent="-45720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2400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Enter text</a:t>
            </a:r>
          </a:p>
        </p:txBody>
      </p:sp>
      <p:sp>
        <p:nvSpPr>
          <p:cNvPr id="46" name="Alexandria">
            <a:extLst>
              <a:ext uri="{FF2B5EF4-FFF2-40B4-BE49-F238E27FC236}">
                <a16:creationId xmlns:a16="http://schemas.microsoft.com/office/drawing/2014/main" id="{4FB23F78-D188-2DFB-1FBD-7E17D6765BF2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9298648" y="128885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5" name="Anoka Tech">
            <a:extLst>
              <a:ext uri="{FF2B5EF4-FFF2-40B4-BE49-F238E27FC236}">
                <a16:creationId xmlns:a16="http://schemas.microsoft.com/office/drawing/2014/main" id="{E745E7E8-7542-EBC1-4A70-219802A95A4F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0088647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4" name="Anoka-Ramsey">
            <a:extLst>
              <a:ext uri="{FF2B5EF4-FFF2-40B4-BE49-F238E27FC236}">
                <a16:creationId xmlns:a16="http://schemas.microsoft.com/office/drawing/2014/main" id="{7D4DEA53-1E38-A4E5-5B6F-570C8FECBC2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523670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1" name="Bemidji State">
            <a:extLst>
              <a:ext uri="{FF2B5EF4-FFF2-40B4-BE49-F238E27FC236}">
                <a16:creationId xmlns:a16="http://schemas.microsoft.com/office/drawing/2014/main" id="{F1EC81EE-FA9A-AD41-3095-A1CBC4E2AF5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862616" y="12795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Century College">
            <a:extLst>
              <a:ext uri="{FF2B5EF4-FFF2-40B4-BE49-F238E27FC236}">
                <a16:creationId xmlns:a16="http://schemas.microsoft.com/office/drawing/2014/main" id="{39202918-6A1B-2DE6-2F3C-1CAF43BFCE6F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462971" y="21939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3" name="Central Lakes">
            <a:extLst>
              <a:ext uri="{FF2B5EF4-FFF2-40B4-BE49-F238E27FC236}">
                <a16:creationId xmlns:a16="http://schemas.microsoft.com/office/drawing/2014/main" id="{2B74B782-7D8F-965F-8AEA-05B82EB18F72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10050631" y="2198692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8" name="Fond du Lac">
            <a:extLst>
              <a:ext uri="{FF2B5EF4-FFF2-40B4-BE49-F238E27FC236}">
                <a16:creationId xmlns:a16="http://schemas.microsoft.com/office/drawing/2014/main" id="{06B2B6B0-914D-3062-4EC7-8D3DFE1DF1E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069637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9" name="Hennepin Tech">
            <a:extLst>
              <a:ext uri="{FF2B5EF4-FFF2-40B4-BE49-F238E27FC236}">
                <a16:creationId xmlns:a16="http://schemas.microsoft.com/office/drawing/2014/main" id="{57F39B7B-0607-517D-4F34-02C6DB00CED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22140" y="312620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0" name="DCTC">
            <a:extLst>
              <a:ext uri="{FF2B5EF4-FFF2-40B4-BE49-F238E27FC236}">
                <a16:creationId xmlns:a16="http://schemas.microsoft.com/office/drawing/2014/main" id="{4D1DACED-5FC2-1506-CA55-7D1C227C71CD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62170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Lake Superior">
            <a:extLst>
              <a:ext uri="{FF2B5EF4-FFF2-40B4-BE49-F238E27FC236}">
                <a16:creationId xmlns:a16="http://schemas.microsoft.com/office/drawing/2014/main" id="{A7FFE368-AAA0-CA0C-09FA-99D3DF95279B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727147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6" name="Minneapolis College">
            <a:extLst>
              <a:ext uri="{FF2B5EF4-FFF2-40B4-BE49-F238E27FC236}">
                <a16:creationId xmlns:a16="http://schemas.microsoft.com/office/drawing/2014/main" id="{B268ECDD-8F91-55BB-6EE0-C4A3F347302C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9292124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7" name="Inver Hills">
            <a:extLst>
              <a:ext uri="{FF2B5EF4-FFF2-40B4-BE49-F238E27FC236}">
                <a16:creationId xmlns:a16="http://schemas.microsoft.com/office/drawing/2014/main" id="{076FCC85-903A-13A0-E7F3-3A79D97B91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0857101" y="312262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Metro State">
            <a:extLst>
              <a:ext uri="{FF2B5EF4-FFF2-40B4-BE49-F238E27FC236}">
                <a16:creationId xmlns:a16="http://schemas.microsoft.com/office/drawing/2014/main" id="{1043A479-86B6-676E-EBE7-D83BE17128C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9018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Minnesota North">
            <a:extLst>
              <a:ext uri="{FF2B5EF4-FFF2-40B4-BE49-F238E27FC236}">
                <a16:creationId xmlns:a16="http://schemas.microsoft.com/office/drawing/2014/main" id="{A4DB2489-B05F-4404-0F8F-682A5CA633A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263762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MSCS">
            <a:extLst>
              <a:ext uri="{FF2B5EF4-FFF2-40B4-BE49-F238E27FC236}">
                <a16:creationId xmlns:a16="http://schemas.microsoft.com/office/drawing/2014/main" id="{4251DD74-D40A-FEE9-4871-B99B5D86D47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828739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3" name="M State">
            <a:extLst>
              <a:ext uri="{FF2B5EF4-FFF2-40B4-BE49-F238E27FC236}">
                <a16:creationId xmlns:a16="http://schemas.microsoft.com/office/drawing/2014/main" id="{C1A19FDE-8D89-2903-2F60-37003C3DFDD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93716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Mankato">
            <a:extLst>
              <a:ext uri="{FF2B5EF4-FFF2-40B4-BE49-F238E27FC236}">
                <a16:creationId xmlns:a16="http://schemas.microsoft.com/office/drawing/2014/main" id="{A2223B94-7364-9A14-7C41-6FE5D50D8BE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958693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Moorhead">
            <a:extLst>
              <a:ext uri="{FF2B5EF4-FFF2-40B4-BE49-F238E27FC236}">
                <a16:creationId xmlns:a16="http://schemas.microsoft.com/office/drawing/2014/main" id="{48B9B9F2-E914-2E0F-7294-C8D57EC9069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523670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MinnWest">
            <a:extLst>
              <a:ext uri="{FF2B5EF4-FFF2-40B4-BE49-F238E27FC236}">
                <a16:creationId xmlns:a16="http://schemas.microsoft.com/office/drawing/2014/main" id="{807D3951-6A18-D444-1C8F-6A632771240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088647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7" name="Normandale">
            <a:extLst>
              <a:ext uri="{FF2B5EF4-FFF2-40B4-BE49-F238E27FC236}">
                <a16:creationId xmlns:a16="http://schemas.microsoft.com/office/drawing/2014/main" id="{60AB0DB6-49F0-0062-60F6-9D12AEE3F4F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467239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8" name="Northland">
            <a:extLst>
              <a:ext uri="{FF2B5EF4-FFF2-40B4-BE49-F238E27FC236}">
                <a16:creationId xmlns:a16="http://schemas.microsoft.com/office/drawing/2014/main" id="{E73CF2E2-1B98-83DD-15FD-7F29A773AB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032216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9" name="North Hennepin">
            <a:extLst>
              <a:ext uri="{FF2B5EF4-FFF2-40B4-BE49-F238E27FC236}">
                <a16:creationId xmlns:a16="http://schemas.microsoft.com/office/drawing/2014/main" id="{61FFDB3C-49B0-4E56-9553-055C32C7752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97193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0" name="NTC">
            <a:extLst>
              <a:ext uri="{FF2B5EF4-FFF2-40B4-BE49-F238E27FC236}">
                <a16:creationId xmlns:a16="http://schemas.microsoft.com/office/drawing/2014/main" id="{08BD88C4-804D-56F5-2F01-DE0D7C9E316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162170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1" name="Pine Tech">
            <a:extLst>
              <a:ext uri="{FF2B5EF4-FFF2-40B4-BE49-F238E27FC236}">
                <a16:creationId xmlns:a16="http://schemas.microsoft.com/office/drawing/2014/main" id="{ABF63167-4044-3360-D603-716F12164D0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727147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2" name="Ridgewater">
            <a:extLst>
              <a:ext uri="{FF2B5EF4-FFF2-40B4-BE49-F238E27FC236}">
                <a16:creationId xmlns:a16="http://schemas.microsoft.com/office/drawing/2014/main" id="{34B268C2-9035-49E9-CED5-9D3EACC0B0C8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292124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3" name="Riverland">
            <a:extLst>
              <a:ext uri="{FF2B5EF4-FFF2-40B4-BE49-F238E27FC236}">
                <a16:creationId xmlns:a16="http://schemas.microsoft.com/office/drawing/2014/main" id="{98A3C0FC-9491-C663-0B53-EACCE79F132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857101" y="496096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Rochester">
            <a:extLst>
              <a:ext uri="{FF2B5EF4-FFF2-40B4-BE49-F238E27FC236}">
                <a16:creationId xmlns:a16="http://schemas.microsoft.com/office/drawing/2014/main" id="{239924F3-37B7-D202-1A06-CD0C981DF6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9018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South Central">
            <a:extLst>
              <a:ext uri="{FF2B5EF4-FFF2-40B4-BE49-F238E27FC236}">
                <a16:creationId xmlns:a16="http://schemas.microsoft.com/office/drawing/2014/main" id="{E7D234D3-1EA9-B269-1127-C277CA2526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63995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SCSU">
            <a:extLst>
              <a:ext uri="{FF2B5EF4-FFF2-40B4-BE49-F238E27FC236}">
                <a16:creationId xmlns:a16="http://schemas.microsoft.com/office/drawing/2014/main" id="{F3DD4E8D-CCE6-2746-13E9-9061524F040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828972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SCTCC">
            <a:extLst>
              <a:ext uri="{FF2B5EF4-FFF2-40B4-BE49-F238E27FC236}">
                <a16:creationId xmlns:a16="http://schemas.microsoft.com/office/drawing/2014/main" id="{DDDDDE92-3BC5-8A5B-9C1F-F4BF2FE72E9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3949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Southwest">
            <a:extLst>
              <a:ext uri="{FF2B5EF4-FFF2-40B4-BE49-F238E27FC236}">
                <a16:creationId xmlns:a16="http://schemas.microsoft.com/office/drawing/2014/main" id="{BD40AA57-926B-2625-EDA1-385A3E4444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58926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Saint Paul College">
            <a:extLst>
              <a:ext uri="{FF2B5EF4-FFF2-40B4-BE49-F238E27FC236}">
                <a16:creationId xmlns:a16="http://schemas.microsoft.com/office/drawing/2014/main" id="{E04CA0D8-A3F4-E2DF-09BE-49DE645F75B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23903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Winona">
            <a:extLst>
              <a:ext uri="{FF2B5EF4-FFF2-40B4-BE49-F238E27FC236}">
                <a16:creationId xmlns:a16="http://schemas.microsoft.com/office/drawing/2014/main" id="{FA2F223A-6800-2311-3202-02C46F6A61A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088880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66779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AE98F0E-612C-E663-2EBB-4BCBE22AAF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F2FB99-DE2E-3A6C-F3AD-21CB9FC50F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3038475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Thank you.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FD76C84-EEED-28E4-47AC-0470D5848E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13504" y="1398655"/>
            <a:ext cx="3364992" cy="15488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19FC632-67B8-C94B-3F08-3E51CA5A05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049963"/>
            <a:ext cx="12192000" cy="661987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marL="457200" indent="0" algn="ctr">
              <a:buNone/>
              <a:defRPr sz="1200"/>
            </a:lvl2pPr>
            <a:lvl3pPr marL="822960" indent="0" algn="ctr">
              <a:buNone/>
              <a:defRPr sz="1200"/>
            </a:lvl3pPr>
            <a:lvl4pPr marL="1188720" indent="0" algn="ctr">
              <a:buNone/>
              <a:defRPr sz="1200"/>
            </a:lvl4pPr>
            <a:lvl5pPr marL="1554480" indent="0" algn="ctr">
              <a:buNone/>
              <a:defRPr sz="1200"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1ECFDE-1DE7-69A7-53C5-35814B813E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9711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336111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78136"/>
            <a:ext cx="12192000" cy="108065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7213600" y="3124200"/>
            <a:ext cx="355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009F4D"/>
                </a:solidFill>
              </a:defRPr>
            </a:lvl1pPr>
          </a:lstStyle>
          <a:p>
            <a:pPr lvl="0"/>
            <a:r>
              <a:rPr lang="en-US"/>
              <a:t>Click to edit Date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299200" y="3468688"/>
            <a:ext cx="4470400" cy="4175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600" b="1">
                <a:solidFill>
                  <a:srgbClr val="009F4D"/>
                </a:solidFill>
              </a:defRPr>
            </a:lvl1pPr>
          </a:lstStyle>
          <a:p>
            <a:pPr lvl="0"/>
            <a:r>
              <a:rPr lang="en-US"/>
              <a:t>Click to edit DEPARMENT NAME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320800" y="3886200"/>
            <a:ext cx="7924800" cy="1143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4000" b="1" baseline="0">
                <a:solidFill>
                  <a:srgbClr val="0C2340"/>
                </a:solidFill>
              </a:defRPr>
            </a:lvl1pPr>
          </a:lstStyle>
          <a:p>
            <a:pPr lvl="0"/>
            <a:r>
              <a:rPr lang="en-US"/>
              <a:t>Click to edit POWERPOINT PRESENTATION title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320800" y="5105400"/>
            <a:ext cx="3556000" cy="533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rgbClr val="009F4D"/>
                </a:solidFill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320800" y="5715000"/>
            <a:ext cx="3759200" cy="381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rgbClr val="ACA39A"/>
                </a:solidFill>
                <a:latin typeface="+mn-lt"/>
              </a:defRPr>
            </a:lvl1pPr>
          </a:lstStyle>
          <a:p>
            <a:pPr lvl="0"/>
            <a:r>
              <a:rPr lang="en-US"/>
              <a:t>MINNESOTA STATE</a:t>
            </a:r>
          </a:p>
        </p:txBody>
      </p:sp>
    </p:spTree>
    <p:extLst>
      <p:ext uri="{BB962C8B-B14F-4D97-AF65-F5344CB8AC3E}">
        <p14:creationId xmlns:p14="http://schemas.microsoft.com/office/powerpoint/2010/main" val="32962001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800">
                <a:solidFill>
                  <a:schemeClr val="tx2"/>
                </a:solidFill>
              </a:defRPr>
            </a:lvl1pPr>
            <a:lvl2pPr>
              <a:buClr>
                <a:srgbClr val="009F4D"/>
              </a:buClr>
              <a:defRPr sz="2400">
                <a:solidFill>
                  <a:schemeClr val="tx2"/>
                </a:solidFill>
              </a:defRPr>
            </a:lvl2pPr>
            <a:lvl3pPr>
              <a:buClr>
                <a:srgbClr val="009F4D"/>
              </a:buClr>
              <a:defRPr sz="2200">
                <a:solidFill>
                  <a:schemeClr val="tx2"/>
                </a:solidFill>
              </a:defRPr>
            </a:lvl3pPr>
            <a:lvl4pPr>
              <a:buClr>
                <a:srgbClr val="009F4D"/>
              </a:buClr>
              <a:defRPr>
                <a:solidFill>
                  <a:schemeClr val="tx2"/>
                </a:solidFill>
              </a:defRPr>
            </a:lvl4pPr>
            <a:lvl5pPr marL="2057400" indent="-22860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07" y="6096001"/>
            <a:ext cx="2622387" cy="665683"/>
          </a:xfrm>
          <a:prstGeom prst="rect">
            <a:avLst/>
          </a:prstGeom>
        </p:spPr>
      </p:pic>
      <p:sp>
        <p:nvSpPr>
          <p:cNvPr id="1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81000"/>
            <a:ext cx="10871200" cy="1066800"/>
          </a:xfrm>
        </p:spPr>
        <p:txBody>
          <a:bodyPr>
            <a:normAutofit/>
          </a:bodyPr>
          <a:lstStyle>
            <a:lvl1pPr marL="0" indent="0">
              <a:buNone/>
              <a:defRPr sz="3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header</a:t>
            </a:r>
          </a:p>
        </p:txBody>
      </p:sp>
    </p:spTree>
    <p:extLst>
      <p:ext uri="{BB962C8B-B14F-4D97-AF65-F5344CB8AC3E}">
        <p14:creationId xmlns:p14="http://schemas.microsoft.com/office/powerpoint/2010/main" val="33110845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800">
                <a:solidFill>
                  <a:srgbClr val="0C2340"/>
                </a:solidFill>
              </a:defRPr>
            </a:lvl1pPr>
            <a:lvl2pPr>
              <a:buClr>
                <a:srgbClr val="009F4D"/>
              </a:buClr>
              <a:defRPr sz="2400">
                <a:solidFill>
                  <a:srgbClr val="0C2340"/>
                </a:solidFill>
              </a:defRPr>
            </a:lvl2pPr>
            <a:lvl3pPr>
              <a:buClr>
                <a:srgbClr val="009F4D"/>
              </a:buClr>
              <a:defRPr sz="2200">
                <a:solidFill>
                  <a:srgbClr val="0C2340"/>
                </a:solidFill>
              </a:defRPr>
            </a:lvl3pPr>
            <a:lvl4pPr>
              <a:buClr>
                <a:srgbClr val="009F4D"/>
              </a:buClr>
              <a:defRPr>
                <a:solidFill>
                  <a:srgbClr val="0C2340"/>
                </a:solidFill>
              </a:defRPr>
            </a:lvl4pPr>
            <a:lvl5pPr marL="2057400" indent="-22860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rgbClr val="0C234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09600" y="533402"/>
            <a:ext cx="4876800" cy="609599"/>
          </a:xfrm>
        </p:spPr>
        <p:txBody>
          <a:bodyPr anchor="b">
            <a:normAutofit/>
          </a:bodyPr>
          <a:lstStyle>
            <a:lvl1pPr marL="0" indent="0" algn="l">
              <a:buNone/>
              <a:defRPr sz="1400" b="1" cap="all" baseline="0">
                <a:solidFill>
                  <a:srgbClr val="0C234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SECTION TITLE </a:t>
            </a:r>
          </a:p>
          <a:p>
            <a:pPr lvl="0"/>
            <a:r>
              <a:rPr lang="en-US"/>
              <a:t>(WHICH can RUN OVER two lines)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0" y="6096001"/>
            <a:ext cx="2641600" cy="66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34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33059" y="118923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137334" y="1753009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9730141" y="3387095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D69E843-95E1-3844-F4E1-A1ACBDECDECB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686355" y="5021181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1669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971800"/>
            <a:ext cx="8534400" cy="1447800"/>
          </a:xfrm>
        </p:spPr>
        <p:txBody>
          <a:bodyPr anchor="t"/>
          <a:lstStyle>
            <a:lvl1pPr algn="l">
              <a:defRPr sz="4000" b="1" cap="all">
                <a:solidFill>
                  <a:srgbClr val="0C2340"/>
                </a:solidFill>
              </a:defRPr>
            </a:lvl1pPr>
          </a:lstStyle>
          <a:p>
            <a:r>
              <a:rPr lang="en-US"/>
              <a:t>Click to edit SECTION title PAGE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296" y="304800"/>
            <a:ext cx="467303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5944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100">
                <a:solidFill>
                  <a:schemeClr val="tx2"/>
                </a:solidFill>
              </a:defRPr>
            </a:lvl1pPr>
            <a:lvl2pPr>
              <a:buClr>
                <a:srgbClr val="009F4D"/>
              </a:buClr>
              <a:defRPr sz="1800">
                <a:solidFill>
                  <a:schemeClr val="tx2"/>
                </a:solidFill>
              </a:defRPr>
            </a:lvl2pPr>
            <a:lvl3pPr>
              <a:buClr>
                <a:srgbClr val="009F4D"/>
              </a:buClr>
              <a:defRPr sz="1650">
                <a:solidFill>
                  <a:schemeClr val="tx2"/>
                </a:solidFill>
              </a:defRPr>
            </a:lvl3pPr>
            <a:lvl4pPr>
              <a:buClr>
                <a:srgbClr val="009F4D"/>
              </a:buClr>
              <a:defRPr>
                <a:solidFill>
                  <a:schemeClr val="tx2"/>
                </a:solidFill>
              </a:defRPr>
            </a:lvl4pPr>
            <a:lvl5pPr marL="1543050" indent="-17145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08" y="6096003"/>
            <a:ext cx="2622387" cy="665683"/>
          </a:xfrm>
          <a:prstGeom prst="rect">
            <a:avLst/>
          </a:prstGeom>
        </p:spPr>
      </p:pic>
      <p:sp>
        <p:nvSpPr>
          <p:cNvPr id="1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81000"/>
            <a:ext cx="10871200" cy="1066800"/>
          </a:xfrm>
        </p:spPr>
        <p:txBody>
          <a:bodyPr>
            <a:normAutofit/>
          </a:bodyPr>
          <a:lstStyle>
            <a:lvl1pPr marL="0" indent="0">
              <a:buNone/>
              <a:defRPr sz="2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header</a:t>
            </a:r>
          </a:p>
        </p:txBody>
      </p:sp>
    </p:spTree>
    <p:extLst>
      <p:ext uri="{BB962C8B-B14F-4D97-AF65-F5344CB8AC3E}">
        <p14:creationId xmlns:p14="http://schemas.microsoft.com/office/powerpoint/2010/main" val="5472040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1200" y="1752600"/>
            <a:ext cx="5283200" cy="36576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6604000" y="2133600"/>
            <a:ext cx="4470400" cy="2895600"/>
          </a:xfrm>
        </p:spPr>
        <p:txBody>
          <a:bodyPr>
            <a:normAutofit/>
          </a:bodyPr>
          <a:lstStyle>
            <a:lvl1pPr marL="0" indent="0">
              <a:buNone/>
              <a:defRPr sz="15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single column copy layout text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08" y="6096003"/>
            <a:ext cx="2622387" cy="665683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81000"/>
            <a:ext cx="10871200" cy="1066800"/>
          </a:xfrm>
        </p:spPr>
        <p:txBody>
          <a:bodyPr>
            <a:normAutofit/>
          </a:bodyPr>
          <a:lstStyle>
            <a:lvl1pPr marL="0" indent="0">
              <a:buNone/>
              <a:defRPr sz="2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header</a:t>
            </a:r>
          </a:p>
        </p:txBody>
      </p:sp>
    </p:spTree>
    <p:extLst>
      <p:ext uri="{BB962C8B-B14F-4D97-AF65-F5344CB8AC3E}">
        <p14:creationId xmlns:p14="http://schemas.microsoft.com/office/powerpoint/2010/main" val="14200365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100">
                <a:solidFill>
                  <a:srgbClr val="0C2340"/>
                </a:solidFill>
              </a:defRPr>
            </a:lvl1pPr>
            <a:lvl2pPr>
              <a:buClr>
                <a:srgbClr val="009F4D"/>
              </a:buClr>
              <a:defRPr sz="1800">
                <a:solidFill>
                  <a:srgbClr val="0C2340"/>
                </a:solidFill>
              </a:defRPr>
            </a:lvl2pPr>
            <a:lvl3pPr>
              <a:buClr>
                <a:srgbClr val="009F4D"/>
              </a:buClr>
              <a:defRPr sz="1650">
                <a:solidFill>
                  <a:srgbClr val="0C2340"/>
                </a:solidFill>
              </a:defRPr>
            </a:lvl3pPr>
            <a:lvl4pPr>
              <a:buClr>
                <a:srgbClr val="009F4D"/>
              </a:buClr>
              <a:defRPr>
                <a:solidFill>
                  <a:srgbClr val="0C2340"/>
                </a:solidFill>
              </a:defRPr>
            </a:lvl4pPr>
            <a:lvl5pPr marL="1543050" indent="-17145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rgbClr val="0C234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09600" y="533404"/>
            <a:ext cx="4876800" cy="609599"/>
          </a:xfrm>
        </p:spPr>
        <p:txBody>
          <a:bodyPr anchor="b">
            <a:normAutofit/>
          </a:bodyPr>
          <a:lstStyle>
            <a:lvl1pPr marL="0" indent="0" algn="l">
              <a:buNone/>
              <a:defRPr sz="1050" b="1" cap="all" baseline="0">
                <a:solidFill>
                  <a:srgbClr val="0C2340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SECTION TITLE </a:t>
            </a:r>
          </a:p>
          <a:p>
            <a:pPr lvl="0"/>
            <a:r>
              <a:rPr lang="en-US"/>
              <a:t>(WHICH can RUN OVER two lines)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0" y="6096003"/>
            <a:ext cx="2641600" cy="66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1130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8000" y="2819400"/>
            <a:ext cx="109728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Section Title Page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0" y="6096003"/>
            <a:ext cx="2641600" cy="66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832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80595" y="-91440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774051" y="2182452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733051" y="4247737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8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1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A5884CD-8A41-0884-222A-744D96352C4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40780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09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03F91B86-A73A-E17F-84E8-FA8B744D84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AB3BBEF8-0765-A86B-080A-6AAC85474BB3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376465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9B8A7-6B1A-F18A-B96E-0DE084BB2B1A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76465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03CA68F-A0AE-517D-BA8C-A2B4B562841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76465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88765D8-11A8-DF06-563B-228EF9AF58A4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279914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22EE432-F176-2D22-4989-227AA21B761C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3279914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6B702F83-B9A9-EE22-F428-323332C9C38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3279914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3D73686-E773-751D-EA01-AE5050B4D3DF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6181586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B6690EC2-CB9E-D57A-3C10-F88AD96B4CE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618336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54A88B5-A6D9-D806-B4C6-64F178569666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618336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07F4C3FE-2C54-9B7D-E22E-AADE71FAC58B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9084679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A7DA9719-5EE4-ED4E-5401-9A5F097D8B77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908681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6180BC9B-830D-B9C3-E9A7-EE636DC1FD5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908681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3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6A3D1C8A-22FA-FD61-C7EA-38B154BEB8B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6F2CFF0-C3F1-BF62-B5E5-B7F4280A0F20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319814" y="3226302"/>
            <a:ext cx="2683886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4A73F-A59B-B0A4-6EA3-F46012DDBD27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274978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3A77B60-98C1-27A9-96BE-AD266101C609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1274978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D35CFB6-5062-6955-5AEA-A38CBC8AA488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731638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B2034EA-4060-A7CA-98C2-88E084E6D7C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4731639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2ED9687-D91A-9C93-5624-266CFB4CA17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4731639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440D8A25-280D-54E5-045D-00BBA4114058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188297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A64B1FB-B97E-7BC7-5EA4-757C5015A8B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88300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B224095-F8EA-7AB9-3C71-9C12FACBCC05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8188300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47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2D2438D1-CD5E-B884-EFC3-D79800F410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8AE1B30-FDBF-70CA-C90D-683CF98040FC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1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97E54BE-F7FB-0FD1-DFCC-82D93EF7C345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937210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568F627-C9C0-C392-5EFB-2193D430508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937209" y="3417345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B375BB83-7A57-DD03-5486-C19FC2B6DC9D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95054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74D0581-BC40-9CD2-5E6F-F61BE391A422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94063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2C0630A-B631-7D95-7A4F-E5B6A1610A1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94062" y="3427020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3" name="Content Placeholder 4">
            <a:extLst>
              <a:ext uri="{FF2B5EF4-FFF2-40B4-BE49-F238E27FC236}">
                <a16:creationId xmlns:a16="http://schemas.microsoft.com/office/drawing/2014/main" id="{D9EFAD20-28A5-1B78-B8B7-EB1D0B2071D9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38200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507F341-A03E-B28A-95BA-C2220F5AF911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2937209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55F0328B-1E58-5373-D5A0-C779B587DAAD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2937208" y="5471707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0" name="Content Placeholder 4">
            <a:extLst>
              <a:ext uri="{FF2B5EF4-FFF2-40B4-BE49-F238E27FC236}">
                <a16:creationId xmlns:a16="http://schemas.microsoft.com/office/drawing/2014/main" id="{1DDC7677-82C9-9181-F76E-05FA9348B739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6295053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7FF05C69-835A-547F-94B7-C4731685145E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8394062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68782345-0089-F5AF-F2E2-184CA5F85AD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8394061" y="5464928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1DAF53D0-AA48-073E-513F-773038B3FB9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5E7FE8E-998F-010C-D5BF-0490B4E07E2D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0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49C65-213E-DA8B-A104-3D88D8CFCC8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77722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C6BC399-4675-CD39-C5F5-8FBE3601F79A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877722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5B17DAA-0F35-67D4-29ED-4E9BF6B6296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313061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8F7E755-9E13-1005-1B1E-9B09B7876FA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52583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71BD2EC3-A75E-BFED-68E0-00B69CBBF20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52583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119BA3-639D-4B83-FA13-50424E4F3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B06FC-0CFC-E80D-08DA-4CACE6DC8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80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824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5" r:id="rId2"/>
    <p:sldLayoutId id="2147483747" r:id="rId3"/>
    <p:sldLayoutId id="2147483748" r:id="rId4"/>
    <p:sldLayoutId id="2147483728" r:id="rId5"/>
    <p:sldLayoutId id="2147483729" r:id="rId6"/>
    <p:sldLayoutId id="2147483731" r:id="rId7"/>
    <p:sldLayoutId id="2147483732" r:id="rId8"/>
    <p:sldLayoutId id="2147483734" r:id="rId9"/>
    <p:sldLayoutId id="2147483733" r:id="rId10"/>
    <p:sldLayoutId id="2147483735" r:id="rId11"/>
    <p:sldLayoutId id="2147483740" r:id="rId12"/>
    <p:sldLayoutId id="2147483736" r:id="rId13"/>
    <p:sldLayoutId id="2147483742" r:id="rId14"/>
    <p:sldLayoutId id="2147483741" r:id="rId15"/>
    <p:sldLayoutId id="2147483743" r:id="rId16"/>
    <p:sldLayoutId id="2147483746" r:id="rId17"/>
    <p:sldLayoutId id="2147483744" r:id="rId18"/>
    <p:sldLayoutId id="2147483749" r:id="rId19"/>
    <p:sldLayoutId id="2147483737" r:id="rId20"/>
    <p:sldLayoutId id="2147483754" r:id="rId21"/>
    <p:sldLayoutId id="2147483752" r:id="rId22"/>
    <p:sldLayoutId id="2147483725" r:id="rId23"/>
    <p:sldLayoutId id="2147483726" r:id="rId24"/>
    <p:sldLayoutId id="2147483727" r:id="rId25"/>
    <p:sldLayoutId id="2147483724" r:id="rId26"/>
    <p:sldLayoutId id="2147483755" r:id="rId27"/>
    <p:sldLayoutId id="2147483756" r:id="rId28"/>
    <p:sldLayoutId id="2147483758" r:id="rId29"/>
    <p:sldLayoutId id="2147483771" r:id="rId30"/>
    <p:sldLayoutId id="2147483789" r:id="rId31"/>
    <p:sldLayoutId id="2147483791" r:id="rId32"/>
    <p:sldLayoutId id="2147483802" r:id="rId33"/>
    <p:sldLayoutId id="2147483810" r:id="rId3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4572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Calibri" panose="020F050202020403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40" indent="-27432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7432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Calibri" panose="020F0502020204030204" pitchFamily="34" charset="0"/>
        <a:buChar char="-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8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8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8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8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8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8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8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F06BC108-12BF-FF80-BA69-F825A7DF8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7552" y="1998522"/>
            <a:ext cx="7796690" cy="1724297"/>
          </a:xfrm>
        </p:spPr>
        <p:txBody>
          <a:bodyPr/>
          <a:lstStyle/>
          <a:p>
            <a:r>
              <a:rPr lang="en-US"/>
              <a:t>Equal Opportunity &amp; Nondiscrimination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2B815B9-BCD3-1C09-B388-51B4A1BEB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ubtitle 18">
            <a:extLst>
              <a:ext uri="{FF2B5EF4-FFF2-40B4-BE49-F238E27FC236}">
                <a16:creationId xmlns:a16="http://schemas.microsoft.com/office/drawing/2014/main" id="{63A7B734-EACB-6D41-1636-EF78631A0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27475" y="4073525"/>
            <a:ext cx="7796213" cy="658903"/>
          </a:xfrm>
        </p:spPr>
        <p:txBody>
          <a:bodyPr/>
          <a:lstStyle/>
          <a:p>
            <a:r>
              <a:rPr lang="en-US"/>
              <a:t>Investigator Training</a:t>
            </a:r>
          </a:p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DB01E0B-14BE-0CEE-EFCC-F9B44BC202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Equal Opportunity and Compliance, Human Resources Division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821F354-ECEF-32DE-2B56-4AE0FCE604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27475" y="5142582"/>
            <a:ext cx="7795715" cy="294202"/>
          </a:xfrm>
        </p:spPr>
        <p:txBody>
          <a:bodyPr/>
          <a:lstStyle/>
          <a:p>
            <a:r>
              <a:rPr lang="en-US"/>
              <a:t>November 5-6, 2025</a:t>
            </a:r>
          </a:p>
        </p:txBody>
      </p:sp>
      <p:pic>
        <p:nvPicPr>
          <p:cNvPr id="30" name="Picture Placeholder 29">
            <a:extLst>
              <a:ext uri="{FF2B5EF4-FFF2-40B4-BE49-F238E27FC236}">
                <a16:creationId xmlns:a16="http://schemas.microsoft.com/office/drawing/2014/main" id="{E4CCBBB7-BA22-C436-1AF0-C247777D3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7" r="4287"/>
          <a:stretch/>
        </p:blipFill>
        <p:spPr/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8F35917A-AC72-A617-F59C-8B4AB893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/>
              <a:t>MinnState.edu</a:t>
            </a:r>
          </a:p>
        </p:txBody>
      </p:sp>
    </p:spTree>
    <p:extLst>
      <p:ext uri="{BB962C8B-B14F-4D97-AF65-F5344CB8AC3E}">
        <p14:creationId xmlns:p14="http://schemas.microsoft.com/office/powerpoint/2010/main" val="1750157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294D45-0D76-46BF-D834-6187AD6410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Creating investigation plan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>
                <a:ea typeface="Calibri"/>
                <a:cs typeface="Calibri"/>
              </a:rPr>
              <a:t>Outline the scope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Complainant(s); Respondent(s); policies, allegations</a:t>
            </a:r>
          </a:p>
          <a:p>
            <a:r>
              <a:rPr lang="en-US">
                <a:ea typeface="Calibri"/>
                <a:cs typeface="Calibri"/>
              </a:rPr>
              <a:t>Allegations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What are the elements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Track information that goes to each element </a:t>
            </a:r>
          </a:p>
          <a:p>
            <a:r>
              <a:rPr lang="en-US">
                <a:ea typeface="Calibri"/>
                <a:cs typeface="Calibri"/>
              </a:rPr>
              <a:t>Witnesses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Large witness pool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Name, role, who identified by, information they possess, interview date, evidence submitted</a:t>
            </a:r>
          </a:p>
          <a:p>
            <a:r>
              <a:rPr lang="en-US">
                <a:ea typeface="Calibri"/>
                <a:cs typeface="Calibri"/>
              </a:rPr>
              <a:t>Investigative questions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Outline for each party </a:t>
            </a:r>
          </a:p>
          <a:p>
            <a:r>
              <a:rPr lang="en-US">
                <a:ea typeface="Calibri"/>
                <a:cs typeface="Calibri"/>
              </a:rPr>
              <a:t>Evidence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Received; Needed</a:t>
            </a: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4743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6CE1C7-9A54-7A31-628E-F11E8603CCC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Collecting Evidence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>
                <a:cs typeface="Calibri"/>
              </a:rPr>
              <a:t>Initial evidence to collect and review </a:t>
            </a:r>
            <a:endParaRPr lang="en-US"/>
          </a:p>
          <a:p>
            <a:pPr lvl="1"/>
            <a:r>
              <a:rPr lang="en-US">
                <a:cs typeface="Calibri"/>
              </a:rPr>
              <a:t>Time sensitive evidence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Security footage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Keycard access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University owned devices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ea typeface="Calibri"/>
                <a:cs typeface="Calibri"/>
              </a:rPr>
              <a:t>Initial records to review </a:t>
            </a:r>
          </a:p>
          <a:p>
            <a:pPr lvl="2"/>
            <a:r>
              <a:rPr lang="en-US">
                <a:cs typeface="Calibri"/>
              </a:rPr>
              <a:t>Internal past 1B.1/1B.3 records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Personnel files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Conduct records 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Reports: security, residential life, etc. 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Org. Charts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Create a timeline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 sz="2400">
                <a:ea typeface="Calibri"/>
                <a:cs typeface="Calibri"/>
              </a:rPr>
              <a:t>Continue to grow as more information is gathered</a:t>
            </a:r>
          </a:p>
          <a:p>
            <a:pPr lvl="1"/>
            <a:r>
              <a:rPr lang="en-US">
                <a:ea typeface="Calibri"/>
                <a:cs typeface="Calibri"/>
              </a:rPr>
              <a:t>Tracking</a:t>
            </a:r>
          </a:p>
          <a:p>
            <a:pPr lvl="2"/>
            <a:r>
              <a:rPr lang="en-US">
                <a:ea typeface="Calibri"/>
                <a:cs typeface="Calibri"/>
              </a:rPr>
              <a:t>Who provided what and/or where it was found</a:t>
            </a:r>
          </a:p>
          <a:p>
            <a:pPr lvl="1"/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02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5FD5DF8-9A60-EB06-D8CA-FEB8D82F184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Types of Evidence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/>
              <a:t>Direct Evidence</a:t>
            </a:r>
          </a:p>
          <a:p>
            <a:pPr lvl="1"/>
            <a:r>
              <a:rPr lang="en-US"/>
              <a:t>Evidence based on personal knowledge or observation of a fact (can include documentary evidence)</a:t>
            </a:r>
          </a:p>
          <a:p>
            <a:r>
              <a:rPr lang="en-US"/>
              <a:t>Documentary Evidence </a:t>
            </a:r>
          </a:p>
          <a:p>
            <a:pPr lvl="1"/>
            <a:r>
              <a:rPr lang="en-US"/>
              <a:t>Written or recorded material used to prove its contents</a:t>
            </a:r>
          </a:p>
          <a:p>
            <a:r>
              <a:rPr lang="en-US"/>
              <a:t>Circumstantial Evidence</a:t>
            </a:r>
          </a:p>
          <a:p>
            <a:pPr lvl="1"/>
            <a:r>
              <a:rPr lang="en-US"/>
              <a:t>Direct evidence of a fact from which a person may reasonably infer the existence of another fact </a:t>
            </a:r>
          </a:p>
          <a:p>
            <a:pPr lvl="1"/>
            <a:r>
              <a:rPr lang="en-US"/>
              <a:t>Statements or behavior in other situations that support or refute alleged conduct </a:t>
            </a:r>
          </a:p>
          <a:p>
            <a:r>
              <a:rPr lang="en-US"/>
              <a:t>Character Evidence </a:t>
            </a:r>
          </a:p>
          <a:p>
            <a:r>
              <a:rPr lang="en-US"/>
              <a:t>Corroborating evidence</a:t>
            </a:r>
          </a:p>
          <a:p>
            <a:pPr lvl="1"/>
            <a:r>
              <a:rPr lang="en-US"/>
              <a:t>any admission or rationalizing of conduct; specific denial; witnesses with the opportunity to observe, recognize, or understand the situation</a:t>
            </a:r>
          </a:p>
          <a:p>
            <a:r>
              <a:rPr lang="en-US"/>
              <a:t>Hearsay Evidence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75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1184EDE-F4E8-0403-35CD-C299782EC52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Types of Evidence, cont.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/>
              <a:t>Hearsay Evidence</a:t>
            </a:r>
          </a:p>
          <a:p>
            <a:pPr lvl="1"/>
            <a:r>
              <a:rPr lang="en-US"/>
              <a:t>Information received from someone other than the interviewee 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/>
              <a:t>Offered to prove the truth of matter asserted </a:t>
            </a:r>
            <a:endParaRPr lang="en-US">
              <a:cs typeface="Calibri"/>
            </a:endParaRPr>
          </a:p>
          <a:p>
            <a:r>
              <a:rPr lang="en-US"/>
              <a:t>Exceptions to hearsay</a:t>
            </a:r>
            <a:endParaRPr lang="en-US">
              <a:cs typeface="Calibri"/>
            </a:endParaRPr>
          </a:p>
          <a:p>
            <a:pPr lvl="1"/>
            <a:r>
              <a:rPr lang="en-US"/>
              <a:t>Excited utterance </a:t>
            </a:r>
            <a:endParaRPr lang="en-US">
              <a:cs typeface="Calibri"/>
            </a:endParaRPr>
          </a:p>
          <a:p>
            <a:pPr lvl="1"/>
            <a:r>
              <a:rPr lang="en-US"/>
              <a:t>Present sense impressions</a:t>
            </a:r>
            <a:endParaRPr lang="en-US">
              <a:cs typeface="Calibri"/>
            </a:endParaRPr>
          </a:p>
          <a:p>
            <a:pPr lvl="1"/>
            <a:r>
              <a:rPr lang="en-US"/>
              <a:t>Recorded recollection</a:t>
            </a:r>
            <a:endParaRPr lang="en-US">
              <a:cs typeface="Calibri"/>
            </a:endParaRPr>
          </a:p>
          <a:p>
            <a:pPr lvl="1"/>
            <a:r>
              <a:rPr lang="en-US"/>
              <a:t>Records of regularly conducted business activity </a:t>
            </a:r>
            <a:endParaRPr lang="en-US">
              <a:cs typeface="Calibri"/>
            </a:endParaRPr>
          </a:p>
          <a:p>
            <a:pPr lvl="1"/>
            <a:r>
              <a:rPr lang="en-US"/>
              <a:t>Public records and reports </a:t>
            </a:r>
            <a:endParaRPr lang="en-US">
              <a:cs typeface="Calibri"/>
            </a:endParaRPr>
          </a:p>
          <a:p>
            <a:pPr lvl="1"/>
            <a:r>
              <a:rPr lang="en-US"/>
              <a:t>Records of vital statistics </a:t>
            </a:r>
            <a:endParaRPr lang="en-US">
              <a:cs typeface="Calibri"/>
            </a:endParaRPr>
          </a:p>
          <a:p>
            <a:pPr lvl="1"/>
            <a:r>
              <a:rPr lang="en-US">
                <a:cs typeface="Calibri"/>
              </a:rPr>
              <a:t>Then existing Mental, emotional, physical condition</a:t>
            </a:r>
            <a:endParaRPr lang="en-US">
              <a:ea typeface="Calibri"/>
              <a:cs typeface="Calibri"/>
            </a:endParaRP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>
              <a:cs typeface="Calibri" panose="020F0502020204030204"/>
            </a:endParaRPr>
          </a:p>
          <a:p>
            <a:pPr lvl="2"/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77916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6EE1D-151E-236C-6A34-A6E07539315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Examples of evidence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  <a:cs typeface="Calibri"/>
              </a:rPr>
              <a:t>Personnel files/conduct records</a:t>
            </a:r>
          </a:p>
          <a:p>
            <a:r>
              <a:rPr lang="en-US">
                <a:ea typeface="Calibri"/>
                <a:cs typeface="Calibri"/>
              </a:rPr>
              <a:t>Meeting minutes</a:t>
            </a:r>
          </a:p>
          <a:p>
            <a:r>
              <a:rPr lang="en-US">
                <a:ea typeface="Calibri"/>
                <a:cs typeface="Calibri"/>
              </a:rPr>
              <a:t>Emails, voicemails, text messages. Etc. </a:t>
            </a:r>
          </a:p>
          <a:p>
            <a:r>
              <a:rPr lang="en-US">
                <a:ea typeface="Calibri"/>
                <a:cs typeface="Calibri"/>
              </a:rPr>
              <a:t>Security or Residential life report</a:t>
            </a:r>
          </a:p>
          <a:p>
            <a:r>
              <a:rPr lang="en-US">
                <a:ea typeface="Calibri"/>
                <a:cs typeface="Calibri"/>
              </a:rPr>
              <a:t>Social media records</a:t>
            </a:r>
          </a:p>
          <a:p>
            <a:r>
              <a:rPr lang="en-US">
                <a:ea typeface="Calibri"/>
                <a:cs typeface="Calibri"/>
              </a:rPr>
              <a:t>Supervisory notes</a:t>
            </a:r>
          </a:p>
          <a:p>
            <a:r>
              <a:rPr lang="en-US">
                <a:ea typeface="Calibri"/>
                <a:cs typeface="Calibri"/>
              </a:rPr>
              <a:t>Grading data </a:t>
            </a:r>
          </a:p>
          <a:p>
            <a:r>
              <a:rPr lang="en-US">
                <a:ea typeface="Calibri"/>
                <a:cs typeface="Calibri"/>
              </a:rPr>
              <a:t>D2L records </a:t>
            </a:r>
          </a:p>
          <a:p>
            <a:endParaRPr lang="en-US">
              <a:ea typeface="Calibri"/>
              <a:cs typeface="Calibri"/>
            </a:endParaRPr>
          </a:p>
          <a:p>
            <a:pPr lvl="1"/>
            <a:endParaRPr lang="en-US" sz="2200">
              <a:ea typeface="Calibri"/>
              <a:cs typeface="Calibri"/>
            </a:endParaRPr>
          </a:p>
          <a:p>
            <a:pPr lvl="1"/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567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D291BF-D3EC-15B7-CB28-6C69760DEC7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Partnerships to obtain evidence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ea typeface="Calibri"/>
                <a:cs typeface="Calibri"/>
              </a:rPr>
              <a:t>Security</a:t>
            </a:r>
          </a:p>
          <a:p>
            <a:r>
              <a:rPr lang="en-US">
                <a:ea typeface="Calibri"/>
                <a:cs typeface="Calibri"/>
              </a:rPr>
              <a:t>Student Conduct/Student Affairs</a:t>
            </a:r>
          </a:p>
          <a:p>
            <a:r>
              <a:rPr lang="en-US">
                <a:ea typeface="Calibri"/>
                <a:cs typeface="Calibri"/>
              </a:rPr>
              <a:t>Human Resources </a:t>
            </a:r>
          </a:p>
          <a:p>
            <a:r>
              <a:rPr lang="en-US">
                <a:ea typeface="Calibri"/>
                <a:cs typeface="Calibri"/>
              </a:rPr>
              <a:t>Residential Life</a:t>
            </a:r>
          </a:p>
          <a:p>
            <a:r>
              <a:rPr lang="en-US">
                <a:ea typeface="Calibri"/>
                <a:cs typeface="Calibri"/>
              </a:rPr>
              <a:t>Athletics</a:t>
            </a:r>
          </a:p>
          <a:p>
            <a:r>
              <a:rPr lang="en-US">
                <a:ea typeface="Calibri"/>
                <a:cs typeface="Calibri"/>
              </a:rPr>
              <a:t>Other campus processes</a:t>
            </a:r>
          </a:p>
          <a:p>
            <a:r>
              <a:rPr lang="en-US">
                <a:ea typeface="Calibri"/>
                <a:cs typeface="Calibri"/>
              </a:rPr>
              <a:t>Ombudsperson</a:t>
            </a:r>
          </a:p>
          <a:p>
            <a:r>
              <a:rPr lang="en-US">
                <a:ea typeface="Calibri"/>
                <a:cs typeface="Calibri"/>
              </a:rPr>
              <a:t>Campus advocate </a:t>
            </a:r>
          </a:p>
          <a:p>
            <a:r>
              <a:rPr lang="en-US">
                <a:ea typeface="Calibri"/>
                <a:cs typeface="Calibri"/>
              </a:rPr>
              <a:t>Law enforcement</a:t>
            </a:r>
          </a:p>
          <a:p>
            <a:pPr marL="0" indent="0">
              <a:buNone/>
            </a:pPr>
            <a:endParaRPr lang="en-US">
              <a:ea typeface="Calibri"/>
              <a:cs typeface="Calibri"/>
            </a:endParaRPr>
          </a:p>
          <a:p>
            <a:pPr lvl="1"/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86369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7ED8F-BEC7-4F9C-906D-FB2F2BBA0D4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Who to interview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cs typeface="Calibri"/>
              </a:rPr>
              <a:t>Complainant &amp; Respondent</a:t>
            </a:r>
          </a:p>
          <a:p>
            <a:r>
              <a:rPr lang="en-US">
                <a:cs typeface="Calibri"/>
              </a:rPr>
              <a:t>Witnesses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Those present in incident(s)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Outcry witnesses – administrators, friends, family complainant/respondent shared with about incident(s)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Those involved in documenting incident or process/response - security, other administrators, etc.</a:t>
            </a:r>
          </a:p>
          <a:p>
            <a:pPr lvl="1"/>
            <a:r>
              <a:rPr lang="en-US">
                <a:cs typeface="Calibri"/>
              </a:rPr>
              <a:t>Focus on witnesses that have knowledge of the incident rather than the character of the individual</a:t>
            </a:r>
          </a:p>
          <a:p>
            <a:r>
              <a:rPr lang="en-US">
                <a:cs typeface="Calibri"/>
              </a:rPr>
              <a:t>Document interview decisions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ea typeface="Calibri"/>
                <a:cs typeface="Calibri"/>
              </a:rPr>
              <a:t>Who is doing the interview and why</a:t>
            </a:r>
          </a:p>
          <a:p>
            <a:pPr lvl="1"/>
            <a:r>
              <a:rPr lang="en-US">
                <a:ea typeface="Calibri"/>
                <a:cs typeface="Calibri"/>
              </a:rPr>
              <a:t>Why was someone not interviewed</a:t>
            </a:r>
          </a:p>
        </p:txBody>
      </p:sp>
    </p:spTree>
    <p:extLst>
      <p:ext uri="{BB962C8B-B14F-4D97-AF65-F5344CB8AC3E}">
        <p14:creationId xmlns:p14="http://schemas.microsoft.com/office/powerpoint/2010/main" val="855321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2B539-74D4-CBF0-BC1C-78E249E85A4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Scheduling Interviews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200">
                <a:ea typeface="+mn-lt"/>
                <a:cs typeface="+mn-lt"/>
              </a:rPr>
              <a:t>Order of interviews</a:t>
            </a:r>
            <a:endParaRPr lang="en-US" sz="22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Strategy – different order for different situations</a:t>
            </a:r>
            <a:endParaRPr lang="en-US" sz="2000">
              <a:cs typeface="Calibri"/>
            </a:endParaRP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1800">
                <a:ea typeface="+mn-lt"/>
                <a:cs typeface="+mn-lt"/>
              </a:rPr>
              <a:t>Witnesses – may be helpful to start w/ "neutral persons"</a:t>
            </a:r>
          </a:p>
          <a:p>
            <a:r>
              <a:rPr lang="en-US" sz="2200">
                <a:ea typeface="+mn-lt"/>
                <a:cs typeface="+mn-lt"/>
              </a:rPr>
              <a:t>Timing </a:t>
            </a:r>
            <a:endParaRPr lang="en-US" sz="22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Set aside enough time: prep, interview, notes/reflection time</a:t>
            </a:r>
            <a:endParaRPr lang="en-US" sz="20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Consider past interactions with party</a:t>
            </a:r>
            <a:endParaRPr lang="en-US" sz="20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Consult interview outline </a:t>
            </a:r>
            <a:endParaRPr lang="en-US" sz="2000">
              <a:cs typeface="Calibri"/>
            </a:endParaRPr>
          </a:p>
          <a:p>
            <a:r>
              <a:rPr lang="en-US" sz="2200">
                <a:ea typeface="+mn-lt"/>
                <a:cs typeface="+mn-lt"/>
              </a:rPr>
              <a:t>Flexibility – timing and location</a:t>
            </a:r>
            <a:endParaRPr lang="en-US" sz="22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Provide location options but be sensitive to different needs.</a:t>
            </a:r>
            <a:endParaRPr lang="en-US" sz="20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i.e., - Zoom requires technology, internet, etc.</a:t>
            </a:r>
            <a:endParaRPr lang="en-US" sz="2000">
              <a:cs typeface="Calibri"/>
            </a:endParaRPr>
          </a:p>
          <a:p>
            <a:r>
              <a:rPr lang="en-US" sz="2200">
                <a:ea typeface="+mn-lt"/>
                <a:cs typeface="+mn-lt"/>
              </a:rPr>
              <a:t>Accommodations</a:t>
            </a:r>
            <a:endParaRPr lang="en-US" sz="22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Know who/what departments to partner</a:t>
            </a: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02780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817213-C795-CE74-6AD1-54745883127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Types of meetings and interviews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200">
                <a:ea typeface="+mn-lt"/>
                <a:cs typeface="+mn-lt"/>
              </a:rPr>
              <a:t>Complainant </a:t>
            </a:r>
          </a:p>
          <a:p>
            <a:pPr lvl="1"/>
            <a:r>
              <a:rPr lang="en-US" sz="1800">
                <a:ea typeface="Calibri"/>
                <a:cs typeface="Calibri"/>
              </a:rPr>
              <a:t>Intake</a:t>
            </a:r>
          </a:p>
          <a:p>
            <a:pPr lvl="1"/>
            <a:r>
              <a:rPr lang="en-US" sz="1800">
                <a:ea typeface="Calibri"/>
                <a:cs typeface="Calibri"/>
              </a:rPr>
              <a:t>Investigatory interview </a:t>
            </a:r>
          </a:p>
          <a:p>
            <a:pPr lvl="1"/>
            <a:r>
              <a:rPr lang="en-US" sz="1800">
                <a:ea typeface="Calibri"/>
                <a:cs typeface="Calibri"/>
              </a:rPr>
              <a:t>Follow-up interview </a:t>
            </a:r>
          </a:p>
          <a:p>
            <a:r>
              <a:rPr lang="en-US" sz="2200">
                <a:ea typeface="Calibri"/>
                <a:cs typeface="Calibri"/>
              </a:rPr>
              <a:t>Respondent</a:t>
            </a:r>
          </a:p>
          <a:p>
            <a:pPr lvl="1"/>
            <a:r>
              <a:rPr lang="en-US" sz="1800">
                <a:ea typeface="Calibri"/>
                <a:cs typeface="Calibri"/>
              </a:rPr>
              <a:t>Initial meeting</a:t>
            </a:r>
          </a:p>
          <a:p>
            <a:pPr lvl="1"/>
            <a:r>
              <a:rPr lang="en-US" sz="1800">
                <a:ea typeface="Calibri"/>
                <a:cs typeface="Calibri"/>
              </a:rPr>
              <a:t>Investigatory interview</a:t>
            </a:r>
          </a:p>
          <a:p>
            <a:pPr lvl="1"/>
            <a:r>
              <a:rPr lang="en-US" sz="1800">
                <a:ea typeface="Calibri"/>
                <a:cs typeface="Calibri"/>
              </a:rPr>
              <a:t>Follow-up interview </a:t>
            </a:r>
          </a:p>
          <a:p>
            <a:r>
              <a:rPr lang="en-US" sz="2200">
                <a:ea typeface="Calibri"/>
                <a:cs typeface="Calibri"/>
              </a:rPr>
              <a:t>Witness </a:t>
            </a:r>
          </a:p>
          <a:p>
            <a:pPr lvl="1"/>
            <a:r>
              <a:rPr lang="en-US" sz="1800">
                <a:ea typeface="Calibri"/>
                <a:cs typeface="Calibri"/>
              </a:rPr>
              <a:t>Investigatory interview </a:t>
            </a:r>
          </a:p>
          <a:p>
            <a:pPr lvl="1"/>
            <a:r>
              <a:rPr lang="en-US" sz="1800">
                <a:ea typeface="Calibri"/>
                <a:cs typeface="Calibri"/>
              </a:rPr>
              <a:t>Follow-up interview </a:t>
            </a:r>
          </a:p>
        </p:txBody>
      </p:sp>
    </p:spTree>
    <p:extLst>
      <p:ext uri="{BB962C8B-B14F-4D97-AF65-F5344CB8AC3E}">
        <p14:creationId xmlns:p14="http://schemas.microsoft.com/office/powerpoint/2010/main" val="258891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7E658-5C5B-B44D-3E0F-95BF1D0A4F2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Notice of Meetings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200">
                <a:ea typeface="+mn-lt"/>
                <a:cs typeface="+mn-lt"/>
              </a:rPr>
              <a:t>Complainant </a:t>
            </a:r>
          </a:p>
          <a:p>
            <a:pPr lvl="1"/>
            <a:r>
              <a:rPr lang="en-US" sz="1800">
                <a:ea typeface="Calibri"/>
                <a:cs typeface="Calibri"/>
              </a:rPr>
              <a:t>Outreach letter</a:t>
            </a:r>
          </a:p>
          <a:p>
            <a:pPr lvl="1"/>
            <a:r>
              <a:rPr lang="en-US" sz="1800">
                <a:ea typeface="Calibri"/>
                <a:cs typeface="Calibri"/>
              </a:rPr>
              <a:t>Notice of formal investigation – Notice of Informal Resolution </a:t>
            </a:r>
          </a:p>
          <a:p>
            <a:pPr lvl="1"/>
            <a:r>
              <a:rPr lang="en-US" sz="1800">
                <a:ea typeface="Calibri"/>
                <a:cs typeface="Calibri"/>
              </a:rPr>
              <a:t>Notice of investigation and decline to file letter</a:t>
            </a:r>
          </a:p>
          <a:p>
            <a:pPr lvl="1"/>
            <a:r>
              <a:rPr lang="en-US" sz="1800">
                <a:ea typeface="Calibri"/>
                <a:cs typeface="Calibri"/>
              </a:rPr>
              <a:t>Notice of reassignment</a:t>
            </a:r>
          </a:p>
          <a:p>
            <a:r>
              <a:rPr lang="en-US" sz="2200">
                <a:ea typeface="Calibri"/>
                <a:cs typeface="Calibri"/>
              </a:rPr>
              <a:t>Respondent</a:t>
            </a:r>
          </a:p>
          <a:p>
            <a:pPr lvl="1"/>
            <a:r>
              <a:rPr lang="en-US" sz="1800">
                <a:ea typeface="Calibri"/>
                <a:cs typeface="Calibri"/>
              </a:rPr>
              <a:t>Notice of review </a:t>
            </a:r>
          </a:p>
          <a:p>
            <a:pPr lvl="1"/>
            <a:r>
              <a:rPr lang="en-US" sz="1800">
                <a:ea typeface="Calibri"/>
                <a:cs typeface="Calibri"/>
              </a:rPr>
              <a:t>Notice of investigation (formal or informal) and allegations</a:t>
            </a:r>
            <a:endParaRPr lang="en-US"/>
          </a:p>
          <a:p>
            <a:pPr lvl="1"/>
            <a:r>
              <a:rPr lang="en-US" sz="1800">
                <a:ea typeface="Calibri"/>
                <a:cs typeface="Calibri"/>
              </a:rPr>
              <a:t>Notice of reassignment</a:t>
            </a:r>
          </a:p>
          <a:p>
            <a:r>
              <a:rPr lang="en-US" sz="2200">
                <a:ea typeface="Calibri"/>
                <a:cs typeface="Calibri"/>
              </a:rPr>
              <a:t>Witness </a:t>
            </a:r>
          </a:p>
          <a:p>
            <a:pPr lvl="1"/>
            <a:r>
              <a:rPr lang="en-US" sz="1800">
                <a:ea typeface="Calibri"/>
                <a:cs typeface="Calibri"/>
              </a:rPr>
              <a:t>Witness Pre-interview letter</a:t>
            </a:r>
          </a:p>
          <a:p>
            <a:pPr lvl="1"/>
            <a:endParaRPr lang="en-US" sz="18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3611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ctr" defTabSz="685800">
              <a:spcBef>
                <a:spcPct val="20000"/>
              </a:spcBef>
              <a:buClr>
                <a:srgbClr val="009F4D"/>
              </a:buClr>
              <a:defRPr/>
            </a:pPr>
            <a:r>
              <a:rPr lang="en-US" sz="330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Outline of Today’s Presentation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68580" tIns="34290" rIns="68580" bIns="34290" rtlCol="0" anchor="t">
            <a:normAutofit/>
          </a:bodyPr>
          <a:lstStyle/>
          <a:p>
            <a:pPr fontAlgn="base"/>
            <a:r>
              <a:rPr lang="en-US">
                <a:solidFill>
                  <a:srgbClr val="002060"/>
                </a:solidFill>
              </a:rPr>
              <a:t>Brief review</a:t>
            </a:r>
          </a:p>
          <a:p>
            <a:pPr fontAlgn="base"/>
            <a:r>
              <a:rPr lang="en-US">
                <a:solidFill>
                  <a:srgbClr val="002060"/>
                </a:solidFill>
              </a:rPr>
              <a:t>Investigation Techniques​</a:t>
            </a:r>
          </a:p>
        </p:txBody>
      </p:sp>
    </p:spTree>
    <p:extLst>
      <p:ext uri="{BB962C8B-B14F-4D97-AF65-F5344CB8AC3E}">
        <p14:creationId xmlns:p14="http://schemas.microsoft.com/office/powerpoint/2010/main" val="8107533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8A6FB8-3805-C5D8-7235-CC0DDF37525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Meeting structure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ea typeface="+mn-lt"/>
                <a:cs typeface="+mn-lt"/>
              </a:rPr>
              <a:t>Interview structure consistent for all parties</a:t>
            </a:r>
            <a:endParaRPr lang="en-US" sz="2600" dirty="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 dirty="0">
                <a:ea typeface="Calibri"/>
                <a:cs typeface="Calibri"/>
              </a:rPr>
              <a:t>"speeches" - overview of meeting, about role/office, etc.</a:t>
            </a:r>
          </a:p>
          <a:p>
            <a:pPr lvl="1"/>
            <a:r>
              <a:rPr lang="en-US" sz="2200" dirty="0">
                <a:ea typeface="Calibri"/>
                <a:cs typeface="Calibri"/>
              </a:rPr>
              <a:t>Review allegations – respondent meetings</a:t>
            </a:r>
          </a:p>
          <a:p>
            <a:pPr lvl="1"/>
            <a:r>
              <a:rPr lang="en-US" sz="2200" dirty="0">
                <a:ea typeface="Calibri"/>
                <a:cs typeface="Calibri"/>
              </a:rPr>
              <a:t>Background – name, title/year, start date, etc.</a:t>
            </a:r>
          </a:p>
          <a:p>
            <a:pPr lvl="1"/>
            <a:r>
              <a:rPr lang="en-US" sz="2200" dirty="0">
                <a:ea typeface="Calibri"/>
                <a:cs typeface="Calibri"/>
              </a:rPr>
              <a:t>Interim actions and supportive measures </a:t>
            </a:r>
            <a:endParaRPr lang="en-US" sz="2200" dirty="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 dirty="0">
                <a:ea typeface="Calibri"/>
                <a:cs typeface="Calibri"/>
              </a:rPr>
              <a:t>Resources</a:t>
            </a:r>
            <a:endParaRPr lang="en-US" sz="2200" dirty="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 dirty="0">
                <a:ea typeface="Calibri"/>
                <a:cs typeface="Calibri"/>
              </a:rPr>
              <a:t>Next steps</a:t>
            </a:r>
            <a:endParaRPr lang="en-US" sz="2200" dirty="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 dirty="0">
                <a:ea typeface="Calibri"/>
                <a:cs typeface="Calibri"/>
              </a:rPr>
              <a:t>Reminder about retaliation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1732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0E2032B-BD50-3E22-3CEC-F42D75077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Rapport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144797-401E-39A3-3E1F-7361A2D9A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Rapport is meant to create a level of transparency and trust</a:t>
            </a:r>
          </a:p>
          <a:p>
            <a:pPr lvl="1"/>
            <a:r>
              <a:rPr lang="en-US"/>
              <a:t>Reinforce neutrality and impartiality with authenticity</a:t>
            </a:r>
          </a:p>
          <a:p>
            <a:pPr lvl="1"/>
            <a:r>
              <a:rPr lang="en-US"/>
              <a:t>Set the tone for the interview</a:t>
            </a:r>
          </a:p>
          <a:p>
            <a:pPr lvl="1"/>
            <a:r>
              <a:rPr lang="en-US"/>
              <a:t>Establish expectations</a:t>
            </a:r>
          </a:p>
          <a:p>
            <a:r>
              <a:rPr lang="en-US"/>
              <a:t>Rapport building occurs throughout the interview, not just in the first five minutes</a:t>
            </a:r>
          </a:p>
          <a:p>
            <a:pPr lvl="1"/>
            <a:r>
              <a:rPr lang="en-US"/>
              <a:t>Ongoing effort to build and maintain rapport</a:t>
            </a:r>
          </a:p>
          <a:p>
            <a:r>
              <a:rPr lang="en-US"/>
              <a:t>Do not sacrifice professionalism or neutrality to build rapport</a:t>
            </a:r>
          </a:p>
        </p:txBody>
      </p:sp>
    </p:spTree>
    <p:extLst>
      <p:ext uri="{BB962C8B-B14F-4D97-AF65-F5344CB8AC3E}">
        <p14:creationId xmlns:p14="http://schemas.microsoft.com/office/powerpoint/2010/main" val="15694394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23BC9D-65F8-8232-E025-2889F58D8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749287"/>
          </a:xfrm>
        </p:spPr>
        <p:txBody>
          <a:bodyPr>
            <a:normAutofit/>
          </a:bodyPr>
          <a:lstStyle/>
          <a:p>
            <a:r>
              <a:rPr lang="en-US">
                <a:ea typeface="Calibri"/>
                <a:cs typeface="Calibri"/>
              </a:rPr>
              <a:t>Part 2: Strategies for managing investigation-based challenges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2DC0C5-B65B-D6AA-DA86-04311C2CC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687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18C43-F032-B870-DF6D-A4F1CF929F4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Bias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  <a:cs typeface="Calibri"/>
              </a:rPr>
              <a:t>A disproportionate prominence in favor of or against an idea or thing, usually in a way that is closeminded, prejudicial, or unfair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Can be innate or learned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Bias can be for or against an individual, group, or belief</a:t>
            </a:r>
          </a:p>
          <a:p>
            <a:r>
              <a:rPr lang="en-US">
                <a:ea typeface="Calibri"/>
                <a:cs typeface="Calibri"/>
              </a:rPr>
              <a:t>Title IX requires a college or university to conduct a “prompt, thorough and impartial inquiry.” ​</a:t>
            </a:r>
            <a:endParaRPr lang="en-US"/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02813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EF6170-EADF-E8FC-DE15-C572E856A76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Types of Bias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ea typeface="Calibri"/>
                <a:cs typeface="Calibri"/>
              </a:rPr>
              <a:t>First Impression Bias</a:t>
            </a:r>
          </a:p>
          <a:p>
            <a:r>
              <a:rPr lang="en-US">
                <a:ea typeface="Calibri"/>
                <a:cs typeface="Calibri"/>
              </a:rPr>
              <a:t>Affinity Bias</a:t>
            </a:r>
          </a:p>
          <a:p>
            <a:r>
              <a:rPr lang="en-US">
                <a:ea typeface="Calibri"/>
                <a:cs typeface="Calibri"/>
              </a:rPr>
              <a:t>Confirmation Bias</a:t>
            </a:r>
          </a:p>
          <a:p>
            <a:r>
              <a:rPr lang="en-US">
                <a:ea typeface="Calibri"/>
                <a:cs typeface="Calibri"/>
              </a:rPr>
              <a:t>Attribution Bias</a:t>
            </a:r>
          </a:p>
          <a:p>
            <a:r>
              <a:rPr lang="en-US">
                <a:ea typeface="Calibri"/>
                <a:cs typeface="Calibri"/>
              </a:rPr>
              <a:t>Characteristic based bias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Race, ethnicity, gender, religion, sexual orientation, socioeconomic, educational, etc. </a:t>
            </a:r>
          </a:p>
          <a:p>
            <a:r>
              <a:rPr lang="en-US">
                <a:ea typeface="Calibri"/>
                <a:cs typeface="Calibri"/>
              </a:rPr>
              <a:t>Anchoring bias </a:t>
            </a:r>
          </a:p>
          <a:p>
            <a:r>
              <a:rPr lang="en-US">
                <a:ea typeface="Calibri"/>
                <a:cs typeface="Calibri"/>
              </a:rPr>
              <a:t>Beauty Bias </a:t>
            </a: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75645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2A3EF4-A7B1-4ECA-67AD-71FBE3DC1C8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Investigator-Specific Biases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Complainant/Respondent is likeable/sympathetic</a:t>
            </a:r>
          </a:p>
          <a:p>
            <a:r>
              <a:rPr lang="en-US"/>
              <a:t>Complainant/Respondent is not likeable/sympathetic</a:t>
            </a:r>
          </a:p>
          <a:p>
            <a:r>
              <a:rPr lang="en-US"/>
              <a:t>Repeat Complainant/Respondent</a:t>
            </a:r>
          </a:p>
          <a:p>
            <a:r>
              <a:rPr lang="en-US"/>
              <a:t>Fact pattern similar to a prior, unrelated investigation</a:t>
            </a:r>
          </a:p>
          <a:p>
            <a:r>
              <a:rPr lang="en-US"/>
              <a:t>Complainant/Respondent behavior patterns</a:t>
            </a:r>
          </a:p>
        </p:txBody>
      </p:sp>
    </p:spTree>
    <p:extLst>
      <p:ext uri="{BB962C8B-B14F-4D97-AF65-F5344CB8AC3E}">
        <p14:creationId xmlns:p14="http://schemas.microsoft.com/office/powerpoint/2010/main" val="16325891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E87E22-B470-9A3A-452C-2E0FB709D0D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Bias Impact on Investigation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/>
            <a:r>
              <a:rPr lang="en-US" dirty="0"/>
              <a:t>Priming – Your pre-investigation or mid-investigation thoughts about the case</a:t>
            </a:r>
          </a:p>
          <a:p>
            <a:pPr marL="457200"/>
            <a:r>
              <a:rPr lang="en-US" dirty="0"/>
              <a:t>Phrasing – The way you ask a question can influence the answer – The misinformation effect</a:t>
            </a:r>
          </a:p>
        </p:txBody>
      </p:sp>
    </p:spTree>
    <p:extLst>
      <p:ext uri="{BB962C8B-B14F-4D97-AF65-F5344CB8AC3E}">
        <p14:creationId xmlns:p14="http://schemas.microsoft.com/office/powerpoint/2010/main" val="20912560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AF7D44-271E-3448-4FF3-AAFBE1F816E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Arial"/>
              </a:rPr>
              <a:t>Rape Myth vs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  <a:t>Common Behavior for Victims of Rape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700" b="1">
                <a:ea typeface="Calibri"/>
                <a:cs typeface="Calibri"/>
              </a:rPr>
              <a:t>Common Behavior for Victims of Rape</a:t>
            </a:r>
          </a:p>
          <a:p>
            <a:pPr>
              <a:buFont typeface="Arial"/>
              <a:buChar char="•"/>
            </a:pPr>
            <a:r>
              <a:rPr lang="en-US" sz="1900">
                <a:solidFill>
                  <a:srgbClr val="0D0D0D"/>
                </a:solidFill>
                <a:ea typeface="Calibri"/>
                <a:cs typeface="Calibri"/>
              </a:rPr>
              <a:t>Delay in reporting</a:t>
            </a:r>
            <a:endParaRPr lang="en-US" sz="190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1900">
                <a:solidFill>
                  <a:srgbClr val="0D0D0D"/>
                </a:solidFill>
                <a:ea typeface="Calibri"/>
                <a:cs typeface="Calibri"/>
              </a:rPr>
              <a:t>Change in account of what happened</a:t>
            </a:r>
            <a:endParaRPr lang="en-US" sz="190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1900">
                <a:solidFill>
                  <a:srgbClr val="0D0D0D"/>
                </a:solidFill>
                <a:ea typeface="Calibri"/>
                <a:cs typeface="Calibri"/>
              </a:rPr>
              <a:t>Unexpected demeanor/disposition</a:t>
            </a:r>
            <a:endParaRPr lang="en-US" sz="190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1900">
                <a:solidFill>
                  <a:srgbClr val="0D0D0D"/>
                </a:solidFill>
                <a:ea typeface="Calibri"/>
                <a:cs typeface="Calibri"/>
              </a:rPr>
              <a:t>Unexpected behavior</a:t>
            </a:r>
            <a:endParaRPr lang="en-US" sz="1900">
              <a:solidFill>
                <a:srgbClr val="000000"/>
              </a:solidFill>
              <a:ea typeface="Calibri"/>
              <a:cs typeface="Calibri"/>
            </a:endParaRPr>
          </a:p>
          <a:p>
            <a:pPr marL="842645" lvl="1" indent="-285750">
              <a:buFont typeface="Arial"/>
              <a:buChar char="–"/>
            </a:pPr>
            <a:r>
              <a:rPr lang="en-US" sz="1700">
                <a:solidFill>
                  <a:srgbClr val="0D0D0D"/>
                </a:solidFill>
                <a:ea typeface="Calibri"/>
                <a:cs typeface="Calibri"/>
              </a:rPr>
              <a:t>Contact with person who caused the harm</a:t>
            </a: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pPr marL="842645" lvl="1" indent="-285750">
              <a:buFont typeface="Arial"/>
              <a:buChar char="–"/>
            </a:pPr>
            <a:r>
              <a:rPr lang="en-US" sz="1700">
                <a:solidFill>
                  <a:srgbClr val="0D0D0D"/>
                </a:solidFill>
                <a:ea typeface="Calibri"/>
                <a:cs typeface="Calibri"/>
              </a:rPr>
              <a:t>Desire to resume “normal” routine</a:t>
            </a: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pPr marL="842645" lvl="1" indent="-285750">
              <a:buFont typeface="Arial"/>
              <a:buChar char="–"/>
            </a:pPr>
            <a:r>
              <a:rPr lang="en-US" sz="1700">
                <a:solidFill>
                  <a:srgbClr val="0D0D0D"/>
                </a:solidFill>
                <a:ea typeface="Calibri"/>
                <a:cs typeface="Calibri"/>
              </a:rPr>
              <a:t>Subsequent sexual activity (sometimes with the person who caused the harm)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8056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20FEFD-4E3E-315C-63EE-374DEE581C1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Parallel Proceedings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/>
            <a:r>
              <a:rPr lang="en-US">
                <a:ea typeface="Calibri"/>
                <a:cs typeface="Calibri"/>
              </a:rPr>
              <a:t>Independent from any civil or criminal proceeding</a:t>
            </a:r>
          </a:p>
          <a:p>
            <a:pPr marL="457200"/>
            <a:r>
              <a:rPr lang="en-US">
                <a:ea typeface="Calibri"/>
                <a:cs typeface="Calibri"/>
              </a:rPr>
              <a:t>Not required to delay, and in most cases should not delay due to other proceedings</a:t>
            </a:r>
          </a:p>
          <a:p>
            <a:pPr marL="457200"/>
            <a:r>
              <a:rPr lang="en-US">
                <a:ea typeface="Calibri"/>
                <a:cs typeface="Calibri"/>
              </a:rPr>
              <a:t>May contact prosecutor/law enforcement to coordinator when feasible </a:t>
            </a:r>
          </a:p>
          <a:p>
            <a:pPr marL="457200"/>
            <a:r>
              <a:rPr lang="en-US">
                <a:ea typeface="Calibri"/>
                <a:cs typeface="Calibri"/>
              </a:rPr>
              <a:t>Gather available information: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Police Report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Court records </a:t>
            </a:r>
          </a:p>
        </p:txBody>
      </p:sp>
    </p:spTree>
    <p:extLst>
      <p:ext uri="{BB962C8B-B14F-4D97-AF65-F5344CB8AC3E}">
        <p14:creationId xmlns:p14="http://schemas.microsoft.com/office/powerpoint/2010/main" val="32879262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71AE76-3E17-18D0-4C4C-ACD700F4DE9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Best Practices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3C1B563-2828-2B3B-5149-B1ADDD496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525072"/>
          </a:xfrm>
        </p:spPr>
        <p:txBody>
          <a:bodyPr/>
          <a:lstStyle/>
          <a:p>
            <a:pPr marL="457200"/>
            <a:r>
              <a:rPr lang="en-US"/>
              <a:t>Rely on the policy and procedure</a:t>
            </a:r>
          </a:p>
          <a:p>
            <a:pPr marL="457200"/>
            <a:r>
              <a:rPr lang="en-US"/>
              <a:t>Adhere to the policy and procedure</a:t>
            </a:r>
          </a:p>
          <a:p>
            <a:pPr marL="457200"/>
            <a:r>
              <a:rPr lang="en-US"/>
              <a:t>Let the evidence lead you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E5BC5D8-A8A2-3218-FBF8-2D5AFDB38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9335" y="1825625"/>
            <a:ext cx="4248933" cy="4248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0926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0A09E9-D837-BF76-F6F9-3612705B6C9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C4C0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Basics Refresher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E0D902-AB3C-2D81-6FB5-BA17A89AE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Clr>
                <a:schemeClr val="accent1"/>
              </a:buClr>
            </a:pPr>
            <a:r>
              <a:rPr lang="en-US">
                <a:solidFill>
                  <a:srgbClr val="002060"/>
                </a:solidFill>
              </a:rPr>
              <a:t>Board Policies and System Procedures</a:t>
            </a:r>
          </a:p>
          <a:p>
            <a:pPr fontAlgn="base">
              <a:buClr>
                <a:schemeClr val="accent1"/>
              </a:buClr>
            </a:pPr>
            <a:r>
              <a:rPr lang="en-US">
                <a:solidFill>
                  <a:srgbClr val="002060"/>
                </a:solidFill>
              </a:rPr>
              <a:t>1B.1 and 1B.3 Tables</a:t>
            </a:r>
          </a:p>
        </p:txBody>
      </p:sp>
    </p:spTree>
    <p:extLst>
      <p:ext uri="{BB962C8B-B14F-4D97-AF65-F5344CB8AC3E}">
        <p14:creationId xmlns:p14="http://schemas.microsoft.com/office/powerpoint/2010/main" val="23909061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23BC9D-65F8-8232-E025-2889F58D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Calibri"/>
                <a:cs typeface="Calibri"/>
              </a:rPr>
              <a:t>Part 3: Interviewing Approaches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987B3F6-3403-9E1C-42D8-C1BAA2A4C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147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31EDD-5FE4-0DF9-138A-C0A904481D3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Trauma Informed and Human Centered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583E7C-F0C6-7A8F-F270-C951533ED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Empathy and validation</a:t>
            </a:r>
          </a:p>
          <a:p>
            <a:r>
              <a:rPr lang="en-US"/>
              <a:t>Reinforce agency and choice</a:t>
            </a:r>
          </a:p>
          <a:p>
            <a:r>
              <a:rPr lang="en-US"/>
              <a:t>Set clear boundaries</a:t>
            </a:r>
          </a:p>
          <a:p>
            <a:r>
              <a:rPr lang="en-US"/>
              <a:t>Consider the centrality of identity</a:t>
            </a:r>
          </a:p>
        </p:txBody>
      </p:sp>
    </p:spTree>
    <p:extLst>
      <p:ext uri="{BB962C8B-B14F-4D97-AF65-F5344CB8AC3E}">
        <p14:creationId xmlns:p14="http://schemas.microsoft.com/office/powerpoint/2010/main" val="14932322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657F29-7D49-64A9-15F5-B79F64CB40A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Trauma Informed Preparation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/>
            <a:r>
              <a:rPr lang="en-US">
                <a:ea typeface="+mn-lt"/>
                <a:cs typeface="+mn-lt"/>
              </a:rPr>
              <a:t>Developing questions in a way that does not assign responsibility, blame, or guilt</a:t>
            </a:r>
          </a:p>
          <a:p>
            <a:r>
              <a:rPr lang="en-US">
                <a:ea typeface="+mn-lt"/>
                <a:cs typeface="+mn-lt"/>
              </a:rPr>
              <a:t>Creating safe and comfortable interview environment/setting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Check your bias especially when reflecting credibility</a:t>
            </a:r>
          </a:p>
          <a:p>
            <a:r>
              <a:rPr lang="en-US">
                <a:cs typeface="Calibri"/>
              </a:rPr>
              <a:t>Consider questions that speak to the senses </a:t>
            </a:r>
          </a:p>
          <a:p>
            <a:r>
              <a:rPr lang="en-US"/>
              <a:t>Framing and phrasing meeting invitations, email communications</a:t>
            </a:r>
          </a:p>
          <a:p>
            <a:r>
              <a:rPr lang="en-US" sz="2800"/>
              <a:t>Understand and attend to your own reactions or triggers</a:t>
            </a:r>
            <a:endParaRPr lang="en-US" sz="2800">
              <a:ea typeface="Calibri"/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39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23D62B-B7F3-302A-7502-A0CCB9710C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Trauma-Informed Approach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2F047F-2451-0EC7-816D-30F5550A5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0520"/>
            <a:ext cx="10515600" cy="4351980"/>
          </a:xfrm>
        </p:spPr>
        <p:txBody>
          <a:bodyPr>
            <a:normAutofit/>
          </a:bodyPr>
          <a:lstStyle/>
          <a:p>
            <a:pPr marL="457200"/>
            <a:r>
              <a:rPr lang="en-US" dirty="0"/>
              <a:t>Pre-interview framing: “it’s okay if you don’t remember something today,” “sometimes it takes time to remember, which is okay”</a:t>
            </a:r>
          </a:p>
          <a:p>
            <a:r>
              <a:rPr lang="en-US" dirty="0"/>
              <a:t>Let Complainant talk uninterrupted and ask clarifying questions afterwards</a:t>
            </a:r>
          </a:p>
          <a:p>
            <a:r>
              <a:rPr lang="en-US" dirty="0"/>
              <a:t>Consider asking questions about the other senses</a:t>
            </a:r>
          </a:p>
          <a:p>
            <a:pPr marL="457200"/>
            <a:r>
              <a:rPr lang="en-US" dirty="0"/>
              <a:t>Do not insist in chronological order retelling; gather the information and organize it</a:t>
            </a:r>
          </a:p>
        </p:txBody>
      </p:sp>
    </p:spTree>
    <p:extLst>
      <p:ext uri="{BB962C8B-B14F-4D97-AF65-F5344CB8AC3E}">
        <p14:creationId xmlns:p14="http://schemas.microsoft.com/office/powerpoint/2010/main" val="4654789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5C6AF5-0DEA-BCC5-0CE6-AD41565A3FB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ＭＳ Ｐゴシック"/>
                <a:cs typeface="+mn-cs"/>
              </a:rPr>
              <a:t>Significant Time Between Incident And Report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The norm when the person causing the harm was not a stranger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Many victim/survivors are able to report only after they receive the necessary support to do so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Why do they wait? For many of the same reasons they later recant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fear repercussions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are pressured by others not to report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feel shame, embarrassment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are afraid of the person who caused the harm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are afraid of not being believed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Fear that nothing will be done about it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868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23DAE2-4015-FF81-B2D6-488D0F055BD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Cultural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Communication styles</a:t>
            </a:r>
          </a:p>
          <a:p>
            <a:r>
              <a:rPr lang="en-US"/>
              <a:t>Attitudes toward conflict</a:t>
            </a:r>
          </a:p>
          <a:p>
            <a:r>
              <a:rPr lang="en-US"/>
              <a:t>Approaches toward completing tasks</a:t>
            </a:r>
          </a:p>
          <a:p>
            <a:r>
              <a:rPr lang="en-US"/>
              <a:t>Decision-making styles</a:t>
            </a:r>
          </a:p>
          <a:p>
            <a:r>
              <a:rPr lang="en-US"/>
              <a:t>Approaches to knowing</a:t>
            </a:r>
          </a:p>
          <a:p>
            <a:r>
              <a:rPr lang="en-US"/>
              <a:t>Attitudes toward disclosure</a:t>
            </a:r>
          </a:p>
          <a:p>
            <a:pPr lvl="1"/>
            <a:r>
              <a:rPr lang="en-US"/>
              <a:t>Appropriate to share emotions, reasons for conflict</a:t>
            </a:r>
          </a:p>
          <a:p>
            <a:pPr marL="2743200" lvl="8" indent="0">
              <a:buNone/>
            </a:pPr>
            <a:r>
              <a:rPr lang="en-US" sz="975"/>
              <a:t>	--Sue Ann Van Dermyden, 2017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477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CA9AC5-AAE4-7823-A2E1-2FD57C31B7D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Common Practice Considerations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68580" tIns="34290" rIns="68580" bIns="34290" rtlCol="0" anchor="t">
            <a:normAutofit/>
          </a:bodyPr>
          <a:lstStyle/>
          <a:p>
            <a:r>
              <a:rPr lang="en-US"/>
              <a:t>Be mindful of cultural differences</a:t>
            </a:r>
          </a:p>
          <a:p>
            <a:pPr lvl="1"/>
            <a:r>
              <a:rPr lang="en-US"/>
              <a:t>Continuum of honesty and face-saving</a:t>
            </a:r>
          </a:p>
          <a:p>
            <a:pPr lvl="1"/>
            <a:r>
              <a:rPr lang="en-US"/>
              <a:t>In-group vs. out-group</a:t>
            </a:r>
          </a:p>
          <a:p>
            <a:pPr lvl="1"/>
            <a:r>
              <a:rPr lang="en-US"/>
              <a:t>Linear vs. non-linear narrative</a:t>
            </a:r>
          </a:p>
          <a:p>
            <a:r>
              <a:rPr lang="en-US">
                <a:ea typeface="+mn-lt"/>
                <a:cs typeface="+mn-lt"/>
              </a:rPr>
              <a:t>Check biases, especially when assessing credibility</a:t>
            </a:r>
          </a:p>
          <a:p>
            <a:r>
              <a:rPr lang="en-US">
                <a:ea typeface="+mn-lt"/>
                <a:cs typeface="+mn-lt"/>
              </a:rPr>
              <a:t>Ask questions in a way that does not assign responsibility, blame, or guilt</a:t>
            </a:r>
          </a:p>
          <a:p>
            <a:endParaRPr lang="en-US">
              <a:ea typeface="+mn-lt"/>
              <a:cs typeface="+mn-lt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0266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38E9E-FD29-BA5E-3DE8-642D85FC8AD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Investigation Clarification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1AFCEE-C3D9-5B6C-77E9-EE44C1A0F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/>
            <a:r>
              <a:rPr lang="en-US" dirty="0"/>
              <a:t>Policy elements</a:t>
            </a:r>
          </a:p>
          <a:p>
            <a:pPr marL="914400" lvl="1"/>
            <a:r>
              <a:rPr lang="en-US" dirty="0"/>
              <a:t>Components defined</a:t>
            </a:r>
          </a:p>
          <a:p>
            <a:pPr marL="914400" lvl="1"/>
            <a:r>
              <a:rPr lang="en-US" dirty="0"/>
              <a:t>Evaluation considerations</a:t>
            </a:r>
          </a:p>
          <a:p>
            <a:pPr marL="457200"/>
            <a:r>
              <a:rPr lang="en-US" dirty="0"/>
              <a:t>Evidence and credibility</a:t>
            </a:r>
          </a:p>
          <a:p>
            <a:pPr marL="457200"/>
            <a:r>
              <a:rPr lang="en-US" dirty="0"/>
              <a:t>For 1B.3.1 (Title IX) Consent construct </a:t>
            </a:r>
          </a:p>
        </p:txBody>
      </p:sp>
    </p:spTree>
    <p:extLst>
      <p:ext uri="{BB962C8B-B14F-4D97-AF65-F5344CB8AC3E}">
        <p14:creationId xmlns:p14="http://schemas.microsoft.com/office/powerpoint/2010/main" val="36369850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92687F-C731-D7B9-3ACA-E8EC362240D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Determine goals of questions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Who, what, where, when, why, how</a:t>
            </a:r>
          </a:p>
          <a:p>
            <a:r>
              <a:rPr lang="en-US">
                <a:cs typeface="Calibri"/>
              </a:rPr>
              <a:t>Intake meeting vs. Investigatory interview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Refine scope</a:t>
            </a:r>
          </a:p>
          <a:p>
            <a:r>
              <a:rPr lang="en-US">
                <a:cs typeface="Calibri"/>
              </a:rPr>
              <a:t>What information are you missing or have questions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Read through reports/complaints and note any questions</a:t>
            </a:r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Policy elements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Policy element handout</a:t>
            </a:r>
          </a:p>
        </p:txBody>
      </p:sp>
    </p:spTree>
    <p:extLst>
      <p:ext uri="{BB962C8B-B14F-4D97-AF65-F5344CB8AC3E}">
        <p14:creationId xmlns:p14="http://schemas.microsoft.com/office/powerpoint/2010/main" val="24530434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0E4FA1-7E2A-4F5E-B744-062D1A6A3FA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How to structure questions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>
                <a:cs typeface="Calibri"/>
              </a:rPr>
              <a:t>Start with broad/open ended questions</a:t>
            </a:r>
          </a:p>
          <a:p>
            <a:r>
              <a:rPr lang="en-US">
                <a:cs typeface="Calibri"/>
              </a:rPr>
              <a:t>Allow to tell their story/experience however they choose</a:t>
            </a:r>
          </a:p>
          <a:p>
            <a:pPr lvl="1"/>
            <a:r>
              <a:rPr lang="en-US">
                <a:cs typeface="Calibri"/>
              </a:rPr>
              <a:t>Where they start/end their story and what they emphasize can be very telling and important for you to have.</a:t>
            </a:r>
          </a:p>
          <a:p>
            <a:r>
              <a:rPr lang="en-US">
                <a:cs typeface="Calibri"/>
              </a:rPr>
              <a:t>Clarifying questions</a:t>
            </a:r>
          </a:p>
          <a:p>
            <a:pPr lvl="1"/>
            <a:r>
              <a:rPr lang="en-US">
                <a:cs typeface="Calibri"/>
              </a:rPr>
              <a:t>Funnel approach</a:t>
            </a:r>
          </a:p>
          <a:p>
            <a:pPr lvl="1"/>
            <a:r>
              <a:rPr lang="en-US">
                <a:cs typeface="Calibri"/>
              </a:rPr>
              <a:t>Ask to clarify meaning of words/descriptors </a:t>
            </a:r>
          </a:p>
          <a:p>
            <a:r>
              <a:rPr lang="en-US">
                <a:cs typeface="Calibri"/>
              </a:rPr>
              <a:t>Allow for Silence </a:t>
            </a:r>
          </a:p>
          <a:p>
            <a:r>
              <a:rPr lang="en-US">
                <a:cs typeface="Calibri"/>
              </a:rPr>
              <a:t>Additional questions/things left unanswered</a:t>
            </a:r>
            <a:endParaRPr lang="en-US"/>
          </a:p>
          <a:p>
            <a:r>
              <a:rPr lang="en-US">
                <a:cs typeface="Calibri"/>
              </a:rPr>
              <a:t>Closing questions</a:t>
            </a:r>
          </a:p>
          <a:p>
            <a:pPr lvl="1"/>
            <a:r>
              <a:rPr lang="en-US">
                <a:cs typeface="Calibri"/>
              </a:rPr>
              <a:t>Is there anything else you think I should know?</a:t>
            </a:r>
          </a:p>
          <a:p>
            <a:pPr lvl="1"/>
            <a:r>
              <a:rPr lang="en-US">
                <a:cs typeface="Calibri"/>
              </a:rPr>
              <a:t>Anything I didn't ask that you thought I would ask about?</a:t>
            </a:r>
          </a:p>
          <a:p>
            <a:pPr lvl="1"/>
            <a:r>
              <a:rPr lang="en-US">
                <a:cs typeface="Calibri"/>
              </a:rPr>
              <a:t>Is there anyone that you think I should talk to? Why?</a:t>
            </a:r>
          </a:p>
        </p:txBody>
      </p:sp>
    </p:spTree>
    <p:extLst>
      <p:ext uri="{BB962C8B-B14F-4D97-AF65-F5344CB8AC3E}">
        <p14:creationId xmlns:p14="http://schemas.microsoft.com/office/powerpoint/2010/main" val="3462083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5DC69-96A1-AD2A-C99D-BD64963EA0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Decision Factors</a:t>
            </a: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Interviewing parties and witnesses</a:t>
            </a:r>
          </a:p>
          <a:p>
            <a:r>
              <a:rPr lang="en-US"/>
              <a:t>Include evidence and present credibility factors</a:t>
            </a:r>
          </a:p>
          <a:p>
            <a:r>
              <a:rPr lang="en-US"/>
              <a:t>Create context by presenting the totality of circumstances</a:t>
            </a:r>
          </a:p>
          <a:p>
            <a:r>
              <a:rPr lang="en-US"/>
              <a:t>Focus on gathering evidence, as a neutral fact finder not if there is evidence for finding</a:t>
            </a:r>
          </a:p>
        </p:txBody>
      </p:sp>
    </p:spTree>
    <p:extLst>
      <p:ext uri="{BB962C8B-B14F-4D97-AF65-F5344CB8AC3E}">
        <p14:creationId xmlns:p14="http://schemas.microsoft.com/office/powerpoint/2010/main" val="26230886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91D5CA-8976-A20A-2510-9D35DCEBF67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Interview questions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ALL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Interview questions for all parties</a:t>
            </a:r>
          </a:p>
          <a:p>
            <a:pPr lvl="1"/>
            <a:r>
              <a:rPr lang="en-US">
                <a:ea typeface="+mn-lt"/>
                <a:cs typeface="+mn-lt"/>
              </a:rPr>
              <a:t>Allow them chance to share their story/experience</a:t>
            </a:r>
          </a:p>
          <a:p>
            <a:pPr lvl="2"/>
            <a:r>
              <a:rPr lang="en-US">
                <a:ea typeface="+mn-lt"/>
                <a:cs typeface="+mn-lt"/>
              </a:rPr>
              <a:t>"Tell me about your experience" - "this is your opportunity to respond to allegations" - "do you know why I asked to meet with you"</a:t>
            </a:r>
            <a:endParaRPr lang="en-US">
              <a:cs typeface="Calibri"/>
            </a:endParaRPr>
          </a:p>
          <a:p>
            <a:pPr lvl="2"/>
            <a:r>
              <a:rPr lang="en-US">
                <a:ea typeface="+mn-lt"/>
                <a:cs typeface="+mn-lt"/>
              </a:rPr>
              <a:t>Prepare what information willing/able to share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Ask the who/what/where/when/how questions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Summarizing Information back</a:t>
            </a:r>
          </a:p>
          <a:p>
            <a:pPr lvl="1"/>
            <a:r>
              <a:rPr lang="en-US">
                <a:ea typeface="+mn-lt"/>
                <a:cs typeface="+mn-lt"/>
              </a:rPr>
              <a:t>Policy elements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Effect/impact</a:t>
            </a: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241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12174A-BC10-6B14-ACBA-1BF37CF58E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Interview questions continued...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Interviewee specific questions</a:t>
            </a:r>
          </a:p>
          <a:p>
            <a:pPr lvl="1"/>
            <a:r>
              <a:rPr lang="en-US" dirty="0">
                <a:ea typeface="+mn-lt"/>
                <a:cs typeface="+mn-lt"/>
              </a:rPr>
              <a:t>Respondent – make sure to review allegations before questions</a:t>
            </a:r>
            <a:endParaRPr lang="en-US" dirty="0">
              <a:ea typeface="Calibri"/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Complainant – clarify protected class and identity 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What they observed/their perspective of incident(s)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Inconsistencies with other parties/witnesses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Evidence specific questions – what they have, might have seen/been part of, etc.</a:t>
            </a:r>
          </a:p>
          <a:p>
            <a:pPr lvl="1"/>
            <a:r>
              <a:rPr lang="en-US" dirty="0">
                <a:cs typeface="Calibri"/>
              </a:rPr>
              <a:t>Desired outcome/resolution</a:t>
            </a:r>
          </a:p>
        </p:txBody>
      </p:sp>
    </p:spTree>
    <p:extLst>
      <p:ext uri="{BB962C8B-B14F-4D97-AF65-F5344CB8AC3E}">
        <p14:creationId xmlns:p14="http://schemas.microsoft.com/office/powerpoint/2010/main" val="29121607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6C807E-C7B5-C9F5-E0E3-A62E6C2820E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Interview </a:t>
            </a: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Considerations</a:t>
            </a: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credibility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n-US">
                <a:cs typeface="Calibri"/>
              </a:rPr>
              <a:t>Look for consistency with out-cry witnesses or contemporaneous reports </a:t>
            </a:r>
          </a:p>
          <a:p>
            <a:r>
              <a:rPr lang="en-US">
                <a:cs typeface="Calibri"/>
              </a:rPr>
              <a:t>Assess demeanor 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   Inherent Plausibility 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Consider relevant past acts; are there alternative versions that are more plausible 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Compare overlap/consistency with other statements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Interviewee who derails questions and/or focuses on irrelevant information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Providing inconsistent statements 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Motives/Relationships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Positionality 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Mind/memory altering substances</a:t>
            </a:r>
            <a:endParaRPr lang="en-US">
              <a:ea typeface="Calibri"/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367000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AC4D5-6632-9D8E-D77F-69CF7865B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A9C9E6-CA7C-A4B8-DCCE-8D18C862F7E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Analyzing certain qualities and factors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73F4F0A-130F-A576-3F9F-652939E75B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defRPr/>
            </a:pPr>
            <a:r>
              <a:rPr lang="en-US" altLang="en-US" sz="2400"/>
              <a:t>Demeanor: noted reactions to allegations or information shared; behaviors or feelings shared with others</a:t>
            </a:r>
          </a:p>
          <a:p>
            <a:pPr marL="342900" indent="-342900">
              <a:defRPr/>
            </a:pPr>
            <a:r>
              <a:rPr lang="en-US" altLang="en-US" sz="2400"/>
              <a:t>Logic and consistency: consistency with what others shared (including possible witnesses); plausible explanations</a:t>
            </a:r>
            <a:endParaRPr lang="en-US" altLang="en-US" sz="2400">
              <a:ea typeface="Calibri"/>
              <a:cs typeface="Calibri"/>
            </a:endParaRPr>
          </a:p>
          <a:p>
            <a:pPr marL="342900" indent="-342900">
              <a:defRPr/>
            </a:pPr>
            <a:r>
              <a:rPr lang="en-US" altLang="en-US" sz="2400"/>
              <a:t>Corroborating evidence: any admission or rationalizing of conduct; specific denial; witnesses with the opportunity to observe, recognize, or understand the situation</a:t>
            </a:r>
            <a:endParaRPr lang="en-US" altLang="en-US" sz="2400">
              <a:ea typeface="Calibri"/>
              <a:cs typeface="Calibri"/>
            </a:endParaRPr>
          </a:p>
          <a:p>
            <a:pPr marL="342900" indent="-342900">
              <a:defRPr/>
            </a:pPr>
            <a:r>
              <a:rPr lang="en-US" altLang="en-US" sz="2400"/>
              <a:t>Circumstantial evidence: statements or behavior in other situations that support or refute alleged conduct</a:t>
            </a:r>
            <a:endParaRPr lang="en-US" altLang="en-US" sz="2400">
              <a:ea typeface="Calibri"/>
              <a:cs typeface="Calibri"/>
            </a:endParaRPr>
          </a:p>
          <a:p>
            <a:pPr marL="342900" indent="-342900">
              <a:defRPr/>
            </a:pPr>
            <a:r>
              <a:rPr lang="en-US" altLang="en-US" sz="2400"/>
              <a:t>Trauma-informed approach: note that trauma itself is not evidence to support or not support</a:t>
            </a:r>
          </a:p>
        </p:txBody>
      </p:sp>
    </p:spTree>
    <p:extLst>
      <p:ext uri="{BB962C8B-B14F-4D97-AF65-F5344CB8AC3E}">
        <p14:creationId xmlns:p14="http://schemas.microsoft.com/office/powerpoint/2010/main" val="1038921106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D648BA-C45C-8F4D-9C7B-78711EE93B2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Each interview might look different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Emotion – crying, anger, indifference, being conflicted, shock, trauma, etc.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Timing – short answers, decisions to make, communication styles, etc.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How you ask questions 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Credibility concerns 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Effort needed to structure interview – redirect, diffuse conversation, etc.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0559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EAC795-6D2E-3B7E-4BA4-C4FFB62D4F9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Maintaining control of interview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Provide roadmap of interview </a:t>
            </a:r>
          </a:p>
          <a:p>
            <a:r>
              <a:rPr lang="en-US" dirty="0">
                <a:ea typeface="+mn-lt"/>
                <a:cs typeface="+mn-lt"/>
              </a:rPr>
              <a:t>Safety – Think about how you have arranged the room, security, etc.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Union reps/ support persons/parents/lawyers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Be clear about what their role is from the very beginning </a:t>
            </a:r>
          </a:p>
          <a:p>
            <a:pPr lvl="1"/>
            <a:r>
              <a:rPr lang="en-US" dirty="0">
                <a:ea typeface="+mn-lt"/>
                <a:cs typeface="+mn-lt"/>
              </a:rPr>
              <a:t>Allow for time and space for them to meet away from investigator </a:t>
            </a:r>
          </a:p>
          <a:p>
            <a:pPr lvl="1"/>
            <a:r>
              <a:rPr lang="en-US" dirty="0">
                <a:ea typeface="+mn-lt"/>
                <a:cs typeface="+mn-lt"/>
              </a:rPr>
              <a:t>Give reminders/warnings if necessary</a:t>
            </a:r>
            <a:endParaRPr lang="en-US" dirty="0">
              <a:cs typeface="Calibri"/>
            </a:endParaRPr>
          </a:p>
          <a:p>
            <a:r>
              <a:rPr lang="en-US" dirty="0">
                <a:ea typeface="+mn-lt"/>
                <a:cs typeface="+mn-lt"/>
              </a:rPr>
              <a:t>Don’t be afraid to end a meeting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Difference between control and parties not cooperating</a:t>
            </a:r>
            <a:endParaRPr lang="en-US" dirty="0"/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1686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4BBF9D-3A33-E8A3-0986-3F60CAA8E2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Providing empathy and validation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94026" y="1450146"/>
            <a:ext cx="10515600" cy="4806181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>
                <a:ea typeface="+mn-lt"/>
                <a:cs typeface="+mn-lt"/>
              </a:rPr>
              <a:t>Empathy for all interviewees</a:t>
            </a:r>
            <a:endParaRPr lang="en-US"/>
          </a:p>
          <a:p>
            <a:pPr lvl="1">
              <a:buFont typeface="Courier New" panose="020F0502020204030204" pitchFamily="34" charset="0"/>
              <a:buChar char="o"/>
            </a:pPr>
            <a:r>
              <a:rPr lang="en-US">
                <a:ea typeface="+mn-lt"/>
                <a:cs typeface="+mn-lt"/>
              </a:rPr>
              <a:t>Focus on treating the individual as a whole person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>
                <a:ea typeface="Calibri"/>
                <a:cs typeface="Calibri"/>
              </a:rPr>
              <a:t>Develops rapport and shows respect for your story/experience 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>
                <a:ea typeface="Calibri"/>
                <a:cs typeface="Calibri"/>
              </a:rPr>
              <a:t>Reduces resistance and allows them to share in supportive environment </a:t>
            </a:r>
          </a:p>
          <a:p>
            <a:r>
              <a:rPr lang="en-US">
                <a:ea typeface="Calibri"/>
                <a:cs typeface="Calibri"/>
              </a:rPr>
              <a:t>Remain neutral 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>
                <a:ea typeface="Calibri"/>
                <a:cs typeface="Calibri"/>
              </a:rPr>
              <a:t>Don't confuse/misuse as a way to justify actions or suggest leniency in consequences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>
                <a:ea typeface="Calibri"/>
                <a:cs typeface="Calibri"/>
              </a:rPr>
              <a:t>Don't relate to your own personal experiences  (this is not about you)</a:t>
            </a:r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Needs to be sincere and genuine </a:t>
            </a:r>
            <a:endParaRPr lang="en-US">
              <a:ea typeface="Calibri"/>
              <a:cs typeface="Calibri"/>
            </a:endParaRPr>
          </a:p>
          <a:p>
            <a:pPr lvl="1">
              <a:buFont typeface="Courier New" panose="020F0502020204030204" pitchFamily="34" charset="0"/>
              <a:buChar char="o"/>
            </a:pPr>
            <a:r>
              <a:rPr lang="en-US">
                <a:ea typeface="Calibri"/>
                <a:cs typeface="Calibri"/>
              </a:rPr>
              <a:t>Develop your own style 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>
                <a:cs typeface="Calibri"/>
              </a:rPr>
              <a:t>Practice using sample language that validates a person's experience but remains impartial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Remember to allow space for decisions</a:t>
            </a:r>
            <a:endParaRPr lang="en-US">
              <a:ea typeface="Calibri"/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7571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C9013B-8664-A902-2C0B-1EF9252085D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Challenging interviewee tropes 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cs typeface="Calibri"/>
              </a:rPr>
              <a:t>The Clueless one</a:t>
            </a:r>
          </a:p>
          <a:p>
            <a:r>
              <a:rPr lang="en-US">
                <a:cs typeface="Calibri"/>
              </a:rPr>
              <a:t>The Denier </a:t>
            </a:r>
          </a:p>
          <a:p>
            <a:r>
              <a:rPr lang="en-US">
                <a:cs typeface="Calibri"/>
              </a:rPr>
              <a:t>The Distractor </a:t>
            </a:r>
          </a:p>
          <a:p>
            <a:r>
              <a:rPr lang="en-US">
                <a:cs typeface="Calibri"/>
              </a:rPr>
              <a:t>The Confessor </a:t>
            </a:r>
          </a:p>
          <a:p>
            <a:r>
              <a:rPr lang="en-US">
                <a:cs typeface="Calibri"/>
              </a:rPr>
              <a:t>The Explainer</a:t>
            </a:r>
          </a:p>
          <a:p>
            <a:r>
              <a:rPr lang="en-US">
                <a:cs typeface="Calibri"/>
              </a:rPr>
              <a:t>The Apologetic one</a:t>
            </a:r>
          </a:p>
          <a:p>
            <a:r>
              <a:rPr lang="en-US">
                <a:cs typeface="Calibri"/>
              </a:rPr>
              <a:t>The TV lawyer</a:t>
            </a:r>
          </a:p>
          <a:p>
            <a:r>
              <a:rPr lang="en-US">
                <a:cs typeface="Calibri"/>
              </a:rPr>
              <a:t>The Avoidant one</a:t>
            </a:r>
          </a:p>
          <a:p>
            <a:r>
              <a:rPr lang="en-US">
                <a:cs typeface="Calibri"/>
              </a:rPr>
              <a:t>The Questioning one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953863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E2DD8B-11FB-03CB-C805-7A97EAC2421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 taking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Handwritten, typed</a:t>
            </a:r>
          </a:p>
          <a:p>
            <a:r>
              <a:rPr lang="en-US">
                <a:ea typeface="+mn-lt"/>
                <a:cs typeface="+mn-lt"/>
              </a:rPr>
              <a:t>Some of this is a personal preference – be consistent </a:t>
            </a:r>
            <a:endParaRPr lang="en-US"/>
          </a:p>
          <a:p>
            <a:r>
              <a:rPr lang="en-US">
                <a:ea typeface="+mn-lt"/>
                <a:cs typeface="+mn-lt"/>
              </a:rPr>
              <a:t>Have outline of meeting/interview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Consider a notetaker for support</a:t>
            </a:r>
            <a:endParaRPr lang="en-US"/>
          </a:p>
          <a:p>
            <a:r>
              <a:rPr lang="en-US">
                <a:ea typeface="+mn-lt"/>
                <a:cs typeface="+mn-lt"/>
              </a:rPr>
              <a:t>Model notes after investigation report</a:t>
            </a:r>
            <a:endParaRPr lang="en-US"/>
          </a:p>
          <a:p>
            <a:r>
              <a:rPr lang="en-US">
                <a:ea typeface="+mn-lt"/>
                <a:cs typeface="+mn-lt"/>
              </a:rPr>
              <a:t>Make notations where you still have questions for follow up or for other parties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1022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BE8A2D-6092-239F-D432-FD45BD2DD00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Common challenges &amp; tips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Common challenges </a:t>
            </a:r>
          </a:p>
          <a:p>
            <a:pPr lvl="1"/>
            <a:r>
              <a:rPr lang="en-US">
                <a:ea typeface="+mn-lt"/>
                <a:cs typeface="+mn-lt"/>
              </a:rPr>
              <a:t>parties talk fast or talk in circles/share repetitive information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interviews are long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prioritizing typing notes after interview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Self-care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Tips 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type notes/update as soon as possible after interview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document thoughts for follow up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have a notetaker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encourage all to submit a written statement 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03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77A33-6B3F-1EEE-C69E-F133C47B068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Relevant Evidence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430C04D-F5FC-6D65-6399-A246518F8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>
                <a:solidFill>
                  <a:srgbClr val="008042"/>
                </a:solidFill>
              </a:rPr>
              <a:t>For 1B.3/Title IX</a:t>
            </a:r>
          </a:p>
          <a:p>
            <a:r>
              <a:rPr lang="en-US"/>
              <a:t>Evidence is generally considered </a:t>
            </a:r>
            <a:r>
              <a:rPr lang="en-US" b="1"/>
              <a:t>relevant</a:t>
            </a:r>
            <a:r>
              <a:rPr lang="en-US"/>
              <a:t> when it helps determine:</a:t>
            </a:r>
          </a:p>
          <a:p>
            <a:pPr lvl="1"/>
            <a:r>
              <a:rPr lang="en-US"/>
              <a:t>Whether the Respondent violated policy, and/or</a:t>
            </a:r>
          </a:p>
          <a:p>
            <a:pPr lvl="1"/>
            <a:r>
              <a:rPr lang="en-US"/>
              <a:t>The credibility of any evidence, including a party or witness statement</a:t>
            </a:r>
          </a:p>
          <a:p>
            <a:pPr marL="457200"/>
            <a:r>
              <a:rPr lang="en-US"/>
              <a:t>The Investigator initially evaluated relevance, but the DM ultimately decides</a:t>
            </a:r>
          </a:p>
          <a:p>
            <a:r>
              <a:rPr lang="en-US"/>
              <a:t>All relevant evidence must be objectively evaluated and considered</a:t>
            </a:r>
          </a:p>
          <a:p>
            <a:pPr lvl="1"/>
            <a:r>
              <a:rPr lang="en-US" b="1"/>
              <a:t>Inculpatory</a:t>
            </a:r>
            <a:r>
              <a:rPr lang="en-US"/>
              <a:t>: tending to suggest a finding of responsibility</a:t>
            </a:r>
          </a:p>
          <a:p>
            <a:pPr lvl="1"/>
            <a:r>
              <a:rPr lang="en-US" b="1"/>
              <a:t>Exculpatory</a:t>
            </a:r>
            <a:r>
              <a:rPr lang="en-US"/>
              <a:t>: tending to suggest a finding of not responsible</a:t>
            </a:r>
          </a:p>
          <a:p>
            <a:pPr marL="457200"/>
            <a:r>
              <a:rPr lang="en-US"/>
              <a:t>In the decision-making phase, parties may dispute the Investigator’s initial relevance determinations</a:t>
            </a:r>
          </a:p>
        </p:txBody>
      </p:sp>
    </p:spTree>
    <p:extLst>
      <p:ext uri="{BB962C8B-B14F-4D97-AF65-F5344CB8AC3E}">
        <p14:creationId xmlns:p14="http://schemas.microsoft.com/office/powerpoint/2010/main" val="72905582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07A552-41F0-7370-8F98-5923C32B33E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Recording interviews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>
                <a:ea typeface="+mn-lt"/>
                <a:cs typeface="+mn-lt"/>
              </a:rPr>
              <a:t>Allows the investigator to focus on content/information and being present during the interview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Recordings can ensure that all data and information is accurate.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Provides for use of direct quotes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Allows for investigator to review/reflect to determine what gaps still exist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Provides investigator an opportunity to refine investigation skills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Recordings can be taken in multiple ways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Teams, handheld, etc.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Record ALL the interview - including opening information, data privacy review (ask for verbal acceptance), all "housekeeping" information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6915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C208D3-FE37-07BE-4E8F-D58C94CEA84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Recording interviews, cont.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ea typeface="+mn-lt"/>
                <a:cs typeface="+mn-lt"/>
              </a:rPr>
              <a:t>There are additional nuances of recording that are different from standard interviewing.</a:t>
            </a:r>
          </a:p>
          <a:p>
            <a:pPr lvl="1"/>
            <a:r>
              <a:rPr lang="en-US">
                <a:ea typeface="+mn-lt"/>
                <a:cs typeface="+mn-lt"/>
              </a:rPr>
              <a:t>Open recording stating date, time, and introduction of parties (including spelling of names). End recording with time.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Audio recordings do not pick up on non-verbal (head nods, etc.) – prepare parties at beginning of interview and clarify during interview if needed.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Develop a plan for your recording - send for transcription, etc.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This provides a typed/hard copy of the interview.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Transcription review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Determine if you want to add this as a part of your process</a:t>
            </a:r>
            <a:endParaRPr lang="en-US">
              <a:cs typeface="Calibri"/>
            </a:endParaRPr>
          </a:p>
          <a:p>
            <a:pPr lvl="1"/>
            <a:r>
              <a:rPr lang="en-US">
                <a:cs typeface="Calibri"/>
              </a:rPr>
              <a:t>Who can attend to complete the review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783939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03977C-79BC-9001-062A-B365FA109F7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Recording considerations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Contracts for transcription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transcription services</a:t>
            </a:r>
          </a:p>
          <a:p>
            <a:r>
              <a:rPr lang="en-US" dirty="0">
                <a:ea typeface="+mn-lt"/>
                <a:cs typeface="+mn-lt"/>
              </a:rPr>
              <a:t>Access to transcripts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Who, when, why</a:t>
            </a:r>
            <a:endParaRPr lang="en-US" dirty="0">
              <a:cs typeface="Calibri"/>
            </a:endParaRPr>
          </a:p>
          <a:p>
            <a:r>
              <a:rPr lang="en-US" dirty="0">
                <a:ea typeface="+mn-lt"/>
                <a:cs typeface="+mn-lt"/>
              </a:rPr>
              <a:t>Storage of recordings and transcripts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Data retention policies</a:t>
            </a:r>
            <a:endParaRPr lang="en-US" dirty="0"/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/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938515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23BC9D-65F8-8232-E025-2889F58D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Calibri"/>
                <a:cs typeface="Calibri"/>
              </a:rPr>
              <a:t>Part 4: Components of Investigation Report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C9E447-CE2B-0A99-D76F-D56D616BC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3144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80999C-5C6E-CFF5-B779-2D0A5C5F665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  <a:t>Goals of Investigatory report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Present findings in a well-written and well-organized format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Document the steps taken during the investigation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Document the evidence collected and reviewed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Provide a clear, objective picture of investigation to the DM</a:t>
            </a:r>
          </a:p>
          <a:p>
            <a:r>
              <a:rPr lang="en-US">
                <a:ea typeface="Calibri"/>
                <a:cs typeface="Calibri"/>
              </a:rPr>
              <a:t>Should contain all information a DM needs to make their decision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949245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A5D77A-471F-C2E2-A4CF-83FE6C616B0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  <a:t>Investigatory report components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Transmittal letter &amp; Cover Sheet/Disclosure Notice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Investigation report cover page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Table of contents 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Introduction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Scope &amp; Methodology 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Policies &amp; Definitions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Statements &amp; Evidence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Synthesis 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Exhibit Index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12589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60F5F2-A089-1101-112B-AD4889C2F4B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  <a:t>Technical writing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22C14-9AF3-C0D5-BD1A-B975FE82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ea typeface="Calibri"/>
                <a:cs typeface="Calibri"/>
              </a:rPr>
              <a:t>Technical Writing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Focuses on explaining complex concepts clearly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Instructional, procedural, and often involves guidelines/manuals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Primary goal is to make technical information easy to understand and use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Written for a specific audience</a:t>
            </a:r>
          </a:p>
        </p:txBody>
      </p:sp>
    </p:spTree>
    <p:extLst>
      <p:ext uri="{BB962C8B-B14F-4D97-AF65-F5344CB8AC3E}">
        <p14:creationId xmlns:p14="http://schemas.microsoft.com/office/powerpoint/2010/main" val="15560163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414721-B754-65C5-4C57-488AF77B00A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  <a:t>objective writing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22C14-9AF3-C0D5-BD1A-B975FE82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ea typeface="Calibri"/>
                <a:cs typeface="Calibri"/>
              </a:rPr>
              <a:t>Objective Writing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Impersonal and factual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Focuses on being neutral and informative, ensuring the reader can make their own judgments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Focuses on credibility but avoids overt persuasions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Presenting facts without bias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Written for a general audience</a:t>
            </a:r>
          </a:p>
        </p:txBody>
      </p:sp>
    </p:spTree>
    <p:extLst>
      <p:ext uri="{BB962C8B-B14F-4D97-AF65-F5344CB8AC3E}">
        <p14:creationId xmlns:p14="http://schemas.microsoft.com/office/powerpoint/2010/main" val="109580766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1BAB8C-197B-EDB2-0FF0-9F06E00481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  <a:t>Technical vs objective writing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22C14-9AF3-C0D5-BD1A-B975FE82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Comparing technical and objective writing:</a:t>
            </a:r>
          </a:p>
          <a:p>
            <a:pPr>
              <a:buFontTx/>
              <a:buChar char="-"/>
            </a:pPr>
            <a:r>
              <a:rPr lang="en-US" dirty="0">
                <a:ea typeface="Calibri"/>
                <a:cs typeface="Calibri"/>
              </a:rPr>
              <a:t>Both require clarity, structure and accuracy</a:t>
            </a:r>
          </a:p>
          <a:p>
            <a:pPr>
              <a:buFontTx/>
              <a:buChar char="-"/>
            </a:pPr>
            <a:r>
              <a:rPr lang="en-US" dirty="0">
                <a:ea typeface="Calibri"/>
                <a:cs typeface="Calibri"/>
              </a:rPr>
              <a:t>Both are focused on fact-based and credible information</a:t>
            </a:r>
          </a:p>
          <a:p>
            <a:pPr>
              <a:buFontTx/>
              <a:buChar char="-"/>
            </a:pPr>
            <a:r>
              <a:rPr lang="en-US" dirty="0">
                <a:ea typeface="Calibri"/>
                <a:cs typeface="Calibri"/>
              </a:rPr>
              <a:t>Share a purpose to explain or instruct without bias</a:t>
            </a:r>
          </a:p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Best practices:</a:t>
            </a:r>
          </a:p>
          <a:p>
            <a:pPr>
              <a:buFontTx/>
              <a:buChar char="-"/>
            </a:pPr>
            <a:r>
              <a:rPr lang="en-US" dirty="0">
                <a:ea typeface="Calibri"/>
                <a:cs typeface="Calibri"/>
              </a:rPr>
              <a:t>Be concise and avoid unnecessary complexity. </a:t>
            </a:r>
          </a:p>
          <a:p>
            <a:pPr>
              <a:buFontTx/>
              <a:buChar char="-"/>
            </a:pPr>
            <a:r>
              <a:rPr lang="en-US" dirty="0">
                <a:ea typeface="Calibri"/>
                <a:cs typeface="Calibri"/>
              </a:rPr>
              <a:t>Stick to facts and connect to relevant exhibits attached to investigatory report</a:t>
            </a:r>
          </a:p>
          <a:p>
            <a:pPr>
              <a:buFontTx/>
              <a:buChar char="-"/>
            </a:pPr>
            <a:r>
              <a:rPr lang="en-US" dirty="0">
                <a:ea typeface="Calibri"/>
                <a:cs typeface="Calibri"/>
              </a:rPr>
              <a:t>Avoid language that can be misinterpreted </a:t>
            </a: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pPr>
              <a:buFontTx/>
              <a:buChar char="-"/>
            </a:pP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912679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1282C6-92A0-1BFB-2229-C04F8FF11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038475" cy="1325563"/>
          </a:xfrm>
        </p:spPr>
        <p:txBody>
          <a:bodyPr/>
          <a:lstStyle/>
          <a:p>
            <a:r>
              <a:rPr lang="en-US"/>
              <a:t>Thank you.</a:t>
            </a:r>
          </a:p>
        </p:txBody>
      </p:sp>
      <p:pic>
        <p:nvPicPr>
          <p:cNvPr id="18" name="Picture Placeholder 17" descr="Minnesota State logo.">
            <a:extLst>
              <a:ext uri="{FF2B5EF4-FFF2-40B4-BE49-F238E27FC236}">
                <a16:creationId xmlns:a16="http://schemas.microsoft.com/office/drawing/2014/main" id="{1CA5E9F0-4841-EB68-BE40-73D57F491FF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2" b="532"/>
          <a:stretch/>
        </p:blipFill>
        <p:spPr>
          <a:xfrm>
            <a:off x="4413504" y="1398655"/>
            <a:ext cx="3364992" cy="1548826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70B7327-EBE3-138E-583A-97566E13B3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 lnSpcReduction="10000"/>
          </a:bodyPr>
          <a:lstStyle/>
          <a:p>
            <a:pPr lvl="0"/>
            <a:r>
              <a:rPr lang="en-US"/>
              <a:t>30 </a:t>
            </a:r>
            <a:r>
              <a:rPr lang="en-US" noProof="0"/>
              <a:t>East 7th Street, Suite 350</a:t>
            </a:r>
          </a:p>
          <a:p>
            <a:pPr lvl="0"/>
            <a:r>
              <a:rPr lang="en-US" noProof="0"/>
              <a:t>St. Paul, MN  55101-7804</a:t>
            </a:r>
          </a:p>
          <a:p>
            <a:pPr lvl="0"/>
            <a:endParaRPr lang="en-US" noProof="0"/>
          </a:p>
          <a:p>
            <a:pPr lvl="0"/>
            <a:r>
              <a:rPr lang="en-US" noProof="0"/>
              <a:t>651-201-1800</a:t>
            </a:r>
          </a:p>
          <a:p>
            <a:pPr lvl="0"/>
            <a:r>
              <a:rPr lang="en-US" noProof="0"/>
              <a:t>888-667-2848</a:t>
            </a:r>
            <a:endParaRPr lang="en-US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E7C049AE-FCF5-7316-B58C-5C08009C6E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/>
          <a:lstStyle/>
          <a:p>
            <a:r>
              <a:rPr lang="en-US"/>
              <a:t>MinnState.edu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EA8FC90-B7D5-0BD1-6CBE-73BD215174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6049963"/>
            <a:ext cx="12192000" cy="661987"/>
          </a:xfrm>
        </p:spPr>
        <p:txBody>
          <a:bodyPr>
            <a:normAutofit/>
          </a:bodyPr>
          <a:lstStyle/>
          <a:p>
            <a:r>
              <a:rPr lang="en-US"/>
              <a:t>This document is available in alternative formats to individuals with disabilities. To request an alternate format, contact Human Resources at 651-201-1664.</a:t>
            </a:r>
          </a:p>
          <a:p>
            <a:r>
              <a:rPr lang="en-US"/>
              <a:t>Individuals with hearing or speech disabilities may contact us via their preferred Telecommunications Relay Service.</a:t>
            </a:r>
          </a:p>
          <a:p>
            <a:r>
              <a:rPr lang="en-US"/>
              <a:t>Minnesota State is an affirmative action, equal opportunity employer and educator.</a:t>
            </a:r>
          </a:p>
        </p:txBody>
      </p:sp>
    </p:spTree>
    <p:extLst>
      <p:ext uri="{BB962C8B-B14F-4D97-AF65-F5344CB8AC3E}">
        <p14:creationId xmlns:p14="http://schemas.microsoft.com/office/powerpoint/2010/main" val="1826168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E4158-DA7B-D27D-940D-A61B6D9C9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707B5-ABDB-4C0F-2765-55F89F21C86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Relevant Evidence Exclusions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971A0C3-CD45-3143-7C55-BF19134E0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>
                <a:solidFill>
                  <a:srgbClr val="008042"/>
                </a:solidFill>
              </a:rPr>
              <a:t>For 1B.3/Title IX</a:t>
            </a:r>
          </a:p>
          <a:p>
            <a:r>
              <a:rPr lang="en-US"/>
              <a:t>Evidence of the </a:t>
            </a:r>
            <a:r>
              <a:rPr lang="en-US" b="1"/>
              <a:t>Complainant’s sexual predisposition </a:t>
            </a:r>
            <a:r>
              <a:rPr lang="en-US"/>
              <a:t>is never relevant</a:t>
            </a:r>
          </a:p>
          <a:p>
            <a:pPr marL="457200"/>
            <a:r>
              <a:rPr lang="en-US"/>
              <a:t>Evidence of the </a:t>
            </a:r>
            <a:r>
              <a:rPr lang="en-US" b="1"/>
              <a:t>Complainant’s prior sexual behavior </a:t>
            </a:r>
            <a:r>
              <a:rPr lang="en-US"/>
              <a:t>is not relevant except:</a:t>
            </a:r>
          </a:p>
          <a:p>
            <a:pPr lvl="1"/>
            <a:r>
              <a:rPr lang="en-US"/>
              <a:t>If offered to prove that someone other than the Respondent committed the alleged conduct; or</a:t>
            </a:r>
          </a:p>
          <a:p>
            <a:pPr lvl="1"/>
            <a:r>
              <a:rPr lang="en-US"/>
              <a:t>Specific incidents of the Complainant’s prior sexual behavior with respect to the Respondent offered to prove consent</a:t>
            </a:r>
          </a:p>
          <a:p>
            <a:r>
              <a:rPr lang="en-US"/>
              <a:t>Exclusions apply even if admitted or introduced by the Complainant</a:t>
            </a:r>
          </a:p>
          <a:p>
            <a:pPr marL="457200"/>
            <a:r>
              <a:rPr lang="en-US"/>
              <a:t>Exclusions do </a:t>
            </a:r>
            <a:r>
              <a:rPr lang="en-US" b="1"/>
              <a:t>not</a:t>
            </a:r>
            <a:r>
              <a:rPr lang="en-US"/>
              <a:t> apply to the Respondent’s prior sexual behavior or predisposition, which are admissible if relevant</a:t>
            </a:r>
          </a:p>
        </p:txBody>
      </p:sp>
    </p:spTree>
    <p:extLst>
      <p:ext uri="{BB962C8B-B14F-4D97-AF65-F5344CB8AC3E}">
        <p14:creationId xmlns:p14="http://schemas.microsoft.com/office/powerpoint/2010/main" val="3753086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ct val="20000"/>
              </a:spcBef>
              <a:buClr>
                <a:srgbClr val="009F4D"/>
              </a:buClr>
              <a:defRPr/>
            </a:pPr>
            <a:r>
              <a:rPr lang="en-US" sz="4000">
                <a:latin typeface="+mn-lt"/>
                <a:ea typeface="+mn-ea"/>
                <a:cs typeface="Calibri"/>
              </a:rPr>
              <a:t>Investigation Skill-building</a:t>
            </a:r>
            <a:endParaRPr lang="en-US" sz="4000">
              <a:solidFill>
                <a:srgbClr val="0C2340"/>
              </a:solidFill>
              <a:latin typeface="+mn-lt"/>
              <a:ea typeface="Calibri"/>
              <a:cs typeface="Calibri"/>
            </a:endParaRP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D824BD1-7EBF-28C6-F4B5-95316A336C7A}"/>
              </a:ext>
            </a:extLst>
          </p:cNvPr>
          <p:cNvSpPr txBox="1">
            <a:spLocks/>
          </p:cNvSpPr>
          <p:nvPr/>
        </p:nvSpPr>
        <p:spPr>
          <a:xfrm>
            <a:off x="1212575" y="4552123"/>
            <a:ext cx="4124738" cy="13306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Arial" panose="020B0604020202020204" pitchFamily="34" charset="0"/>
              <a:buNone/>
              <a:defRPr sz="2000" b="1" kern="1200">
                <a:solidFill>
                  <a:srgbClr val="009F4D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Arial" panose="020B0604020202020204" pitchFamily="34" charset="0"/>
              <a:buChar char="–"/>
              <a:defRPr sz="2800" kern="1200">
                <a:solidFill>
                  <a:srgbClr val="0C23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Arial" panose="020B0604020202020204" pitchFamily="34" charset="0"/>
              <a:buChar char="•"/>
              <a:defRPr sz="2400" kern="1200">
                <a:solidFill>
                  <a:srgbClr val="0C23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Arial" panose="020B0604020202020204" pitchFamily="34" charset="0"/>
              <a:buChar char="–"/>
              <a:defRPr sz="2000" kern="1200">
                <a:solidFill>
                  <a:srgbClr val="0C23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0C23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cs typeface="Calibri"/>
              </a:rPr>
              <a:t>Maegen </a:t>
            </a:r>
            <a:r>
              <a:rPr lang="en-US" sz="1800" err="1">
                <a:cs typeface="Calibri"/>
              </a:rPr>
              <a:t>Sincleair</a:t>
            </a:r>
            <a:r>
              <a:rPr lang="en-US" sz="1800">
                <a:cs typeface="Calibri"/>
              </a:rPr>
              <a:t> Usher, JD </a:t>
            </a:r>
            <a:r>
              <a:rPr lang="en-US" sz="1800" b="0">
                <a:cs typeface="Calibri"/>
              </a:rPr>
              <a:t>(she/her)</a:t>
            </a:r>
          </a:p>
          <a:p>
            <a:r>
              <a:rPr lang="en-US" sz="1400" b="0">
                <a:cs typeface="Calibri"/>
              </a:rPr>
              <a:t>Investigation Specialist &amp; Lead Deputy Title IX Coordinator</a:t>
            </a:r>
            <a:endParaRPr lang="en-US" sz="1400" b="0">
              <a:ea typeface="Calibri"/>
              <a:cs typeface="Calibri"/>
            </a:endParaRPr>
          </a:p>
          <a:p>
            <a:r>
              <a:rPr lang="en-US" sz="1400" b="0">
                <a:cs typeface="Calibri"/>
              </a:rPr>
              <a:t>Metro State University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16074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23BC9D-65F8-8232-E025-2889F58D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Calibri"/>
                <a:cs typeface="Calibri"/>
              </a:rPr>
              <a:t>Part 1: Investigation Strategy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0FB50A0-D240-EE6E-92FB-FF34435E4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110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074DC0D-69BC-8ACD-7A61-86C759D10C4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Investigation </a:t>
            </a: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Scope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Scope of Investigation</a:t>
            </a:r>
          </a:p>
          <a:p>
            <a:pPr lvl="1"/>
            <a:r>
              <a:rPr lang="en-US"/>
              <a:t>What are the allegations?</a:t>
            </a:r>
          </a:p>
          <a:p>
            <a:pPr lvl="2"/>
            <a:r>
              <a:rPr lang="en-US"/>
              <a:t>1B.1, 1B.3, RWP, Code of conduct, etc.</a:t>
            </a:r>
          </a:p>
          <a:p>
            <a:pPr lvl="2"/>
            <a:r>
              <a:rPr lang="en-US"/>
              <a:t>What are sub-elements</a:t>
            </a:r>
          </a:p>
          <a:p>
            <a:pPr lvl="2"/>
            <a:r>
              <a:rPr lang="en-US"/>
              <a:t>Partnership w/ other departments</a:t>
            </a:r>
          </a:p>
          <a:p>
            <a:pPr lvl="1"/>
            <a:r>
              <a:rPr lang="en-US"/>
              <a:t>Who are the involved parties?</a:t>
            </a:r>
          </a:p>
          <a:p>
            <a:pPr lvl="2"/>
            <a:r>
              <a:rPr lang="en-US"/>
              <a:t>Multiple respondents; multiple complainants – may consider splitting</a:t>
            </a:r>
          </a:p>
          <a:p>
            <a:pPr lvl="1"/>
            <a:r>
              <a:rPr lang="en-US"/>
              <a:t>Do the allegations arise out of same set of facts</a:t>
            </a:r>
          </a:p>
          <a:p>
            <a:pPr lvl="2"/>
            <a:r>
              <a:rPr lang="en-US"/>
              <a:t>If not, consider splitting or referring non 1B.1/1B.3 matters</a:t>
            </a:r>
          </a:p>
          <a:p>
            <a:pPr lvl="2"/>
            <a:r>
              <a:rPr lang="en-US"/>
              <a:t>Allegations for each specific Respondent</a:t>
            </a:r>
          </a:p>
          <a:p>
            <a:pPr lvl="1"/>
            <a:r>
              <a:rPr lang="en-US"/>
              <a:t>Why is scope important?</a:t>
            </a:r>
          </a:p>
          <a:p>
            <a:pPr lvl="2"/>
            <a:r>
              <a:rPr lang="en-US"/>
              <a:t>Prevents Scope creep i.e., getting lost/sidetracked</a:t>
            </a:r>
          </a:p>
          <a:p>
            <a:pPr lvl="2"/>
            <a:r>
              <a:rPr lang="en-US"/>
              <a:t>Can help structure interviews</a:t>
            </a:r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062716"/>
      </p:ext>
    </p:extLst>
  </p:cSld>
  <p:clrMapOvr>
    <a:masterClrMapping/>
  </p:clrMapOvr>
</p:sld>
</file>

<file path=ppt/theme/theme1.xml><?xml version="1.0" encoding="utf-8"?>
<a:theme xmlns:a="http://schemas.openxmlformats.org/drawingml/2006/main" name="Minnesota State Theme">
  <a:themeElements>
    <a:clrScheme name="Minnesota State">
      <a:dk1>
        <a:srgbClr val="003C66"/>
      </a:dk1>
      <a:lt1>
        <a:srgbClr val="FFFFFF"/>
      </a:lt1>
      <a:dk2>
        <a:srgbClr val="003C66"/>
      </a:dk2>
      <a:lt2>
        <a:srgbClr val="FFFFFF"/>
      </a:lt2>
      <a:accent1>
        <a:srgbClr val="008042"/>
      </a:accent1>
      <a:accent2>
        <a:srgbClr val="DB7C1B"/>
      </a:accent2>
      <a:accent3>
        <a:srgbClr val="0069A4"/>
      </a:accent3>
      <a:accent4>
        <a:srgbClr val="73CEE4"/>
      </a:accent4>
      <a:accent5>
        <a:srgbClr val="62BB46"/>
      </a:accent5>
      <a:accent6>
        <a:srgbClr val="D3E27E"/>
      </a:accent6>
      <a:hlink>
        <a:srgbClr val="008042"/>
      </a:hlink>
      <a:folHlink>
        <a:srgbClr val="74767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nded 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(widescreen)" id="{CF3B480C-9619-4AB6-B48F-D41D2AC7218D}" vid="{A00E7711-B8B3-4798-9DA2-B9B29388228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EB6A229D98C4419983C92D224BD10E" ma:contentTypeVersion="15" ma:contentTypeDescription="Create a new document." ma:contentTypeScope="" ma:versionID="8845b6b79edae09a098628524ce09e32">
  <xsd:schema xmlns:xsd="http://www.w3.org/2001/XMLSchema" xmlns:xs="http://www.w3.org/2001/XMLSchema" xmlns:p="http://schemas.microsoft.com/office/2006/metadata/properties" xmlns:ns2="27ea728a-71b4-4cfa-a5e8-a6a5d7b27b14" xmlns:ns3="5ff0268a-eba3-4581-8017-bd167db682c8" targetNamespace="http://schemas.microsoft.com/office/2006/metadata/properties" ma:root="true" ma:fieldsID="9b888052fdf7a51ab74ec20886117209" ns2:_="" ns3:_="">
    <xsd:import namespace="27ea728a-71b4-4cfa-a5e8-a6a5d7b27b14"/>
    <xsd:import namespace="5ff0268a-eba3-4581-8017-bd167db682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a728a-71b4-4cfa-a5e8-a6a5d7b27b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f95a9afa-61c7-4e96-8bec-901bd18877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f0268a-eba3-4581-8017-bd167db682c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55a5f47-c920-48b6-b252-8d2ffe391faf}" ma:internalName="TaxCatchAll" ma:showField="CatchAllData" ma:web="5ff0268a-eba3-4581-8017-bd167db682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ea728a-71b4-4cfa-a5e8-a6a5d7b27b14">
      <Terms xmlns="http://schemas.microsoft.com/office/infopath/2007/PartnerControls"/>
    </lcf76f155ced4ddcb4097134ff3c332f>
    <TaxCatchAll xmlns="5ff0268a-eba3-4581-8017-bd167db682c8" xsi:nil="true"/>
    <SharedWithUsers xmlns="5ff0268a-eba3-4581-8017-bd167db682c8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387ED3C0-70E1-4F7A-B3C9-85C67E2099C9}"/>
</file>

<file path=customXml/itemProps2.xml><?xml version="1.0" encoding="utf-8"?>
<ds:datastoreItem xmlns:ds="http://schemas.openxmlformats.org/officeDocument/2006/customXml" ds:itemID="{73881B07-A974-4764-8198-DE4FF3D66D8D}"/>
</file>

<file path=customXml/itemProps3.xml><?xml version="1.0" encoding="utf-8"?>
<ds:datastoreItem xmlns:ds="http://schemas.openxmlformats.org/officeDocument/2006/customXml" ds:itemID="{9FF9FEF8-450F-43BB-8A1F-75256AF7470B}"/>
</file>

<file path=docMetadata/LabelInfo.xml><?xml version="1.0" encoding="utf-8"?>
<clbl:labelList xmlns:clbl="http://schemas.microsoft.com/office/2020/mipLabelMetadata">
  <clbl:label id="{5011c7c6-0ab4-46ab-9ef4-fae74a921a7f}" enabled="0" method="" siteId="{5011c7c6-0ab4-46ab-9ef4-fae74a921a7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PowerPoint (widescreen)</Template>
  <TotalTime>353</TotalTime>
  <Words>3013</Words>
  <Application>Microsoft Office PowerPoint</Application>
  <PresentationFormat>Widescreen</PresentationFormat>
  <Paragraphs>518</Paragraphs>
  <Slides>59</Slides>
  <Notes>50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6" baseType="lpstr">
      <vt:lpstr>ＭＳ Ｐゴシック</vt:lpstr>
      <vt:lpstr>Aptos</vt:lpstr>
      <vt:lpstr>Arial</vt:lpstr>
      <vt:lpstr>Calibri</vt:lpstr>
      <vt:lpstr>Courier New</vt:lpstr>
      <vt:lpstr>Wingdings</vt:lpstr>
      <vt:lpstr>Minnesota State Theme</vt:lpstr>
      <vt:lpstr>Equal Opportunity &amp; Nondiscrimination</vt:lpstr>
      <vt:lpstr>Outline of Today’s Presentation</vt:lpstr>
      <vt:lpstr>Basics Refresher</vt:lpstr>
      <vt:lpstr>Decision Factors</vt:lpstr>
      <vt:lpstr>Relevant Evidence </vt:lpstr>
      <vt:lpstr>Relevant Evidence Exclusions</vt:lpstr>
      <vt:lpstr>Investigation Skill-building</vt:lpstr>
      <vt:lpstr>Part 1: Investigation Strategy</vt:lpstr>
      <vt:lpstr>Investigation Scope</vt:lpstr>
      <vt:lpstr>Creating investigation plan</vt:lpstr>
      <vt:lpstr>Collecting Evidence</vt:lpstr>
      <vt:lpstr>Types of Evidence</vt:lpstr>
      <vt:lpstr>Types of Evidence, cont. </vt:lpstr>
      <vt:lpstr>Examples of evidence</vt:lpstr>
      <vt:lpstr>Partnerships to obtain evidence</vt:lpstr>
      <vt:lpstr>Who to interview</vt:lpstr>
      <vt:lpstr>Scheduling Interviews</vt:lpstr>
      <vt:lpstr>Types of meetings and interviews</vt:lpstr>
      <vt:lpstr>Notice of Meetings</vt:lpstr>
      <vt:lpstr>Meeting structure </vt:lpstr>
      <vt:lpstr>Building Rapport</vt:lpstr>
      <vt:lpstr>Part 2: Strategies for managing investigation-based challenges </vt:lpstr>
      <vt:lpstr>Bias</vt:lpstr>
      <vt:lpstr>Types of Bias</vt:lpstr>
      <vt:lpstr>Investigator-Specific Biases</vt:lpstr>
      <vt:lpstr>Bias Impact on Investigation</vt:lpstr>
      <vt:lpstr>Rape Myth vs Common Behavior for Victims of Rape</vt:lpstr>
      <vt:lpstr>Parallel Proceedings</vt:lpstr>
      <vt:lpstr>Best Practices</vt:lpstr>
      <vt:lpstr>Part 3: Interviewing Approaches</vt:lpstr>
      <vt:lpstr>Trauma Informed and Human Centered</vt:lpstr>
      <vt:lpstr>Trauma Informed Preparation</vt:lpstr>
      <vt:lpstr>Trauma-Informed Approach</vt:lpstr>
      <vt:lpstr>Significant Time Between Incident And Report</vt:lpstr>
      <vt:lpstr>Cultural Considerations</vt:lpstr>
      <vt:lpstr>Common Practice Considerations</vt:lpstr>
      <vt:lpstr>Investigation Clarification</vt:lpstr>
      <vt:lpstr>Determine goals of questions</vt:lpstr>
      <vt:lpstr>How to structure questions</vt:lpstr>
      <vt:lpstr>Interview questions for ALL</vt:lpstr>
      <vt:lpstr>Interview questions continued...</vt:lpstr>
      <vt:lpstr>Interview Considerations For credibility</vt:lpstr>
      <vt:lpstr>Analyzing certain qualities and factors</vt:lpstr>
      <vt:lpstr>Each interview might look different</vt:lpstr>
      <vt:lpstr>Maintaining control of interview</vt:lpstr>
      <vt:lpstr>Providing empathy and validation</vt:lpstr>
      <vt:lpstr>Challenging interviewee tropes </vt:lpstr>
      <vt:lpstr>Note taking</vt:lpstr>
      <vt:lpstr>Common challenges &amp; tips</vt:lpstr>
      <vt:lpstr>Recording interviews</vt:lpstr>
      <vt:lpstr>Recording interviews, cont.</vt:lpstr>
      <vt:lpstr>Recording considerations</vt:lpstr>
      <vt:lpstr>Part 4: Components of Investigation Report </vt:lpstr>
      <vt:lpstr>Goals of Investigatory report</vt:lpstr>
      <vt:lpstr>Investigatory report components</vt:lpstr>
      <vt:lpstr>Technical writing</vt:lpstr>
      <vt:lpstr>objective writing</vt:lpstr>
      <vt:lpstr>Technical vs objective writing</vt:lpstr>
      <vt:lpstr>Thank you.</vt:lpstr>
    </vt:vector>
  </TitlesOfParts>
  <Company>Minnesota State System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Discrimination investigation foundations November 2025</dc:title>
  <dc:creator>Atteberry, Ashley J</dc:creator>
  <cp:keywords>Resolution personnel</cp:keywords>
  <cp:lastModifiedBy>Atteberry, Ashley J</cp:lastModifiedBy>
  <cp:revision>2</cp:revision>
  <dcterms:created xsi:type="dcterms:W3CDTF">2024-11-06T21:17:43Z</dcterms:created>
  <dcterms:modified xsi:type="dcterms:W3CDTF">2026-02-27T15:50:12Z</dcterms:modified>
  <cp:category>SO training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0x01010068EB6A229D98C4419983C92D224BD10E</vt:lpwstr>
  </property>
  <property fmtid="{D5CDD505-2E9C-101B-9397-08002B2CF9AE}" pid="3" name="MediaServiceImageTags">
    <vt:lpwstr/>
  </property>
  <property fmtid="{D5CDD505-2E9C-101B-9397-08002B2CF9AE}" pid="4" name="Order">
    <vt:r8>5716500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