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notesSlides/notesSlide44.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0.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47.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86"/>
  </p:notesMasterIdLst>
  <p:handoutMasterIdLst>
    <p:handoutMasterId r:id="rId187"/>
  </p:handoutMasterIdLst>
  <p:sldIdLst>
    <p:sldId id="277" r:id="rId2"/>
    <p:sldId id="262" r:id="rId3"/>
    <p:sldId id="2141411277" r:id="rId4"/>
    <p:sldId id="469" r:id="rId5"/>
    <p:sldId id="257" r:id="rId6"/>
    <p:sldId id="2141411283" r:id="rId7"/>
    <p:sldId id="2141411372" r:id="rId8"/>
    <p:sldId id="760" r:id="rId9"/>
    <p:sldId id="295" r:id="rId10"/>
    <p:sldId id="301" r:id="rId11"/>
    <p:sldId id="302" r:id="rId12"/>
    <p:sldId id="484" r:id="rId13"/>
    <p:sldId id="754" r:id="rId14"/>
    <p:sldId id="303" r:id="rId15"/>
    <p:sldId id="758" r:id="rId16"/>
    <p:sldId id="485" r:id="rId17"/>
    <p:sldId id="2141411381" r:id="rId18"/>
    <p:sldId id="2141411383" r:id="rId19"/>
    <p:sldId id="2141411382" r:id="rId20"/>
    <p:sldId id="296" r:id="rId21"/>
    <p:sldId id="763" r:id="rId22"/>
    <p:sldId id="305" r:id="rId23"/>
    <p:sldId id="310" r:id="rId24"/>
    <p:sldId id="299" r:id="rId25"/>
    <p:sldId id="2141411387" r:id="rId26"/>
    <p:sldId id="664" r:id="rId27"/>
    <p:sldId id="2141411285" r:id="rId28"/>
    <p:sldId id="665" r:id="rId29"/>
    <p:sldId id="588" r:id="rId30"/>
    <p:sldId id="2141411370" r:id="rId31"/>
    <p:sldId id="2141411352" r:id="rId32"/>
    <p:sldId id="363" r:id="rId33"/>
    <p:sldId id="668" r:id="rId34"/>
    <p:sldId id="2141411369" r:id="rId35"/>
    <p:sldId id="779" r:id="rId36"/>
    <p:sldId id="2141411365" r:id="rId37"/>
    <p:sldId id="2141411366" r:id="rId38"/>
    <p:sldId id="658" r:id="rId39"/>
    <p:sldId id="270" r:id="rId40"/>
    <p:sldId id="393" r:id="rId41"/>
    <p:sldId id="565" r:id="rId42"/>
    <p:sldId id="703" r:id="rId43"/>
    <p:sldId id="705" r:id="rId44"/>
    <p:sldId id="2141411364" r:id="rId45"/>
    <p:sldId id="706" r:id="rId46"/>
    <p:sldId id="707" r:id="rId47"/>
    <p:sldId id="750" r:id="rId48"/>
    <p:sldId id="742" r:id="rId49"/>
    <p:sldId id="2141411268" r:id="rId50"/>
    <p:sldId id="407" r:id="rId51"/>
    <p:sldId id="381" r:id="rId52"/>
    <p:sldId id="382" r:id="rId53"/>
    <p:sldId id="336" r:id="rId54"/>
    <p:sldId id="344" r:id="rId55"/>
    <p:sldId id="467" r:id="rId56"/>
    <p:sldId id="306" r:id="rId57"/>
    <p:sldId id="567" r:id="rId58"/>
    <p:sldId id="568" r:id="rId59"/>
    <p:sldId id="2141411320" r:id="rId60"/>
    <p:sldId id="2141411319" r:id="rId61"/>
    <p:sldId id="677" r:id="rId62"/>
    <p:sldId id="486" r:id="rId63"/>
    <p:sldId id="678" r:id="rId64"/>
    <p:sldId id="400" r:id="rId65"/>
    <p:sldId id="315" r:id="rId66"/>
    <p:sldId id="308" r:id="rId67"/>
    <p:sldId id="316" r:id="rId68"/>
    <p:sldId id="325" r:id="rId69"/>
    <p:sldId id="318" r:id="rId70"/>
    <p:sldId id="2141411324" r:id="rId71"/>
    <p:sldId id="2141411342" r:id="rId72"/>
    <p:sldId id="300" r:id="rId73"/>
    <p:sldId id="322" r:id="rId74"/>
    <p:sldId id="2141411279" r:id="rId75"/>
    <p:sldId id="324" r:id="rId76"/>
    <p:sldId id="326" r:id="rId77"/>
    <p:sldId id="309" r:id="rId78"/>
    <p:sldId id="329" r:id="rId79"/>
    <p:sldId id="737" r:id="rId80"/>
    <p:sldId id="285" r:id="rId81"/>
    <p:sldId id="394" r:id="rId82"/>
    <p:sldId id="389" r:id="rId83"/>
    <p:sldId id="2141411394" r:id="rId84"/>
    <p:sldId id="2141411395" r:id="rId85"/>
    <p:sldId id="2141411396" r:id="rId86"/>
    <p:sldId id="2141411397" r:id="rId87"/>
    <p:sldId id="390" r:id="rId88"/>
    <p:sldId id="2141411280" r:id="rId89"/>
    <p:sldId id="395" r:id="rId90"/>
    <p:sldId id="2141411271" r:id="rId91"/>
    <p:sldId id="2141411322" r:id="rId92"/>
    <p:sldId id="2141411272" r:id="rId93"/>
    <p:sldId id="2141411398" r:id="rId94"/>
    <p:sldId id="2141411317" r:id="rId95"/>
    <p:sldId id="388" r:id="rId96"/>
    <p:sldId id="790" r:id="rId97"/>
    <p:sldId id="793" r:id="rId98"/>
    <p:sldId id="2141411367" r:id="rId99"/>
    <p:sldId id="2141411399" r:id="rId100"/>
    <p:sldId id="396" r:id="rId101"/>
    <p:sldId id="353" r:id="rId102"/>
    <p:sldId id="2141411400" r:id="rId103"/>
    <p:sldId id="354" r:id="rId104"/>
    <p:sldId id="727" r:id="rId105"/>
    <p:sldId id="728" r:id="rId106"/>
    <p:sldId id="729" r:id="rId107"/>
    <p:sldId id="482" r:id="rId108"/>
    <p:sldId id="730" r:id="rId109"/>
    <p:sldId id="731" r:id="rId110"/>
    <p:sldId id="732" r:id="rId111"/>
    <p:sldId id="733" r:id="rId112"/>
    <p:sldId id="371" r:id="rId113"/>
    <p:sldId id="372" r:id="rId114"/>
    <p:sldId id="373" r:id="rId115"/>
    <p:sldId id="374" r:id="rId116"/>
    <p:sldId id="734" r:id="rId117"/>
    <p:sldId id="2141411402" r:id="rId118"/>
    <p:sldId id="384" r:id="rId119"/>
    <p:sldId id="383" r:id="rId120"/>
    <p:sldId id="350" r:id="rId121"/>
    <p:sldId id="368" r:id="rId122"/>
    <p:sldId id="401" r:id="rId123"/>
    <p:sldId id="402" r:id="rId124"/>
    <p:sldId id="403" r:id="rId125"/>
    <p:sldId id="367" r:id="rId126"/>
    <p:sldId id="2141411403" r:id="rId127"/>
    <p:sldId id="2141411404" r:id="rId128"/>
    <p:sldId id="369" r:id="rId129"/>
    <p:sldId id="357" r:id="rId130"/>
    <p:sldId id="356" r:id="rId131"/>
    <p:sldId id="370" r:id="rId132"/>
    <p:sldId id="359" r:id="rId133"/>
    <p:sldId id="405" r:id="rId134"/>
    <p:sldId id="364" r:id="rId135"/>
    <p:sldId id="2141411405" r:id="rId136"/>
    <p:sldId id="2141411406" r:id="rId137"/>
    <p:sldId id="375" r:id="rId138"/>
    <p:sldId id="2141411407" r:id="rId139"/>
    <p:sldId id="406" r:id="rId140"/>
    <p:sldId id="2141411408" r:id="rId141"/>
    <p:sldId id="365" r:id="rId142"/>
    <p:sldId id="376" r:id="rId143"/>
    <p:sldId id="377" r:id="rId144"/>
    <p:sldId id="404" r:id="rId145"/>
    <p:sldId id="361" r:id="rId146"/>
    <p:sldId id="378" r:id="rId147"/>
    <p:sldId id="379" r:id="rId148"/>
    <p:sldId id="2141411409" r:id="rId149"/>
    <p:sldId id="321" r:id="rId150"/>
    <p:sldId id="334" r:id="rId151"/>
    <p:sldId id="335" r:id="rId152"/>
    <p:sldId id="2141411410" r:id="rId153"/>
    <p:sldId id="337" r:id="rId154"/>
    <p:sldId id="338" r:id="rId155"/>
    <p:sldId id="345" r:id="rId156"/>
    <p:sldId id="2141411411" r:id="rId157"/>
    <p:sldId id="346" r:id="rId158"/>
    <p:sldId id="342" r:id="rId159"/>
    <p:sldId id="347" r:id="rId160"/>
    <p:sldId id="348" r:id="rId161"/>
    <p:sldId id="341" r:id="rId162"/>
    <p:sldId id="340" r:id="rId163"/>
    <p:sldId id="339" r:id="rId164"/>
    <p:sldId id="349" r:id="rId165"/>
    <p:sldId id="358" r:id="rId166"/>
    <p:sldId id="2141411412" r:id="rId167"/>
    <p:sldId id="2141411413" r:id="rId168"/>
    <p:sldId id="2141411414" r:id="rId169"/>
    <p:sldId id="2141411415" r:id="rId170"/>
    <p:sldId id="352" r:id="rId171"/>
    <p:sldId id="351" r:id="rId172"/>
    <p:sldId id="2141411416" r:id="rId173"/>
    <p:sldId id="2141411417" r:id="rId174"/>
    <p:sldId id="317" r:id="rId175"/>
    <p:sldId id="2141411418" r:id="rId176"/>
    <p:sldId id="330" r:id="rId177"/>
    <p:sldId id="331" r:id="rId178"/>
    <p:sldId id="2141411419" r:id="rId179"/>
    <p:sldId id="332" r:id="rId180"/>
    <p:sldId id="2141411420" r:id="rId181"/>
    <p:sldId id="2141411421" r:id="rId182"/>
    <p:sldId id="333" r:id="rId183"/>
    <p:sldId id="2141411422" r:id="rId184"/>
    <p:sldId id="273" r:id="rId18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42"/>
    <a:srgbClr val="62BB46"/>
    <a:srgbClr val="000000"/>
    <a:srgbClr val="990000"/>
    <a:srgbClr val="FC4C02"/>
    <a:srgbClr val="006CB7"/>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D22035-4602-49A9-9511-5FCAE7432425}" v="9" dt="2026-02-27T19:06:24.1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246" autoAdjust="0"/>
    <p:restoredTop sz="94660"/>
  </p:normalViewPr>
  <p:slideViewPr>
    <p:cSldViewPr snapToGrid="0">
      <p:cViewPr varScale="1">
        <p:scale>
          <a:sx n="102" d="100"/>
          <a:sy n="102" d="100"/>
        </p:scale>
        <p:origin x="132" y="162"/>
      </p:cViewPr>
      <p:guideLst/>
    </p:cSldViewPr>
  </p:slideViewPr>
  <p:notesTextViewPr>
    <p:cViewPr>
      <p:scale>
        <a:sx n="1" d="1"/>
        <a:sy n="1" d="1"/>
      </p:scale>
      <p:origin x="0" y="0"/>
    </p:cViewPr>
  </p:notesTextViewPr>
  <p:sorterViewPr>
    <p:cViewPr>
      <p:scale>
        <a:sx n="100" d="100"/>
        <a:sy n="100" d="100"/>
      </p:scale>
      <p:origin x="0" y="-23130"/>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tableStyles" Target="tableStyle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microsoft.com/office/2015/10/relationships/revisionInfo" Target="revisionInfo.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customXml" Target="../customXml/item1.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customXml" Target="../customXml/item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customXml" Target="../customXml/item3.xml"/><Relationship Id="rId190"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notesMaster" Target="notesMasters/notesMaster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handoutMaster" Target="handoutMasters/handoutMaster1.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1_2" csCatId="accent1" phldr="1"/>
      <dgm:spPr/>
    </dgm:pt>
    <dgm:pt modelId="{4D92BF03-52C9-4636-B9F3-FBBD721E3789}">
      <dgm:prSet phldrT="[Text]"/>
      <dgm:spPr/>
      <dgm:t>
        <a:bodyPr/>
        <a:lstStyle/>
        <a:p>
          <a:r>
            <a:rPr lang="en-US"/>
            <a:t>1B.1 and 1B.3</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a:t>Code of Conduct</a:t>
          </a:r>
        </a:p>
      </dgm: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a:t>Fraud &amp; Dishonest Acts</a:t>
          </a:r>
        </a:p>
      </dgm: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C4459B18-BA04-4826-8DEA-E7C959557725}">
      <dgm:prSet phldrT="[Text]"/>
      <dgm:spPr/>
      <dgm:t>
        <a:bodyPr/>
        <a:lstStyle/>
        <a:p>
          <a:r>
            <a:rPr lang="en-US"/>
            <a:t>Access &amp; Mod Preg &amp; Parenting</a:t>
          </a:r>
        </a:p>
      </dgm:t>
    </dgm:pt>
    <dgm:pt modelId="{511E0564-8B44-4381-894E-49D006A39C5D}" type="parTrans" cxnId="{01B8A042-54A6-4C2B-BC2A-67EEBAABB861}">
      <dgm:prSet/>
      <dgm:spPr/>
      <dgm:t>
        <a:bodyPr/>
        <a:lstStyle/>
        <a:p>
          <a:endParaRPr lang="en-US"/>
        </a:p>
      </dgm:t>
    </dgm:pt>
    <dgm:pt modelId="{4A794B71-6997-4F33-9B1F-96CC2CFD2D1E}" type="sibTrans" cxnId="{01B8A042-54A6-4C2B-BC2A-67EEBAABB861}">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7"/>
      <dgm:spPr/>
    </dgm:pt>
    <dgm:pt modelId="{73CC1E14-8383-4AC8-9172-4A647309A930}" type="pres">
      <dgm:prSet presAssocID="{0C052A4A-7B7C-49A4-B773-D118275FBADB}" presName="wedge1Tx" presStyleLbl="node1" presStyleIdx="0" presStyleCnt="7">
        <dgm:presLayoutVars>
          <dgm:chMax val="0"/>
          <dgm:chPref val="0"/>
          <dgm:bulletEnabled val="1"/>
        </dgm:presLayoutVars>
      </dgm:prSet>
      <dgm:spPr/>
    </dgm:pt>
    <dgm:pt modelId="{FAEC103C-5EA2-4EFE-83A4-6C7149178ADE}" type="pres">
      <dgm:prSet presAssocID="{0C052A4A-7B7C-49A4-B773-D118275FBADB}" presName="wedge2" presStyleLbl="node1" presStyleIdx="1" presStyleCnt="7"/>
      <dgm:spPr/>
    </dgm:pt>
    <dgm:pt modelId="{780CA523-7871-42A7-81EA-FE60D69EEC53}" type="pres">
      <dgm:prSet presAssocID="{0C052A4A-7B7C-49A4-B773-D118275FBADB}" presName="wedge2Tx" presStyleLbl="node1" presStyleIdx="1" presStyleCnt="7">
        <dgm:presLayoutVars>
          <dgm:chMax val="0"/>
          <dgm:chPref val="0"/>
          <dgm:bulletEnabled val="1"/>
        </dgm:presLayoutVars>
      </dgm:prSet>
      <dgm:spPr/>
    </dgm:pt>
    <dgm:pt modelId="{1E1732BE-1E1C-44E0-9D29-1F6BD9D99807}" type="pres">
      <dgm:prSet presAssocID="{0C052A4A-7B7C-49A4-B773-D118275FBADB}" presName="wedge3" presStyleLbl="node1" presStyleIdx="2" presStyleCnt="7"/>
      <dgm:spPr/>
    </dgm:pt>
    <dgm:pt modelId="{ADC0777E-D362-4D4B-B319-CBFB7248AE9B}" type="pres">
      <dgm:prSet presAssocID="{0C052A4A-7B7C-49A4-B773-D118275FBADB}" presName="wedge3Tx" presStyleLbl="node1" presStyleIdx="2" presStyleCnt="7">
        <dgm:presLayoutVars>
          <dgm:chMax val="0"/>
          <dgm:chPref val="0"/>
          <dgm:bulletEnabled val="1"/>
        </dgm:presLayoutVars>
      </dgm:prSet>
      <dgm:spPr/>
    </dgm:pt>
    <dgm:pt modelId="{96F1D1ED-6A40-45B4-8A6D-8D5F45879CC0}" type="pres">
      <dgm:prSet presAssocID="{0C052A4A-7B7C-49A4-B773-D118275FBADB}" presName="wedge4" presStyleLbl="node1" presStyleIdx="3" presStyleCnt="7"/>
      <dgm:spPr/>
    </dgm:pt>
    <dgm:pt modelId="{8F0C4DC6-E71B-4057-BD2A-733243809D4F}" type="pres">
      <dgm:prSet presAssocID="{0C052A4A-7B7C-49A4-B773-D118275FBADB}" presName="wedge4Tx" presStyleLbl="node1" presStyleIdx="3" presStyleCnt="7">
        <dgm:presLayoutVars>
          <dgm:chMax val="0"/>
          <dgm:chPref val="0"/>
          <dgm:bulletEnabled val="1"/>
        </dgm:presLayoutVars>
      </dgm:prSet>
      <dgm:spPr/>
    </dgm:pt>
    <dgm:pt modelId="{8B1306FD-F7D7-49D9-952A-D4091F26F7A3}" type="pres">
      <dgm:prSet presAssocID="{0C052A4A-7B7C-49A4-B773-D118275FBADB}" presName="wedge5" presStyleLbl="node1" presStyleIdx="4" presStyleCnt="7"/>
      <dgm:spPr/>
    </dgm:pt>
    <dgm:pt modelId="{211A57A9-2701-429D-9F61-4533444CDAB3}" type="pres">
      <dgm:prSet presAssocID="{0C052A4A-7B7C-49A4-B773-D118275FBADB}" presName="wedge5Tx" presStyleLbl="node1" presStyleIdx="4" presStyleCnt="7">
        <dgm:presLayoutVars>
          <dgm:chMax val="0"/>
          <dgm:chPref val="0"/>
          <dgm:bulletEnabled val="1"/>
        </dgm:presLayoutVars>
      </dgm:prSet>
      <dgm:spPr/>
    </dgm:pt>
    <dgm:pt modelId="{D88494AA-08EE-4E6F-846F-B329AC26B616}" type="pres">
      <dgm:prSet presAssocID="{0C052A4A-7B7C-49A4-B773-D118275FBADB}" presName="wedge6" presStyleLbl="node1" presStyleIdx="5" presStyleCnt="7"/>
      <dgm:spPr/>
    </dgm:pt>
    <dgm:pt modelId="{50A6894A-1F7B-4A18-ADBD-942F5CEBF314}" type="pres">
      <dgm:prSet presAssocID="{0C052A4A-7B7C-49A4-B773-D118275FBADB}" presName="wedge6Tx" presStyleLbl="node1" presStyleIdx="5" presStyleCnt="7">
        <dgm:presLayoutVars>
          <dgm:chMax val="0"/>
          <dgm:chPref val="0"/>
          <dgm:bulletEnabled val="1"/>
        </dgm:presLayoutVars>
      </dgm:prSet>
      <dgm:spPr/>
    </dgm:pt>
    <dgm:pt modelId="{CE8FFC08-EFC4-42E4-9E92-4936F45178E4}" type="pres">
      <dgm:prSet presAssocID="{0C052A4A-7B7C-49A4-B773-D118275FBADB}" presName="wedge7" presStyleLbl="node1" presStyleIdx="6" presStyleCnt="7"/>
      <dgm:spPr/>
    </dgm:pt>
    <dgm:pt modelId="{0125F1FB-80EA-4BFF-8F87-C57B6AB7C0CE}" type="pres">
      <dgm:prSet presAssocID="{0C052A4A-7B7C-49A4-B773-D118275FBADB}" presName="wedge7Tx" presStyleLbl="node1" presStyleIdx="6" presStyleCnt="7">
        <dgm:presLayoutVars>
          <dgm:chMax val="0"/>
          <dgm:chPref val="0"/>
          <dgm:bulletEnabled val="1"/>
        </dgm:presLayoutVars>
      </dgm:prSet>
      <dgm:spPr/>
    </dgm:pt>
  </dgm:ptLst>
  <dgm:cxnLst>
    <dgm:cxn modelId="{4D914C09-9B0B-435C-988A-91BA385EF6A9}" type="presOf" srcId="{2AE06C05-6871-48B8-84CA-A3E85EEFA550}" destId="{780CA523-7871-42A7-81EA-FE60D69EEC53}" srcOrd="1" destOrd="0" presId="urn:microsoft.com/office/officeart/2005/8/layout/chart3"/>
    <dgm:cxn modelId="{53526C14-F56D-4F29-980B-FB49E723C6D6}" type="presOf" srcId="{AEF53B3B-63C3-4297-AD3D-DB2B57A911CE}" destId="{96F1D1ED-6A40-45B4-8A6D-8D5F45879CC0}" srcOrd="0"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9F768F38-6709-4DDB-9BE7-CF7799C091B1}" type="presOf" srcId="{D327B833-7E62-4AE4-99A1-E1C34391DBC6}" destId="{211A57A9-2701-429D-9F61-4533444CDAB3}" srcOrd="1"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22B7AB41-633E-4EC7-BF59-701A6D32E995}" type="presOf" srcId="{0305A2F6-D910-4C28-AEAE-461792AD915F}" destId="{D88494AA-08EE-4E6F-846F-B329AC26B616}" srcOrd="0" destOrd="0" presId="urn:microsoft.com/office/officeart/2005/8/layout/chart3"/>
    <dgm:cxn modelId="{01B8A042-54A6-4C2B-BC2A-67EEBAABB861}" srcId="{0C052A4A-7B7C-49A4-B773-D118275FBADB}" destId="{C4459B18-BA04-4826-8DEA-E7C959557725}" srcOrd="2" destOrd="0" parTransId="{511E0564-8B44-4381-894E-49D006A39C5D}" sibTransId="{4A794B71-6997-4F33-9B1F-96CC2CFD2D1E}"/>
    <dgm:cxn modelId="{83492463-3741-4F27-8786-C6203A993534}" type="presOf" srcId="{ECA47AD4-A8DE-47FF-BA96-8F46E9E83202}" destId="{CE8FFC08-EFC4-42E4-9E92-4936F45178E4}"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3" destOrd="0" parTransId="{35095B14-32AB-4EF9-BF9F-AE478E8732BD}" sibTransId="{CAFC7747-51B9-48F0-A750-FC7C3CC1E461}"/>
    <dgm:cxn modelId="{AA199281-41E3-41A0-85BF-904E46C18E68}" type="presOf" srcId="{C4459B18-BA04-4826-8DEA-E7C959557725}" destId="{ADC0777E-D362-4D4B-B319-CBFB7248AE9B}" srcOrd="1" destOrd="0" presId="urn:microsoft.com/office/officeart/2005/8/layout/chart3"/>
    <dgm:cxn modelId="{D326E997-1D92-46E1-B019-726209B8E79D}" type="presOf" srcId="{AEF53B3B-63C3-4297-AD3D-DB2B57A911CE}" destId="{8F0C4DC6-E71B-4057-BD2A-733243809D4F}" srcOrd="1" destOrd="0" presId="urn:microsoft.com/office/officeart/2005/8/layout/chart3"/>
    <dgm:cxn modelId="{3B2EED9B-1F02-4DE7-A5D2-383C45AE1F30}" type="presOf" srcId="{C4459B18-BA04-4826-8DEA-E7C959557725}" destId="{1E1732BE-1E1C-44E0-9D29-1F6BD9D99807}" srcOrd="0" destOrd="0" presId="urn:microsoft.com/office/officeart/2005/8/layout/chart3"/>
    <dgm:cxn modelId="{C28406AB-E394-42FE-AB55-00C7696434D6}" type="presOf" srcId="{ECA47AD4-A8DE-47FF-BA96-8F46E9E83202}" destId="{0125F1FB-80EA-4BFF-8F87-C57B6AB7C0CE}" srcOrd="1" destOrd="0" presId="urn:microsoft.com/office/officeart/2005/8/layout/chart3"/>
    <dgm:cxn modelId="{D5BB8BAF-29F5-4F94-B2B4-6CCCFC379CF6}" type="presOf" srcId="{0305A2F6-D910-4C28-AEAE-461792AD915F}" destId="{50A6894A-1F7B-4A18-ADBD-942F5CEBF314}" srcOrd="1" destOrd="0" presId="urn:microsoft.com/office/officeart/2005/8/layout/chart3"/>
    <dgm:cxn modelId="{74E2C4B0-132F-4046-B1ED-19459DD96136}" srcId="{0C052A4A-7B7C-49A4-B773-D118275FBADB}" destId="{ECA47AD4-A8DE-47FF-BA96-8F46E9E83202}" srcOrd="6" destOrd="0" parTransId="{3CE39F26-DC0E-4886-9282-A2723B718E27}" sibTransId="{7215251E-AC23-408A-A3F3-08B77165BF36}"/>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5"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0CEC9BF8-0C53-4D7F-BA44-9BA6A27300DA}" type="presOf" srcId="{D327B833-7E62-4AE4-99A1-E1C34391DBC6}" destId="{8B1306FD-F7D7-49D9-952A-D4091F26F7A3}" srcOrd="0" destOrd="0" presId="urn:microsoft.com/office/officeart/2005/8/layout/chart3"/>
    <dgm:cxn modelId="{673904F9-8143-4B40-8278-0F1F84CA8B7A}" srcId="{0C052A4A-7B7C-49A4-B773-D118275FBADB}" destId="{D327B833-7E62-4AE4-99A1-E1C34391DBC6}" srcOrd="4"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 modelId="{4049D04E-B790-4D2B-92DA-9B32C6174351}" type="presParOf" srcId="{465D43B3-294E-4ADF-8BC0-6BFCBA93125D}" destId="{CE8FFC08-EFC4-42E4-9E92-4936F45178E4}" srcOrd="12" destOrd="0" presId="urn:microsoft.com/office/officeart/2005/8/layout/chart3"/>
    <dgm:cxn modelId="{1CBE2706-F99A-4776-834C-B0188A3C4845}" type="presParOf" srcId="{465D43B3-294E-4ADF-8BC0-6BFCBA93125D}" destId="{0125F1FB-80EA-4BFF-8F87-C57B6AB7C0CE}" srcOrd="13"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3291036" y="276399"/>
          <a:ext cx="4037838" cy="4037838"/>
        </a:xfrm>
        <a:prstGeom prst="pie">
          <a:avLst>
            <a:gd name="adj1" fmla="val 16200000"/>
            <a:gd name="adj2" fmla="val 19285716"/>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1B.1 and 1B.3</a:t>
          </a:r>
        </a:p>
      </dsp:txBody>
      <dsp:txXfrm>
        <a:off x="5349853" y="660955"/>
        <a:ext cx="1105598" cy="697007"/>
      </dsp:txXfrm>
    </dsp:sp>
    <dsp:sp modelId="{FAEC103C-5EA2-4EFE-83A4-6C7149178ADE}">
      <dsp:nvSpPr>
        <dsp:cNvPr id="0" name=""/>
        <dsp:cNvSpPr/>
      </dsp:nvSpPr>
      <dsp:spPr>
        <a:xfrm>
          <a:off x="3186725" y="492712"/>
          <a:ext cx="4037838" cy="4037838"/>
        </a:xfrm>
        <a:prstGeom prst="pie">
          <a:avLst>
            <a:gd name="adj1" fmla="val 19285716"/>
            <a:gd name="adj2" fmla="val 77142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Preferred Name</a:t>
          </a:r>
        </a:p>
      </dsp:txBody>
      <dsp:txXfrm>
        <a:off x="5950721" y="1934797"/>
        <a:ext cx="1172895" cy="745077"/>
      </dsp:txXfrm>
    </dsp:sp>
    <dsp:sp modelId="{1E1732BE-1E1C-44E0-9D29-1F6BD9D99807}">
      <dsp:nvSpPr>
        <dsp:cNvPr id="0" name=""/>
        <dsp:cNvSpPr/>
      </dsp:nvSpPr>
      <dsp:spPr>
        <a:xfrm>
          <a:off x="3186725" y="492712"/>
          <a:ext cx="4037838" cy="4037838"/>
        </a:xfrm>
        <a:prstGeom prst="pie">
          <a:avLst>
            <a:gd name="adj1" fmla="val 771428"/>
            <a:gd name="adj2" fmla="val 3857143"/>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Access &amp; Mod Preg &amp; Parenting</a:t>
          </a:r>
        </a:p>
      </dsp:txBody>
      <dsp:txXfrm>
        <a:off x="5782478" y="2896187"/>
        <a:ext cx="1057529" cy="769112"/>
      </dsp:txXfrm>
    </dsp:sp>
    <dsp:sp modelId="{96F1D1ED-6A40-45B4-8A6D-8D5F45879CC0}">
      <dsp:nvSpPr>
        <dsp:cNvPr id="0" name=""/>
        <dsp:cNvSpPr/>
      </dsp:nvSpPr>
      <dsp:spPr>
        <a:xfrm>
          <a:off x="3186725" y="492712"/>
          <a:ext cx="4037838" cy="4037838"/>
        </a:xfrm>
        <a:prstGeom prst="pie">
          <a:avLst>
            <a:gd name="adj1" fmla="val 3857226"/>
            <a:gd name="adj2" fmla="val 694285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Individuals w. Disabilities</a:t>
          </a:r>
        </a:p>
      </dsp:txBody>
      <dsp:txXfrm>
        <a:off x="4664862" y="3665299"/>
        <a:ext cx="1081563" cy="769112"/>
      </dsp:txXfrm>
    </dsp:sp>
    <dsp:sp modelId="{8B1306FD-F7D7-49D9-952A-D4091F26F7A3}">
      <dsp:nvSpPr>
        <dsp:cNvPr id="0" name=""/>
        <dsp:cNvSpPr/>
      </dsp:nvSpPr>
      <dsp:spPr>
        <a:xfrm>
          <a:off x="3186725" y="492712"/>
          <a:ext cx="4037838" cy="4037838"/>
        </a:xfrm>
        <a:prstGeom prst="pie">
          <a:avLst>
            <a:gd name="adj1" fmla="val 6942858"/>
            <a:gd name="adj2" fmla="val 1002857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Respectful Workplace</a:t>
          </a:r>
        </a:p>
      </dsp:txBody>
      <dsp:txXfrm>
        <a:off x="3571281" y="2896187"/>
        <a:ext cx="1057529" cy="769112"/>
      </dsp:txXfrm>
    </dsp:sp>
    <dsp:sp modelId="{D88494AA-08EE-4E6F-846F-B329AC26B616}">
      <dsp:nvSpPr>
        <dsp:cNvPr id="0" name=""/>
        <dsp:cNvSpPr/>
      </dsp:nvSpPr>
      <dsp:spPr>
        <a:xfrm>
          <a:off x="3186725" y="492712"/>
          <a:ext cx="4037838" cy="4037838"/>
        </a:xfrm>
        <a:prstGeom prst="pie">
          <a:avLst>
            <a:gd name="adj1" fmla="val 10028574"/>
            <a:gd name="adj2" fmla="val 1311428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Code of Conduct</a:t>
          </a:r>
        </a:p>
      </dsp:txBody>
      <dsp:txXfrm>
        <a:off x="3287671" y="1934797"/>
        <a:ext cx="1172895" cy="745077"/>
      </dsp:txXfrm>
    </dsp:sp>
    <dsp:sp modelId="{CE8FFC08-EFC4-42E4-9E92-4936F45178E4}">
      <dsp:nvSpPr>
        <dsp:cNvPr id="0" name=""/>
        <dsp:cNvSpPr/>
      </dsp:nvSpPr>
      <dsp:spPr>
        <a:xfrm>
          <a:off x="3186725" y="492712"/>
          <a:ext cx="4037838" cy="4037838"/>
        </a:xfrm>
        <a:prstGeom prst="pie">
          <a:avLst>
            <a:gd name="adj1" fmla="val 13114284"/>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Fraud &amp; Dishonest Acts</a:t>
          </a:r>
        </a:p>
      </dsp:txBody>
      <dsp:txXfrm>
        <a:off x="4061590" y="877268"/>
        <a:ext cx="1105598" cy="697007"/>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1756232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1210861090"/>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126</a:t>
            </a:fld>
            <a:endParaRPr lang="en-US"/>
          </a:p>
        </p:txBody>
      </p:sp>
      <p:sp>
        <p:nvSpPr>
          <p:cNvPr id="5" name="Date Placeholder 4">
            <a:extLst>
              <a:ext uri="{FF2B5EF4-FFF2-40B4-BE49-F238E27FC236}">
                <a16:creationId xmlns:a16="http://schemas.microsoft.com/office/drawing/2014/main" id="{74B26A62-5845-3249-D8C3-D5B2907A066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54301097"/>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127</a:t>
            </a:fld>
            <a:endParaRPr lang="en-US"/>
          </a:p>
        </p:txBody>
      </p:sp>
      <p:sp>
        <p:nvSpPr>
          <p:cNvPr id="5" name="Date Placeholder 4">
            <a:extLst>
              <a:ext uri="{FF2B5EF4-FFF2-40B4-BE49-F238E27FC236}">
                <a16:creationId xmlns:a16="http://schemas.microsoft.com/office/drawing/2014/main" id="{720259C7-0374-E8BD-04D4-9D3ACD50963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1973839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128</a:t>
            </a:fld>
            <a:endParaRPr lang="en-US"/>
          </a:p>
        </p:txBody>
      </p:sp>
      <p:sp>
        <p:nvSpPr>
          <p:cNvPr id="5" name="Date Placeholder 4">
            <a:extLst>
              <a:ext uri="{FF2B5EF4-FFF2-40B4-BE49-F238E27FC236}">
                <a16:creationId xmlns:a16="http://schemas.microsoft.com/office/drawing/2014/main" id="{DC9BB281-E5CF-A81B-E59D-57CF8569C7C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1656072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129</a:t>
            </a:fld>
            <a:endParaRPr lang="en-US"/>
          </a:p>
        </p:txBody>
      </p:sp>
      <p:sp>
        <p:nvSpPr>
          <p:cNvPr id="5" name="Date Placeholder 4">
            <a:extLst>
              <a:ext uri="{FF2B5EF4-FFF2-40B4-BE49-F238E27FC236}">
                <a16:creationId xmlns:a16="http://schemas.microsoft.com/office/drawing/2014/main" id="{C6D5317A-CB98-CFE1-20F6-0305774CE1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95779246"/>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130</a:t>
            </a:fld>
            <a:endParaRPr lang="en-US"/>
          </a:p>
        </p:txBody>
      </p:sp>
      <p:sp>
        <p:nvSpPr>
          <p:cNvPr id="5" name="Date Placeholder 4">
            <a:extLst>
              <a:ext uri="{FF2B5EF4-FFF2-40B4-BE49-F238E27FC236}">
                <a16:creationId xmlns:a16="http://schemas.microsoft.com/office/drawing/2014/main" id="{51BF57E1-C7A9-1541-15F8-CA4459118A7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17058455"/>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131</a:t>
            </a:fld>
            <a:endParaRPr lang="en-US"/>
          </a:p>
        </p:txBody>
      </p:sp>
      <p:sp>
        <p:nvSpPr>
          <p:cNvPr id="5" name="Date Placeholder 4">
            <a:extLst>
              <a:ext uri="{FF2B5EF4-FFF2-40B4-BE49-F238E27FC236}">
                <a16:creationId xmlns:a16="http://schemas.microsoft.com/office/drawing/2014/main" id="{63AA3185-D39E-D4D2-A460-72D6125EB5F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33978959"/>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132</a:t>
            </a:fld>
            <a:endParaRPr lang="en-US"/>
          </a:p>
        </p:txBody>
      </p:sp>
      <p:sp>
        <p:nvSpPr>
          <p:cNvPr id="5" name="Date Placeholder 4">
            <a:extLst>
              <a:ext uri="{FF2B5EF4-FFF2-40B4-BE49-F238E27FC236}">
                <a16:creationId xmlns:a16="http://schemas.microsoft.com/office/drawing/2014/main" id="{1BD78FE0-4853-35ED-1616-4309938DBB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56623974"/>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133</a:t>
            </a:fld>
            <a:endParaRPr lang="en-US"/>
          </a:p>
        </p:txBody>
      </p:sp>
      <p:sp>
        <p:nvSpPr>
          <p:cNvPr id="5" name="Date Placeholder 4">
            <a:extLst>
              <a:ext uri="{FF2B5EF4-FFF2-40B4-BE49-F238E27FC236}">
                <a16:creationId xmlns:a16="http://schemas.microsoft.com/office/drawing/2014/main" id="{61DAF79E-082F-D6C0-714B-937D97D1654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59616860"/>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134</a:t>
            </a:fld>
            <a:endParaRPr lang="en-US"/>
          </a:p>
        </p:txBody>
      </p:sp>
      <p:sp>
        <p:nvSpPr>
          <p:cNvPr id="5" name="Date Placeholder 4">
            <a:extLst>
              <a:ext uri="{FF2B5EF4-FFF2-40B4-BE49-F238E27FC236}">
                <a16:creationId xmlns:a16="http://schemas.microsoft.com/office/drawing/2014/main" id="{7CBE4744-4ECD-B641-DDE6-9BABF0A273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49101936"/>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135</a:t>
            </a:fld>
            <a:endParaRPr lang="en-US"/>
          </a:p>
        </p:txBody>
      </p:sp>
      <p:sp>
        <p:nvSpPr>
          <p:cNvPr id="5" name="Date Placeholder 4">
            <a:extLst>
              <a:ext uri="{FF2B5EF4-FFF2-40B4-BE49-F238E27FC236}">
                <a16:creationId xmlns:a16="http://schemas.microsoft.com/office/drawing/2014/main" id="{0277DB82-8867-360C-764D-9143665B63B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32791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2417045104"/>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136</a:t>
            </a:fld>
            <a:endParaRPr lang="en-US"/>
          </a:p>
        </p:txBody>
      </p:sp>
      <p:sp>
        <p:nvSpPr>
          <p:cNvPr id="5" name="Date Placeholder 4">
            <a:extLst>
              <a:ext uri="{FF2B5EF4-FFF2-40B4-BE49-F238E27FC236}">
                <a16:creationId xmlns:a16="http://schemas.microsoft.com/office/drawing/2014/main" id="{505E2CE5-10D9-A49B-048A-90C7B166EE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925278"/>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137</a:t>
            </a:fld>
            <a:endParaRPr lang="en-US"/>
          </a:p>
        </p:txBody>
      </p:sp>
      <p:sp>
        <p:nvSpPr>
          <p:cNvPr id="5" name="Date Placeholder 4">
            <a:extLst>
              <a:ext uri="{FF2B5EF4-FFF2-40B4-BE49-F238E27FC236}">
                <a16:creationId xmlns:a16="http://schemas.microsoft.com/office/drawing/2014/main" id="{ADAF6543-4ABE-ABE9-C5B9-635DCDCD5C5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16602424"/>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138</a:t>
            </a:fld>
            <a:endParaRPr lang="en-US"/>
          </a:p>
        </p:txBody>
      </p:sp>
      <p:sp>
        <p:nvSpPr>
          <p:cNvPr id="5" name="Date Placeholder 4">
            <a:extLst>
              <a:ext uri="{FF2B5EF4-FFF2-40B4-BE49-F238E27FC236}">
                <a16:creationId xmlns:a16="http://schemas.microsoft.com/office/drawing/2014/main" id="{6FA93153-27CE-E00C-8D5A-4561E6EE666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84403296"/>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139</a:t>
            </a:fld>
            <a:endParaRPr lang="en-US"/>
          </a:p>
        </p:txBody>
      </p:sp>
      <p:sp>
        <p:nvSpPr>
          <p:cNvPr id="5" name="Date Placeholder 4">
            <a:extLst>
              <a:ext uri="{FF2B5EF4-FFF2-40B4-BE49-F238E27FC236}">
                <a16:creationId xmlns:a16="http://schemas.microsoft.com/office/drawing/2014/main" id="{3252323D-2D44-1908-7937-F9443EB397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8115736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140</a:t>
            </a:fld>
            <a:endParaRPr lang="en-US"/>
          </a:p>
        </p:txBody>
      </p:sp>
      <p:sp>
        <p:nvSpPr>
          <p:cNvPr id="5" name="Date Placeholder 4">
            <a:extLst>
              <a:ext uri="{FF2B5EF4-FFF2-40B4-BE49-F238E27FC236}">
                <a16:creationId xmlns:a16="http://schemas.microsoft.com/office/drawing/2014/main" id="{F516A802-C3BE-0BD7-7084-3B942AF5CAB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689227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141</a:t>
            </a:fld>
            <a:endParaRPr lang="en-US"/>
          </a:p>
        </p:txBody>
      </p:sp>
      <p:sp>
        <p:nvSpPr>
          <p:cNvPr id="5" name="Date Placeholder 4">
            <a:extLst>
              <a:ext uri="{FF2B5EF4-FFF2-40B4-BE49-F238E27FC236}">
                <a16:creationId xmlns:a16="http://schemas.microsoft.com/office/drawing/2014/main" id="{B77B4D09-154D-2B83-D508-C0B39808DA1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73443813"/>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142</a:t>
            </a:fld>
            <a:endParaRPr lang="en-US"/>
          </a:p>
        </p:txBody>
      </p:sp>
      <p:sp>
        <p:nvSpPr>
          <p:cNvPr id="5" name="Date Placeholder 4">
            <a:extLst>
              <a:ext uri="{FF2B5EF4-FFF2-40B4-BE49-F238E27FC236}">
                <a16:creationId xmlns:a16="http://schemas.microsoft.com/office/drawing/2014/main" id="{D9C7349C-FC70-0536-A573-BB98B84701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83753066"/>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143</a:t>
            </a:fld>
            <a:endParaRPr lang="en-US"/>
          </a:p>
        </p:txBody>
      </p:sp>
      <p:sp>
        <p:nvSpPr>
          <p:cNvPr id="5" name="Date Placeholder 4">
            <a:extLst>
              <a:ext uri="{FF2B5EF4-FFF2-40B4-BE49-F238E27FC236}">
                <a16:creationId xmlns:a16="http://schemas.microsoft.com/office/drawing/2014/main" id="{55A42CD3-D31C-DFBE-2162-F66AC2F8F3A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93421948"/>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144</a:t>
            </a:fld>
            <a:endParaRPr lang="en-US"/>
          </a:p>
        </p:txBody>
      </p:sp>
      <p:sp>
        <p:nvSpPr>
          <p:cNvPr id="5" name="Date Placeholder 4">
            <a:extLst>
              <a:ext uri="{FF2B5EF4-FFF2-40B4-BE49-F238E27FC236}">
                <a16:creationId xmlns:a16="http://schemas.microsoft.com/office/drawing/2014/main" id="{4D71CD7A-F5BF-C4E8-8618-C54772CF62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49636123"/>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145</a:t>
            </a:fld>
            <a:endParaRPr lang="en-US"/>
          </a:p>
        </p:txBody>
      </p:sp>
      <p:sp>
        <p:nvSpPr>
          <p:cNvPr id="5" name="Date Placeholder 4">
            <a:extLst>
              <a:ext uri="{FF2B5EF4-FFF2-40B4-BE49-F238E27FC236}">
                <a16:creationId xmlns:a16="http://schemas.microsoft.com/office/drawing/2014/main" id="{23AB9ABE-1307-D30E-F789-054E884D7E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160108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2698312"/>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146</a:t>
            </a:fld>
            <a:endParaRPr lang="en-US"/>
          </a:p>
        </p:txBody>
      </p:sp>
      <p:sp>
        <p:nvSpPr>
          <p:cNvPr id="5" name="Date Placeholder 4">
            <a:extLst>
              <a:ext uri="{FF2B5EF4-FFF2-40B4-BE49-F238E27FC236}">
                <a16:creationId xmlns:a16="http://schemas.microsoft.com/office/drawing/2014/main" id="{2AD06F0F-7A5B-0527-D5FA-9DABCED1D4D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2099697"/>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147</a:t>
            </a:fld>
            <a:endParaRPr lang="en-US"/>
          </a:p>
        </p:txBody>
      </p:sp>
      <p:sp>
        <p:nvSpPr>
          <p:cNvPr id="5" name="Date Placeholder 4">
            <a:extLst>
              <a:ext uri="{FF2B5EF4-FFF2-40B4-BE49-F238E27FC236}">
                <a16:creationId xmlns:a16="http://schemas.microsoft.com/office/drawing/2014/main" id="{6D3DB382-48B7-BD9D-209D-F003AFC386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13931664"/>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149</a:t>
            </a:fld>
            <a:endParaRPr lang="en-US" dirty="0"/>
          </a:p>
        </p:txBody>
      </p:sp>
    </p:spTree>
    <p:extLst>
      <p:ext uri="{BB962C8B-B14F-4D97-AF65-F5344CB8AC3E}">
        <p14:creationId xmlns:p14="http://schemas.microsoft.com/office/powerpoint/2010/main" val="2132649187"/>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150</a:t>
            </a:fld>
            <a:endParaRPr lang="en-US" dirty="0"/>
          </a:p>
        </p:txBody>
      </p:sp>
    </p:spTree>
    <p:extLst>
      <p:ext uri="{BB962C8B-B14F-4D97-AF65-F5344CB8AC3E}">
        <p14:creationId xmlns:p14="http://schemas.microsoft.com/office/powerpoint/2010/main" val="1683214530"/>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151</a:t>
            </a:fld>
            <a:endParaRPr lang="en-US" dirty="0"/>
          </a:p>
        </p:txBody>
      </p:sp>
    </p:spTree>
    <p:extLst>
      <p:ext uri="{BB962C8B-B14F-4D97-AF65-F5344CB8AC3E}">
        <p14:creationId xmlns:p14="http://schemas.microsoft.com/office/powerpoint/2010/main" val="377100064"/>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152</a:t>
            </a:fld>
            <a:endParaRPr lang="en-US" dirty="0"/>
          </a:p>
        </p:txBody>
      </p:sp>
    </p:spTree>
    <p:extLst>
      <p:ext uri="{BB962C8B-B14F-4D97-AF65-F5344CB8AC3E}">
        <p14:creationId xmlns:p14="http://schemas.microsoft.com/office/powerpoint/2010/main" val="2233174874"/>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153</a:t>
            </a:fld>
            <a:endParaRPr lang="en-US" dirty="0"/>
          </a:p>
        </p:txBody>
      </p:sp>
    </p:spTree>
    <p:extLst>
      <p:ext uri="{BB962C8B-B14F-4D97-AF65-F5344CB8AC3E}">
        <p14:creationId xmlns:p14="http://schemas.microsoft.com/office/powerpoint/2010/main" val="275640273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154</a:t>
            </a:fld>
            <a:endParaRPr lang="en-US" dirty="0"/>
          </a:p>
        </p:txBody>
      </p:sp>
    </p:spTree>
    <p:extLst>
      <p:ext uri="{BB962C8B-B14F-4D97-AF65-F5344CB8AC3E}">
        <p14:creationId xmlns:p14="http://schemas.microsoft.com/office/powerpoint/2010/main" val="49229674"/>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155</a:t>
            </a:fld>
            <a:endParaRPr lang="en-US" dirty="0"/>
          </a:p>
        </p:txBody>
      </p:sp>
    </p:spTree>
    <p:extLst>
      <p:ext uri="{BB962C8B-B14F-4D97-AF65-F5344CB8AC3E}">
        <p14:creationId xmlns:p14="http://schemas.microsoft.com/office/powerpoint/2010/main" val="2258555156"/>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156</a:t>
            </a:fld>
            <a:endParaRPr lang="en-US" dirty="0"/>
          </a:p>
        </p:txBody>
      </p:sp>
    </p:spTree>
    <p:extLst>
      <p:ext uri="{BB962C8B-B14F-4D97-AF65-F5344CB8AC3E}">
        <p14:creationId xmlns:p14="http://schemas.microsoft.com/office/powerpoint/2010/main" val="19337763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13</a:t>
            </a:fld>
            <a:endParaRPr lang="en-US"/>
          </a:p>
        </p:txBody>
      </p:sp>
    </p:spTree>
    <p:extLst>
      <p:ext uri="{BB962C8B-B14F-4D97-AF65-F5344CB8AC3E}">
        <p14:creationId xmlns:p14="http://schemas.microsoft.com/office/powerpoint/2010/main" val="336607696"/>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157</a:t>
            </a:fld>
            <a:endParaRPr lang="en-US" dirty="0"/>
          </a:p>
        </p:txBody>
      </p:sp>
    </p:spTree>
    <p:extLst>
      <p:ext uri="{BB962C8B-B14F-4D97-AF65-F5344CB8AC3E}">
        <p14:creationId xmlns:p14="http://schemas.microsoft.com/office/powerpoint/2010/main" val="1409248304"/>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158</a:t>
            </a:fld>
            <a:endParaRPr lang="en-US" dirty="0"/>
          </a:p>
        </p:txBody>
      </p:sp>
    </p:spTree>
    <p:extLst>
      <p:ext uri="{BB962C8B-B14F-4D97-AF65-F5344CB8AC3E}">
        <p14:creationId xmlns:p14="http://schemas.microsoft.com/office/powerpoint/2010/main" val="4153970823"/>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159</a:t>
            </a:fld>
            <a:endParaRPr lang="en-US" dirty="0"/>
          </a:p>
        </p:txBody>
      </p:sp>
    </p:spTree>
    <p:extLst>
      <p:ext uri="{BB962C8B-B14F-4D97-AF65-F5344CB8AC3E}">
        <p14:creationId xmlns:p14="http://schemas.microsoft.com/office/powerpoint/2010/main" val="23415166"/>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160</a:t>
            </a:fld>
            <a:endParaRPr lang="en-US" dirty="0"/>
          </a:p>
        </p:txBody>
      </p:sp>
    </p:spTree>
    <p:extLst>
      <p:ext uri="{BB962C8B-B14F-4D97-AF65-F5344CB8AC3E}">
        <p14:creationId xmlns:p14="http://schemas.microsoft.com/office/powerpoint/2010/main" val="3039901253"/>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161</a:t>
            </a:fld>
            <a:endParaRPr lang="en-US" dirty="0"/>
          </a:p>
        </p:txBody>
      </p:sp>
    </p:spTree>
    <p:extLst>
      <p:ext uri="{BB962C8B-B14F-4D97-AF65-F5344CB8AC3E}">
        <p14:creationId xmlns:p14="http://schemas.microsoft.com/office/powerpoint/2010/main" val="65321271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162</a:t>
            </a:fld>
            <a:endParaRPr lang="en-US" dirty="0"/>
          </a:p>
        </p:txBody>
      </p:sp>
    </p:spTree>
    <p:extLst>
      <p:ext uri="{BB962C8B-B14F-4D97-AF65-F5344CB8AC3E}">
        <p14:creationId xmlns:p14="http://schemas.microsoft.com/office/powerpoint/2010/main" val="3740328461"/>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163</a:t>
            </a:fld>
            <a:endParaRPr lang="en-US" dirty="0"/>
          </a:p>
        </p:txBody>
      </p:sp>
    </p:spTree>
    <p:extLst>
      <p:ext uri="{BB962C8B-B14F-4D97-AF65-F5344CB8AC3E}">
        <p14:creationId xmlns:p14="http://schemas.microsoft.com/office/powerpoint/2010/main" val="1365957982"/>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164</a:t>
            </a:fld>
            <a:endParaRPr lang="en-US" dirty="0"/>
          </a:p>
        </p:txBody>
      </p:sp>
    </p:spTree>
    <p:extLst>
      <p:ext uri="{BB962C8B-B14F-4D97-AF65-F5344CB8AC3E}">
        <p14:creationId xmlns:p14="http://schemas.microsoft.com/office/powerpoint/2010/main" val="3451334589"/>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165</a:t>
            </a:fld>
            <a:endParaRPr lang="en-US" dirty="0"/>
          </a:p>
        </p:txBody>
      </p:sp>
    </p:spTree>
    <p:extLst>
      <p:ext uri="{BB962C8B-B14F-4D97-AF65-F5344CB8AC3E}">
        <p14:creationId xmlns:p14="http://schemas.microsoft.com/office/powerpoint/2010/main" val="3026588649"/>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166</a:t>
            </a:fld>
            <a:endParaRPr lang="en-US" dirty="0"/>
          </a:p>
        </p:txBody>
      </p:sp>
    </p:spTree>
    <p:extLst>
      <p:ext uri="{BB962C8B-B14F-4D97-AF65-F5344CB8AC3E}">
        <p14:creationId xmlns:p14="http://schemas.microsoft.com/office/powerpoint/2010/main" val="32426421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a:p>
        </p:txBody>
      </p:sp>
    </p:spTree>
    <p:extLst>
      <p:ext uri="{BB962C8B-B14F-4D97-AF65-F5344CB8AC3E}">
        <p14:creationId xmlns:p14="http://schemas.microsoft.com/office/powerpoint/2010/main" val="2829950681"/>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167</a:t>
            </a:fld>
            <a:endParaRPr lang="en-US" dirty="0"/>
          </a:p>
        </p:txBody>
      </p:sp>
    </p:spTree>
    <p:extLst>
      <p:ext uri="{BB962C8B-B14F-4D97-AF65-F5344CB8AC3E}">
        <p14:creationId xmlns:p14="http://schemas.microsoft.com/office/powerpoint/2010/main" val="1481164198"/>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168</a:t>
            </a:fld>
            <a:endParaRPr lang="en-US" dirty="0"/>
          </a:p>
        </p:txBody>
      </p:sp>
    </p:spTree>
    <p:extLst>
      <p:ext uri="{BB962C8B-B14F-4D97-AF65-F5344CB8AC3E}">
        <p14:creationId xmlns:p14="http://schemas.microsoft.com/office/powerpoint/2010/main" val="1533611673"/>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169</a:t>
            </a:fld>
            <a:endParaRPr lang="en-US" dirty="0"/>
          </a:p>
        </p:txBody>
      </p:sp>
    </p:spTree>
    <p:extLst>
      <p:ext uri="{BB962C8B-B14F-4D97-AF65-F5344CB8AC3E}">
        <p14:creationId xmlns:p14="http://schemas.microsoft.com/office/powerpoint/2010/main" val="985687148"/>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170</a:t>
            </a:fld>
            <a:endParaRPr lang="en-US" dirty="0"/>
          </a:p>
        </p:txBody>
      </p:sp>
    </p:spTree>
    <p:extLst>
      <p:ext uri="{BB962C8B-B14F-4D97-AF65-F5344CB8AC3E}">
        <p14:creationId xmlns:p14="http://schemas.microsoft.com/office/powerpoint/2010/main" val="4241245307"/>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171</a:t>
            </a:fld>
            <a:endParaRPr lang="en-US" dirty="0"/>
          </a:p>
        </p:txBody>
      </p:sp>
    </p:spTree>
    <p:extLst>
      <p:ext uri="{BB962C8B-B14F-4D97-AF65-F5344CB8AC3E}">
        <p14:creationId xmlns:p14="http://schemas.microsoft.com/office/powerpoint/2010/main" val="2117200802"/>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172</a:t>
            </a:fld>
            <a:endParaRPr lang="en-US" dirty="0"/>
          </a:p>
        </p:txBody>
      </p:sp>
    </p:spTree>
    <p:extLst>
      <p:ext uri="{BB962C8B-B14F-4D97-AF65-F5344CB8AC3E}">
        <p14:creationId xmlns:p14="http://schemas.microsoft.com/office/powerpoint/2010/main" val="2293084214"/>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178</a:t>
            </a:fld>
            <a:endParaRPr lang="en-US"/>
          </a:p>
        </p:txBody>
      </p:sp>
    </p:spTree>
    <p:extLst>
      <p:ext uri="{BB962C8B-B14F-4D97-AF65-F5344CB8AC3E}">
        <p14:creationId xmlns:p14="http://schemas.microsoft.com/office/powerpoint/2010/main" val="2437718469"/>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183</a:t>
            </a:fld>
            <a:endParaRPr lang="en-US"/>
          </a:p>
        </p:txBody>
      </p:sp>
    </p:spTree>
    <p:extLst>
      <p:ext uri="{BB962C8B-B14F-4D97-AF65-F5344CB8AC3E}">
        <p14:creationId xmlns:p14="http://schemas.microsoft.com/office/powerpoint/2010/main" val="1496079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15</a:t>
            </a:fld>
            <a:endParaRPr lang="en-US"/>
          </a:p>
        </p:txBody>
      </p:sp>
    </p:spTree>
    <p:extLst>
      <p:ext uri="{BB962C8B-B14F-4D97-AF65-F5344CB8AC3E}">
        <p14:creationId xmlns:p14="http://schemas.microsoft.com/office/powerpoint/2010/main" val="2179998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a:p>
        </p:txBody>
      </p:sp>
    </p:spTree>
    <p:extLst>
      <p:ext uri="{BB962C8B-B14F-4D97-AF65-F5344CB8AC3E}">
        <p14:creationId xmlns:p14="http://schemas.microsoft.com/office/powerpoint/2010/main" val="20895571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17</a:t>
            </a:fld>
            <a:endParaRPr lang="en-US"/>
          </a:p>
        </p:txBody>
      </p:sp>
    </p:spTree>
    <p:extLst>
      <p:ext uri="{BB962C8B-B14F-4D97-AF65-F5344CB8AC3E}">
        <p14:creationId xmlns:p14="http://schemas.microsoft.com/office/powerpoint/2010/main" val="3278489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18</a:t>
            </a:fld>
            <a:endParaRPr lang="en-US"/>
          </a:p>
        </p:txBody>
      </p:sp>
    </p:spTree>
    <p:extLst>
      <p:ext uri="{BB962C8B-B14F-4D97-AF65-F5344CB8AC3E}">
        <p14:creationId xmlns:p14="http://schemas.microsoft.com/office/powerpoint/2010/main" val="15192178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19</a:t>
            </a:fld>
            <a:endParaRPr lang="en-US"/>
          </a:p>
        </p:txBody>
      </p:sp>
    </p:spTree>
    <p:extLst>
      <p:ext uri="{BB962C8B-B14F-4D97-AF65-F5344CB8AC3E}">
        <p14:creationId xmlns:p14="http://schemas.microsoft.com/office/powerpoint/2010/main" val="2433867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C90EF8-835C-4854-B7A1-BE6492EFBE09}" type="slidenum">
              <a:rPr lang="en-US" smtClean="0"/>
              <a:t>2</a:t>
            </a:fld>
            <a:endParaRPr lang="en-US"/>
          </a:p>
        </p:txBody>
      </p:sp>
    </p:spTree>
    <p:extLst>
      <p:ext uri="{BB962C8B-B14F-4D97-AF65-F5344CB8AC3E}">
        <p14:creationId xmlns:p14="http://schemas.microsoft.com/office/powerpoint/2010/main" val="12400845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743463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21</a:t>
            </a:fld>
            <a:endParaRPr lang="en-US"/>
          </a:p>
        </p:txBody>
      </p:sp>
    </p:spTree>
    <p:extLst>
      <p:ext uri="{BB962C8B-B14F-4D97-AF65-F5344CB8AC3E}">
        <p14:creationId xmlns:p14="http://schemas.microsoft.com/office/powerpoint/2010/main" val="12238768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36802088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790739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ltLang="en-US"/>
          </a:p>
        </p:txBody>
      </p:sp>
    </p:spTree>
    <p:extLst>
      <p:ext uri="{BB962C8B-B14F-4D97-AF65-F5344CB8AC3E}">
        <p14:creationId xmlns:p14="http://schemas.microsoft.com/office/powerpoint/2010/main" val="31180499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25</a:t>
            </a:fld>
            <a:endParaRPr lang="en-US"/>
          </a:p>
        </p:txBody>
      </p:sp>
    </p:spTree>
    <p:extLst>
      <p:ext uri="{BB962C8B-B14F-4D97-AF65-F5344CB8AC3E}">
        <p14:creationId xmlns:p14="http://schemas.microsoft.com/office/powerpoint/2010/main" val="4450971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26</a:t>
            </a:fld>
            <a:endParaRPr lang="en-US"/>
          </a:p>
        </p:txBody>
      </p:sp>
    </p:spTree>
    <p:extLst>
      <p:ext uri="{BB962C8B-B14F-4D97-AF65-F5344CB8AC3E}">
        <p14:creationId xmlns:p14="http://schemas.microsoft.com/office/powerpoint/2010/main" val="34963411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27</a:t>
            </a:fld>
            <a:endParaRPr lang="en-US"/>
          </a:p>
        </p:txBody>
      </p:sp>
    </p:spTree>
    <p:extLst>
      <p:ext uri="{BB962C8B-B14F-4D97-AF65-F5344CB8AC3E}">
        <p14:creationId xmlns:p14="http://schemas.microsoft.com/office/powerpoint/2010/main" val="14702665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20649617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2973583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3</a:t>
            </a:fld>
            <a:endParaRPr lang="en-US"/>
          </a:p>
        </p:txBody>
      </p:sp>
    </p:spTree>
    <p:extLst>
      <p:ext uri="{BB962C8B-B14F-4D97-AF65-F5344CB8AC3E}">
        <p14:creationId xmlns:p14="http://schemas.microsoft.com/office/powerpoint/2010/main" val="1564015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42184-C690-FB56-08E7-A44C714FA9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2985BF-73B0-CF8C-FD7D-BA48E73BC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395008-3F45-156A-47FD-1849E5F5FEF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D909038-B99B-9DE5-AEE4-DDB58B5B1703}"/>
              </a:ext>
            </a:extLst>
          </p:cNvPr>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36105020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31</a:t>
            </a:fld>
            <a:endParaRPr lang="en-US"/>
          </a:p>
        </p:txBody>
      </p:sp>
    </p:spTree>
    <p:extLst>
      <p:ext uri="{BB962C8B-B14F-4D97-AF65-F5344CB8AC3E}">
        <p14:creationId xmlns:p14="http://schemas.microsoft.com/office/powerpoint/2010/main" val="27889463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36524093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a:p>
        </p:txBody>
      </p:sp>
    </p:spTree>
    <p:extLst>
      <p:ext uri="{BB962C8B-B14F-4D97-AF65-F5344CB8AC3E}">
        <p14:creationId xmlns:p14="http://schemas.microsoft.com/office/powerpoint/2010/main" val="16174139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34</a:t>
            </a:fld>
            <a:endParaRPr lang="en-US"/>
          </a:p>
        </p:txBody>
      </p:sp>
    </p:spTree>
    <p:extLst>
      <p:ext uri="{BB962C8B-B14F-4D97-AF65-F5344CB8AC3E}">
        <p14:creationId xmlns:p14="http://schemas.microsoft.com/office/powerpoint/2010/main" val="1352272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35</a:t>
            </a:fld>
            <a:endParaRPr lang="en-US"/>
          </a:p>
        </p:txBody>
      </p:sp>
    </p:spTree>
    <p:extLst>
      <p:ext uri="{BB962C8B-B14F-4D97-AF65-F5344CB8AC3E}">
        <p14:creationId xmlns:p14="http://schemas.microsoft.com/office/powerpoint/2010/main" val="426234257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3617593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C90EF8-835C-4854-B7A1-BE6492EFBE09}" type="slidenum">
              <a:rPr lang="en-US" smtClean="0"/>
              <a:t>39</a:t>
            </a:fld>
            <a:endParaRPr lang="en-US"/>
          </a:p>
        </p:txBody>
      </p:sp>
    </p:spTree>
    <p:extLst>
      <p:ext uri="{BB962C8B-B14F-4D97-AF65-F5344CB8AC3E}">
        <p14:creationId xmlns:p14="http://schemas.microsoft.com/office/powerpoint/2010/main" val="42482780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40</a:t>
            </a:fld>
            <a:endParaRPr lang="en-US"/>
          </a:p>
        </p:txBody>
      </p:sp>
      <p:sp>
        <p:nvSpPr>
          <p:cNvPr id="5" name="Date Placeholder 4">
            <a:extLst>
              <a:ext uri="{FF2B5EF4-FFF2-40B4-BE49-F238E27FC236}">
                <a16:creationId xmlns:a16="http://schemas.microsoft.com/office/drawing/2014/main" id="{93FDB7AE-B292-D2A9-D9BD-1BFB0AC706C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36002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41</a:t>
            </a:fld>
            <a:endParaRPr lang="en-US"/>
          </a:p>
        </p:txBody>
      </p:sp>
      <p:sp>
        <p:nvSpPr>
          <p:cNvPr id="5" name="Date Placeholder 4">
            <a:extLst>
              <a:ext uri="{FF2B5EF4-FFF2-40B4-BE49-F238E27FC236}">
                <a16:creationId xmlns:a16="http://schemas.microsoft.com/office/drawing/2014/main" id="{D0EAA45E-C52F-D337-7B4B-3AEEB20443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62323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489567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0917549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21DBB-7EBE-F9D8-C6A3-2256335B54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1D0E3-D3A0-F0E8-64B8-9C9F06962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0FAE3D-462A-8F56-C762-C1D88FD9002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510470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629788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773654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7966217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1335965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56374-9BC3-84AC-D51A-7C321970ED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68B3F-1485-A7FA-F23F-9197875A9C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9B09CD-DD19-AD28-DAAE-85612FDF5F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F772BDE-810E-ED7D-C9DF-B0ECF5475AB8}"/>
              </a:ext>
            </a:extLst>
          </p:cNvPr>
          <p:cNvSpPr>
            <a:spLocks noGrp="1"/>
          </p:cNvSpPr>
          <p:nvPr>
            <p:ph type="sldNum" sz="quarter" idx="5"/>
          </p:nvPr>
        </p:nvSpPr>
        <p:spPr/>
        <p:txBody>
          <a:bodyPr/>
          <a:lstStyle/>
          <a:p>
            <a:fld id="{41FF0FD1-643B-450F-A8BB-15B50EF63312}" type="slidenum">
              <a:rPr lang="en-US" smtClean="0"/>
              <a:t>49</a:t>
            </a:fld>
            <a:endParaRPr lang="en-US"/>
          </a:p>
        </p:txBody>
      </p:sp>
    </p:spTree>
    <p:extLst>
      <p:ext uri="{BB962C8B-B14F-4D97-AF65-F5344CB8AC3E}">
        <p14:creationId xmlns:p14="http://schemas.microsoft.com/office/powerpoint/2010/main" val="310603470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50</a:t>
            </a:fld>
            <a:endParaRPr lang="en-US"/>
          </a:p>
        </p:txBody>
      </p:sp>
      <p:sp>
        <p:nvSpPr>
          <p:cNvPr id="5" name="Date Placeholder 4">
            <a:extLst>
              <a:ext uri="{FF2B5EF4-FFF2-40B4-BE49-F238E27FC236}">
                <a16:creationId xmlns:a16="http://schemas.microsoft.com/office/drawing/2014/main" id="{848B44EC-995E-3028-A466-D377CC5368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143656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51</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38049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52</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53</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54</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55</a:t>
            </a:fld>
            <a:endParaRPr lang="en-US"/>
          </a:p>
        </p:txBody>
      </p:sp>
      <p:sp>
        <p:nvSpPr>
          <p:cNvPr id="5" name="Date Placeholder 4">
            <a:extLst>
              <a:ext uri="{FF2B5EF4-FFF2-40B4-BE49-F238E27FC236}">
                <a16:creationId xmlns:a16="http://schemas.microsoft.com/office/drawing/2014/main" id="{C92E3647-9F0D-69B6-0281-D6C8C4EFDEC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918260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0303601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0270656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50954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B6B14-97B2-0CDB-D5EB-B8B1C96CC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CDE62-C2B9-6CE1-A8F2-97F001094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936FBC-659C-7035-E5CA-5574B181B5C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624032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7EAF7-112E-0A49-1619-476B3A3A1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AD864-4FCD-75B5-0747-3621204A36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6A3351-53AD-56F4-B1A6-D38D5CD3276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8595757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19172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6</a:t>
            </a:fld>
            <a:endParaRPr lang="en-US"/>
          </a:p>
        </p:txBody>
      </p:sp>
    </p:spTree>
    <p:extLst>
      <p:ext uri="{BB962C8B-B14F-4D97-AF65-F5344CB8AC3E}">
        <p14:creationId xmlns:p14="http://schemas.microsoft.com/office/powerpoint/2010/main" val="321065301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a:p>
        </p:txBody>
      </p:sp>
    </p:spTree>
    <p:extLst>
      <p:ext uri="{BB962C8B-B14F-4D97-AF65-F5344CB8AC3E}">
        <p14:creationId xmlns:p14="http://schemas.microsoft.com/office/powerpoint/2010/main" val="258181468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386115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209880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472028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870723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153738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880711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685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7</a:t>
            </a:fld>
            <a:endParaRPr lang="en-US"/>
          </a:p>
        </p:txBody>
      </p:sp>
    </p:spTree>
    <p:extLst>
      <p:ext uri="{BB962C8B-B14F-4D97-AF65-F5344CB8AC3E}">
        <p14:creationId xmlns:p14="http://schemas.microsoft.com/office/powerpoint/2010/main" val="249250822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74</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48507"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155557714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18668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9071128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a:p>
        </p:txBody>
      </p:sp>
    </p:spTree>
    <p:extLst>
      <p:ext uri="{BB962C8B-B14F-4D97-AF65-F5344CB8AC3E}">
        <p14:creationId xmlns:p14="http://schemas.microsoft.com/office/powerpoint/2010/main" val="240647675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80</a:t>
            </a:fld>
            <a:endParaRPr lang="en-US"/>
          </a:p>
        </p:txBody>
      </p:sp>
    </p:spTree>
    <p:extLst>
      <p:ext uri="{BB962C8B-B14F-4D97-AF65-F5344CB8AC3E}">
        <p14:creationId xmlns:p14="http://schemas.microsoft.com/office/powerpoint/2010/main" val="15340146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81</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82</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83</a:t>
            </a:fld>
            <a:endParaRPr lang="en-US"/>
          </a:p>
        </p:txBody>
      </p:sp>
    </p:spTree>
    <p:extLst>
      <p:ext uri="{BB962C8B-B14F-4D97-AF65-F5344CB8AC3E}">
        <p14:creationId xmlns:p14="http://schemas.microsoft.com/office/powerpoint/2010/main" val="384888092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84</a:t>
            </a:fld>
            <a:endParaRPr lang="en-US"/>
          </a:p>
        </p:txBody>
      </p:sp>
    </p:spTree>
    <p:extLst>
      <p:ext uri="{BB962C8B-B14F-4D97-AF65-F5344CB8AC3E}">
        <p14:creationId xmlns:p14="http://schemas.microsoft.com/office/powerpoint/2010/main" val="141874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8</a:t>
            </a:fld>
            <a:endParaRPr lang="en-US"/>
          </a:p>
        </p:txBody>
      </p:sp>
    </p:spTree>
    <p:extLst>
      <p:ext uri="{BB962C8B-B14F-4D97-AF65-F5344CB8AC3E}">
        <p14:creationId xmlns:p14="http://schemas.microsoft.com/office/powerpoint/2010/main" val="413353417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85</a:t>
            </a:fld>
            <a:endParaRPr lang="en-US"/>
          </a:p>
        </p:txBody>
      </p:sp>
    </p:spTree>
    <p:extLst>
      <p:ext uri="{BB962C8B-B14F-4D97-AF65-F5344CB8AC3E}">
        <p14:creationId xmlns:p14="http://schemas.microsoft.com/office/powerpoint/2010/main" val="362304051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86</a:t>
            </a:fld>
            <a:endParaRPr lang="en-US"/>
          </a:p>
        </p:txBody>
      </p:sp>
    </p:spTree>
    <p:extLst>
      <p:ext uri="{BB962C8B-B14F-4D97-AF65-F5344CB8AC3E}">
        <p14:creationId xmlns:p14="http://schemas.microsoft.com/office/powerpoint/2010/main" val="264860960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87</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auto"/>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88</a:t>
            </a:fld>
            <a:endParaRPr lang="en-US"/>
          </a:p>
        </p:txBody>
      </p:sp>
    </p:spTree>
    <p:extLst>
      <p:ext uri="{BB962C8B-B14F-4D97-AF65-F5344CB8AC3E}">
        <p14:creationId xmlns:p14="http://schemas.microsoft.com/office/powerpoint/2010/main" val="229674731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89</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90</a:t>
            </a:fld>
            <a:endParaRPr lang="en-US"/>
          </a:p>
        </p:txBody>
      </p:sp>
    </p:spTree>
    <p:extLst>
      <p:ext uri="{BB962C8B-B14F-4D97-AF65-F5344CB8AC3E}">
        <p14:creationId xmlns:p14="http://schemas.microsoft.com/office/powerpoint/2010/main" val="74374592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91</a:t>
            </a:fld>
            <a:endParaRPr lang="en-US"/>
          </a:p>
        </p:txBody>
      </p:sp>
    </p:spTree>
    <p:extLst>
      <p:ext uri="{BB962C8B-B14F-4D97-AF65-F5344CB8AC3E}">
        <p14:creationId xmlns:p14="http://schemas.microsoft.com/office/powerpoint/2010/main" val="261837011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92</a:t>
            </a:fld>
            <a:endParaRPr lang="en-US"/>
          </a:p>
        </p:txBody>
      </p:sp>
    </p:spTree>
    <p:extLst>
      <p:ext uri="{BB962C8B-B14F-4D97-AF65-F5344CB8AC3E}">
        <p14:creationId xmlns:p14="http://schemas.microsoft.com/office/powerpoint/2010/main" val="306155775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94</a:t>
            </a:fld>
            <a:endParaRPr lang="en-US"/>
          </a:p>
        </p:txBody>
      </p:sp>
    </p:spTree>
    <p:extLst>
      <p:ext uri="{BB962C8B-B14F-4D97-AF65-F5344CB8AC3E}">
        <p14:creationId xmlns:p14="http://schemas.microsoft.com/office/powerpoint/2010/main" val="222026584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95</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82469248"/>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97</a:t>
            </a:fld>
            <a:endParaRPr lang="en-US"/>
          </a:p>
        </p:txBody>
      </p:sp>
    </p:spTree>
    <p:extLst>
      <p:ext uri="{BB962C8B-B14F-4D97-AF65-F5344CB8AC3E}">
        <p14:creationId xmlns:p14="http://schemas.microsoft.com/office/powerpoint/2010/main" val="2451320783"/>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99</a:t>
            </a:fld>
            <a:endParaRPr lang="en-US"/>
          </a:p>
        </p:txBody>
      </p:sp>
    </p:spTree>
    <p:extLst>
      <p:ext uri="{BB962C8B-B14F-4D97-AF65-F5344CB8AC3E}">
        <p14:creationId xmlns:p14="http://schemas.microsoft.com/office/powerpoint/2010/main" val="1419116039"/>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118</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D0FFF7DB-B3F3-4688-E68A-8D33E4778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939745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119</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45775C57-F35B-4F40-FE14-44F71F9B57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7701478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120</a:t>
            </a:fld>
            <a:endParaRPr lang="en-US"/>
          </a:p>
        </p:txBody>
      </p:sp>
      <p:sp>
        <p:nvSpPr>
          <p:cNvPr id="5" name="Date Placeholder 4">
            <a:extLst>
              <a:ext uri="{FF2B5EF4-FFF2-40B4-BE49-F238E27FC236}">
                <a16:creationId xmlns:a16="http://schemas.microsoft.com/office/drawing/2014/main" id="{8547F1D0-33A8-8BA4-43BC-61B012138CA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653472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121</a:t>
            </a:fld>
            <a:endParaRPr lang="en-US"/>
          </a:p>
        </p:txBody>
      </p:sp>
      <p:sp>
        <p:nvSpPr>
          <p:cNvPr id="5" name="Date Placeholder 4">
            <a:extLst>
              <a:ext uri="{FF2B5EF4-FFF2-40B4-BE49-F238E27FC236}">
                <a16:creationId xmlns:a16="http://schemas.microsoft.com/office/drawing/2014/main" id="{E8684F2D-D3F8-2823-C0AF-5A9FE91E997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6623325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122</a:t>
            </a:fld>
            <a:endParaRPr lang="en-US"/>
          </a:p>
        </p:txBody>
      </p:sp>
      <p:sp>
        <p:nvSpPr>
          <p:cNvPr id="5" name="Date Placeholder 4">
            <a:extLst>
              <a:ext uri="{FF2B5EF4-FFF2-40B4-BE49-F238E27FC236}">
                <a16:creationId xmlns:a16="http://schemas.microsoft.com/office/drawing/2014/main" id="{E7CCEBE4-8013-CC12-02D7-C8437BCF99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0620170"/>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123</a:t>
            </a:fld>
            <a:endParaRPr lang="en-US"/>
          </a:p>
        </p:txBody>
      </p:sp>
      <p:sp>
        <p:nvSpPr>
          <p:cNvPr id="5" name="Date Placeholder 4">
            <a:extLst>
              <a:ext uri="{FF2B5EF4-FFF2-40B4-BE49-F238E27FC236}">
                <a16:creationId xmlns:a16="http://schemas.microsoft.com/office/drawing/2014/main" id="{D1AF93C4-995B-F109-B248-7A65DE0A04E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8617803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124</a:t>
            </a:fld>
            <a:endParaRPr lang="en-US"/>
          </a:p>
        </p:txBody>
      </p:sp>
      <p:sp>
        <p:nvSpPr>
          <p:cNvPr id="5" name="Date Placeholder 4">
            <a:extLst>
              <a:ext uri="{FF2B5EF4-FFF2-40B4-BE49-F238E27FC236}">
                <a16:creationId xmlns:a16="http://schemas.microsoft.com/office/drawing/2014/main" id="{8E34F91C-1871-79EA-5EF8-38B0F6EBAFF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601810"/>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125</a:t>
            </a:fld>
            <a:endParaRPr lang="en-US"/>
          </a:p>
        </p:txBody>
      </p:sp>
      <p:sp>
        <p:nvSpPr>
          <p:cNvPr id="5" name="Date Placeholder 4">
            <a:extLst>
              <a:ext uri="{FF2B5EF4-FFF2-40B4-BE49-F238E27FC236}">
                <a16:creationId xmlns:a16="http://schemas.microsoft.com/office/drawing/2014/main" id="{9A10CEE4-97E7-CF80-86F6-733A248737B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83720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EDC4-2065-78F8-D1E3-6E8E1DBDD3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E6FC768-5DA3-9962-CBDF-0555040536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B2C91B-06D5-34C9-B3CA-36C07AC4A7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DACDF7-D5ED-3A7C-045B-CFDEE77785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28682C-298D-95F4-3EDB-9EC2EB254C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AE720C-78F7-EB6D-4350-E6D30EC32D59}"/>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394CAC0E-9F10-6938-31D1-B81E779F9E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68C67F-5DDA-6D98-9191-042CF80366E8}"/>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6202157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2C14-426A-F806-5FEC-3DE9698EF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28C2BF-1B12-E0E8-EE56-8A214ED610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DD1FC6-6EB7-8FD6-4FD2-D0323B8C0A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80744B-71CC-A0A3-8FBA-7D935270D168}"/>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9A04998A-BD57-6594-CA2B-F44A7E215A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1BB10E-4D98-3DE0-F222-B343CAE72F42}"/>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19031336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Tree>
    <p:extLst>
      <p:ext uri="{BB962C8B-B14F-4D97-AF65-F5344CB8AC3E}">
        <p14:creationId xmlns:p14="http://schemas.microsoft.com/office/powerpoint/2010/main" val="3947940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EE609-7F0B-5F5B-0B63-37715EA435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844880-374E-621D-CA52-52D6758E69F0}"/>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20961129-CB92-E0B2-2BDD-9767187F19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08DB1D-B4E5-B2DB-04FD-C0D261F3B044}"/>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3905177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5716511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944388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24E23-3406-ED22-8B3D-B8169ED7BD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F04D14-8E7B-7F28-C184-6F945E11C9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71C589-7470-4D97-5322-7C3E8F842DD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E0BD344-09BE-69E7-3A60-D8745A145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3D770-C756-C782-38FE-C549BF70CBBB}"/>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1760358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4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9940876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1145785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4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013264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4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31020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6" r:id="rId27"/>
    <p:sldLayoutId id="2147483758" r:id="rId28"/>
    <p:sldLayoutId id="2147483759" r:id="rId29"/>
    <p:sldLayoutId id="2147483760" r:id="rId30"/>
    <p:sldLayoutId id="2147483761" r:id="rId31"/>
    <p:sldLayoutId id="2147483762" r:id="rId32"/>
    <p:sldLayoutId id="2147483765" r:id="rId33"/>
    <p:sldLayoutId id="2147483766" r:id="rId34"/>
    <p:sldLayoutId id="2147483767" r:id="rId35"/>
    <p:sldLayoutId id="2147483768" r:id="rId36"/>
    <p:sldLayoutId id="2147483769" r:id="rId37"/>
  </p:sldLayoutIdLst>
  <p:hf hdr="0" ftr="0" dt="0"/>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4.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4.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4.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4.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4.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4.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9.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4.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4.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4.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4.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4.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4.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4.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4.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4.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4.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4.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4.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4.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4.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4.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4.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4.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4.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4.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4.xml"/></Relationships>
</file>

<file path=ppt/slides/_rels/slide1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4.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4.xml"/></Relationships>
</file>

<file path=ppt/slides/_rels/slide18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hyperlink" Target="https://flipittotestit.com/#6251ad66-0d51-4f07-942d-67c92e7c38c4" TargetMode="External"/><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normAutofit/>
          </a:bodyPr>
          <a:lstStyle/>
          <a:p>
            <a:r>
              <a:rPr lang="en-US"/>
              <a:t>Equal Opportunity &amp; Nondiscrimination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Investigation Foundations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a:xfrm>
            <a:off x="3928612" y="4860530"/>
            <a:ext cx="7795715" cy="281257"/>
          </a:xfrm>
        </p:spPr>
        <p:txBody>
          <a:bodyPr/>
          <a:lstStyle/>
          <a:p>
            <a:r>
              <a:rPr lang="en-US"/>
              <a:t>Equal Opportunity and Compliance, General Counsel &amp; 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a:t>February 24-25,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9190E05-F114-96E5-9D7C-DC6C7DB8A03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Discrimination</a:t>
            </a:r>
          </a:p>
        </p:txBody>
      </p:sp>
      <p:sp>
        <p:nvSpPr>
          <p:cNvPr id="2" name="Content Placeholder 1"/>
          <p:cNvSpPr>
            <a:spLocks noGrp="1"/>
          </p:cNvSpPr>
          <p:nvPr>
            <p:ph idx="1"/>
          </p:nvPr>
        </p:nvSpPr>
        <p:spPr/>
        <p:txBody>
          <a:bodyPr>
            <a:normAutofit/>
          </a:bodyPr>
          <a:lstStyle/>
          <a:p>
            <a:pPr marL="0" indent="0">
              <a:buNone/>
            </a:pPr>
            <a:r>
              <a:rPr lang="en-US" altLang="en-US" sz="2600" b="1">
                <a:solidFill>
                  <a:srgbClr val="009F4D"/>
                </a:solidFill>
              </a:rPr>
              <a:t>The elements of discrimination include:</a:t>
            </a:r>
            <a:endParaRPr lang="en-US" altLang="en-US"/>
          </a:p>
          <a:p>
            <a:r>
              <a:rPr lang="en-US" altLang="en-US"/>
              <a:t>Someone was treated </a:t>
            </a:r>
            <a:r>
              <a:rPr lang="en-US" altLang="en-US" b="1" u="sng"/>
              <a:t>differently</a:t>
            </a:r>
            <a:r>
              <a:rPr lang="en-US" altLang="en-US"/>
              <a:t>;</a:t>
            </a:r>
          </a:p>
          <a:p>
            <a:r>
              <a:rPr lang="en-US" altLang="en-US"/>
              <a:t>The different treatment was </a:t>
            </a:r>
            <a:r>
              <a:rPr lang="en-US" altLang="en-US" b="1" u="sng"/>
              <a:t>based on </a:t>
            </a:r>
            <a:r>
              <a:rPr lang="en-US" altLang="en-US"/>
              <a:t>the individual’s protected status or perceived protected class status; </a:t>
            </a:r>
            <a:r>
              <a:rPr lang="en-US" altLang="en-US" b="1" u="sng"/>
              <a:t>and</a:t>
            </a:r>
          </a:p>
          <a:p>
            <a:pPr lvl="1"/>
            <a:r>
              <a:rPr lang="en-US" altLang="en-US" b="1" u="sng"/>
              <a:t>Interfered</a:t>
            </a:r>
            <a:r>
              <a:rPr lang="en-US" altLang="en-US"/>
              <a:t> with or </a:t>
            </a:r>
            <a:r>
              <a:rPr lang="en-US" altLang="en-US" b="1" u="sng"/>
              <a:t>limited</a:t>
            </a:r>
            <a:r>
              <a:rPr lang="en-US" altLang="en-US"/>
              <a:t> the ability of that person to participate in, or benefit from, the services, activities or privileges provided by Minnesota State </a:t>
            </a:r>
            <a:r>
              <a:rPr lang="en-US" altLang="en-US" b="1" u="sng"/>
              <a:t>or</a:t>
            </a:r>
          </a:p>
          <a:p>
            <a:pPr lvl="1"/>
            <a:r>
              <a:rPr lang="en-US" altLang="en-US"/>
              <a:t>Otherwise </a:t>
            </a:r>
            <a:r>
              <a:rPr lang="en-US" altLang="en-US" b="1" u="sng"/>
              <a:t>adversely affected</a:t>
            </a:r>
            <a:r>
              <a:rPr lang="en-US" altLang="en-US"/>
              <a:t> that person’s employment or educational experience of the college/university</a:t>
            </a:r>
          </a:p>
          <a:p>
            <a:pPr marL="0" indent="0">
              <a:buNone/>
            </a:pPr>
            <a:endParaRPr lang="en-US"/>
          </a:p>
        </p:txBody>
      </p:sp>
    </p:spTree>
    <p:extLst>
      <p:ext uri="{BB962C8B-B14F-4D97-AF65-F5344CB8AC3E}">
        <p14:creationId xmlns:p14="http://schemas.microsoft.com/office/powerpoint/2010/main" val="360490289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F83D-FED8-4B53-883C-C0EBC723AA49}"/>
              </a:ext>
            </a:extLst>
          </p:cNvPr>
          <p:cNvSpPr>
            <a:spLocks noGrp="1"/>
          </p:cNvSpPr>
          <p:nvPr>
            <p:ph type="title"/>
          </p:nvPr>
        </p:nvSpPr>
        <p:spPr/>
        <p:txBody>
          <a:bodyPr/>
          <a:lstStyle/>
          <a:p>
            <a:pPr algn="l"/>
            <a:r>
              <a:rPr lang="en-US"/>
              <a:t>Data Practices Laws</a:t>
            </a:r>
          </a:p>
        </p:txBody>
      </p:sp>
      <p:sp>
        <p:nvSpPr>
          <p:cNvPr id="3" name="Content Placeholder 2">
            <a:extLst>
              <a:ext uri="{FF2B5EF4-FFF2-40B4-BE49-F238E27FC236}">
                <a16:creationId xmlns:a16="http://schemas.microsoft.com/office/drawing/2014/main" id="{48286276-482C-422E-8D45-A040C729A6CE}"/>
              </a:ext>
            </a:extLst>
          </p:cNvPr>
          <p:cNvSpPr>
            <a:spLocks noGrp="1"/>
          </p:cNvSpPr>
          <p:nvPr>
            <p:ph idx="1"/>
          </p:nvPr>
        </p:nvSpPr>
        <p:spPr/>
        <p:txBody>
          <a:bodyPr/>
          <a:lstStyle/>
          <a:p>
            <a:r>
              <a:rPr lang="en-US"/>
              <a:t>Minnesota Government Data Practices Act (MGDPA)</a:t>
            </a:r>
          </a:p>
          <a:p>
            <a:r>
              <a:rPr lang="en-US"/>
              <a:t>Family Educational Rights and Privacy Act (FERPA)</a:t>
            </a:r>
          </a:p>
          <a:p>
            <a:r>
              <a:rPr lang="en-US"/>
              <a:t>HIPAA, GDPR, etc.</a:t>
            </a:r>
          </a:p>
          <a:p>
            <a:r>
              <a:rPr lang="en-US"/>
              <a:t>Investigation Records are Government Data under MGDPA (Sometimes FERPA).</a:t>
            </a:r>
          </a:p>
        </p:txBody>
      </p:sp>
    </p:spTree>
    <p:extLst>
      <p:ext uri="{BB962C8B-B14F-4D97-AF65-F5344CB8AC3E}">
        <p14:creationId xmlns:p14="http://schemas.microsoft.com/office/powerpoint/2010/main" val="107829435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Public Data</a:t>
            </a:r>
          </a:p>
        </p:txBody>
      </p:sp>
      <p:sp>
        <p:nvSpPr>
          <p:cNvPr id="3" name="Content Placeholder 2"/>
          <p:cNvSpPr>
            <a:spLocks noGrp="1"/>
          </p:cNvSpPr>
          <p:nvPr>
            <p:ph idx="1"/>
          </p:nvPr>
        </p:nvSpPr>
        <p:spPr/>
        <p:txBody>
          <a:bodyPr>
            <a:normAutofit/>
          </a:bodyPr>
          <a:lstStyle/>
          <a:p>
            <a:r>
              <a:rPr lang="en-US" sz="2400"/>
              <a:t>Default rule under MGDPA – Government Data is Public</a:t>
            </a:r>
          </a:p>
          <a:p>
            <a:r>
              <a:rPr lang="en-US" sz="2400"/>
              <a:t>Available to inspect upon request</a:t>
            </a:r>
          </a:p>
          <a:p>
            <a:r>
              <a:rPr lang="en-US" sz="2400"/>
              <a:t>Examples include contracts, invoices, policies, and most business correspondence</a:t>
            </a:r>
          </a:p>
          <a:p>
            <a:pPr marL="0" indent="0">
              <a:buNone/>
            </a:pPr>
            <a:endParaRPr lang="en-US" sz="2400"/>
          </a:p>
        </p:txBody>
      </p:sp>
    </p:spTree>
    <p:extLst>
      <p:ext uri="{BB962C8B-B14F-4D97-AF65-F5344CB8AC3E}">
        <p14:creationId xmlns:p14="http://schemas.microsoft.com/office/powerpoint/2010/main" val="372698454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Private Data</a:t>
            </a:r>
          </a:p>
        </p:txBody>
      </p:sp>
      <p:sp>
        <p:nvSpPr>
          <p:cNvPr id="3" name="Content Placeholder 2"/>
          <p:cNvSpPr>
            <a:spLocks noGrp="1"/>
          </p:cNvSpPr>
          <p:nvPr>
            <p:ph idx="1"/>
          </p:nvPr>
        </p:nvSpPr>
        <p:spPr/>
        <p:txBody>
          <a:bodyPr>
            <a:normAutofit/>
          </a:bodyPr>
          <a:lstStyle/>
          <a:p>
            <a:r>
              <a:rPr lang="en-US" sz="2400"/>
              <a:t>Certain data sets are private under the MGDPA/FERPA</a:t>
            </a:r>
          </a:p>
          <a:p>
            <a:r>
              <a:rPr lang="en-US" sz="2400"/>
              <a:t>Private means accessible only:</a:t>
            </a:r>
          </a:p>
          <a:p>
            <a:pPr lvl="1">
              <a:buFont typeface="Wingdings" panose="05000000000000000000" pitchFamily="2" charset="2"/>
              <a:buChar char="§"/>
            </a:pPr>
            <a:r>
              <a:rPr lang="en-US" sz="1800"/>
              <a:t>to data subject </a:t>
            </a:r>
          </a:p>
          <a:p>
            <a:pPr lvl="1">
              <a:buFont typeface="Wingdings" panose="05000000000000000000" pitchFamily="2" charset="2"/>
              <a:buChar char="§"/>
            </a:pPr>
            <a:r>
              <a:rPr lang="en-US" sz="1800"/>
              <a:t>for work related purposes</a:t>
            </a:r>
          </a:p>
          <a:p>
            <a:pPr lvl="1">
              <a:buFont typeface="Wingdings" panose="05000000000000000000" pitchFamily="2" charset="2"/>
              <a:buChar char="§"/>
            </a:pPr>
            <a:r>
              <a:rPr lang="en-US" sz="1800"/>
              <a:t>to third parties (who are not the data requestor themselves) if:</a:t>
            </a:r>
          </a:p>
          <a:p>
            <a:pPr lvl="2"/>
            <a:r>
              <a:rPr lang="en-US" sz="1800"/>
              <a:t>Subject gives consent or;</a:t>
            </a:r>
          </a:p>
          <a:p>
            <a:pPr lvl="2"/>
            <a:r>
              <a:rPr lang="en-US" sz="1800"/>
              <a:t>Appropriate legal authority, such as a court order</a:t>
            </a:r>
          </a:p>
        </p:txBody>
      </p:sp>
    </p:spTree>
    <p:extLst>
      <p:ext uri="{BB962C8B-B14F-4D97-AF65-F5344CB8AC3E}">
        <p14:creationId xmlns:p14="http://schemas.microsoft.com/office/powerpoint/2010/main" val="254855566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Personnel Data</a:t>
            </a:r>
          </a:p>
        </p:txBody>
      </p:sp>
      <p:sp>
        <p:nvSpPr>
          <p:cNvPr id="3" name="Content Placeholder 2"/>
          <p:cNvSpPr>
            <a:spLocks noGrp="1"/>
          </p:cNvSpPr>
          <p:nvPr>
            <p:ph idx="1"/>
          </p:nvPr>
        </p:nvSpPr>
        <p:spPr/>
        <p:txBody>
          <a:bodyPr>
            <a:normAutofit/>
          </a:bodyPr>
          <a:lstStyle/>
          <a:p>
            <a:r>
              <a:rPr lang="en-US" sz="2400"/>
              <a:t>Section 13.43 sets forth what is Public Data on Employees</a:t>
            </a:r>
          </a:p>
          <a:p>
            <a:pPr lvl="1">
              <a:buFont typeface="Wingdings" panose="05000000000000000000" pitchFamily="2" charset="2"/>
              <a:buChar char="§"/>
            </a:pPr>
            <a:r>
              <a:rPr lang="en-US" sz="1800"/>
              <a:t>Only data listed in 13.43 is public data</a:t>
            </a:r>
          </a:p>
          <a:p>
            <a:pPr lvl="1">
              <a:buFont typeface="Wingdings" panose="05000000000000000000" pitchFamily="2" charset="2"/>
              <a:buChar char="§"/>
            </a:pPr>
            <a:r>
              <a:rPr lang="en-US" sz="1800"/>
              <a:t>The list includes salary, job title, job description, name, office contact information, existence and status of complaints, etc.</a:t>
            </a:r>
          </a:p>
          <a:p>
            <a:pPr lvl="1">
              <a:buFont typeface="Wingdings" panose="05000000000000000000" pitchFamily="2" charset="2"/>
              <a:buChar char="§"/>
            </a:pPr>
            <a:r>
              <a:rPr lang="en-US" sz="1800"/>
              <a:t>If an employee asks for data on themselves, they receive that data whether it is public or private in most circumstances</a:t>
            </a:r>
          </a:p>
          <a:p>
            <a:pPr lvl="1">
              <a:buFont typeface="Wingdings" panose="05000000000000000000" pitchFamily="2" charset="2"/>
              <a:buChar char="§"/>
            </a:pPr>
            <a:r>
              <a:rPr lang="en-US" sz="1800" b="1"/>
              <a:t>Otherwise, Personnel Data is Private</a:t>
            </a:r>
          </a:p>
          <a:p>
            <a:pPr marL="1200150" lvl="2" indent="-342900"/>
            <a:endParaRPr lang="en-US"/>
          </a:p>
        </p:txBody>
      </p:sp>
    </p:spTree>
    <p:extLst>
      <p:ext uri="{BB962C8B-B14F-4D97-AF65-F5344CB8AC3E}">
        <p14:creationId xmlns:p14="http://schemas.microsoft.com/office/powerpoint/2010/main" val="56553948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08015-9C64-5A96-9072-B63C9556D837}"/>
              </a:ext>
            </a:extLst>
          </p:cNvPr>
          <p:cNvSpPr>
            <a:spLocks noGrp="1"/>
          </p:cNvSpPr>
          <p:nvPr>
            <p:ph type="title"/>
          </p:nvPr>
        </p:nvSpPr>
        <p:spPr/>
        <p:txBody>
          <a:bodyPr/>
          <a:lstStyle/>
          <a:p>
            <a:pPr algn="l"/>
            <a:r>
              <a:rPr lang="en-US"/>
              <a:t>Student Data</a:t>
            </a:r>
          </a:p>
        </p:txBody>
      </p:sp>
      <p:sp>
        <p:nvSpPr>
          <p:cNvPr id="3" name="Content Placeholder 2">
            <a:extLst>
              <a:ext uri="{FF2B5EF4-FFF2-40B4-BE49-F238E27FC236}">
                <a16:creationId xmlns:a16="http://schemas.microsoft.com/office/drawing/2014/main" id="{7AF85243-9DDE-6781-EEC0-9E935CB6EE7A}"/>
              </a:ext>
            </a:extLst>
          </p:cNvPr>
          <p:cNvSpPr>
            <a:spLocks noGrp="1"/>
          </p:cNvSpPr>
          <p:nvPr>
            <p:ph idx="1"/>
          </p:nvPr>
        </p:nvSpPr>
        <p:spPr/>
        <p:txBody>
          <a:bodyPr>
            <a:normAutofit lnSpcReduction="10000"/>
          </a:bodyPr>
          <a:lstStyle/>
          <a:p>
            <a:r>
              <a:rPr lang="en-US"/>
              <a:t>"Educational Data" means (almost) all data relating to a student.</a:t>
            </a:r>
          </a:p>
          <a:p>
            <a:r>
              <a:rPr lang="en-US"/>
              <a:t>Educational Data is generally private data.  This means that it cannot be disclosed without the student’s written consent unless an exception applies. </a:t>
            </a:r>
          </a:p>
          <a:p>
            <a:r>
              <a:rPr lang="en-US"/>
              <a:t>Educational Data remains private after a student is no longer enrolled due to graduation, transfer, etc.</a:t>
            </a:r>
          </a:p>
          <a:p>
            <a:r>
              <a:rPr lang="en-US"/>
              <a:t>Educational Data does not include data collected after a student leaves the College (e.g. alumni data).</a:t>
            </a:r>
          </a:p>
          <a:p>
            <a:r>
              <a:rPr lang="en-US"/>
              <a:t>“Directory Data” is public, unless a student asks that it remain private.</a:t>
            </a:r>
          </a:p>
          <a:p>
            <a:endParaRPr lang="en-US"/>
          </a:p>
        </p:txBody>
      </p:sp>
    </p:spTree>
    <p:extLst>
      <p:ext uri="{BB962C8B-B14F-4D97-AF65-F5344CB8AC3E}">
        <p14:creationId xmlns:p14="http://schemas.microsoft.com/office/powerpoint/2010/main" val="304240010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D64-F944-FBCA-B0D0-25500A012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12E3A-2823-8D3F-66B1-D0B845258E5D}"/>
              </a:ext>
            </a:extLst>
          </p:cNvPr>
          <p:cNvSpPr>
            <a:spLocks noGrp="1"/>
          </p:cNvSpPr>
          <p:nvPr>
            <p:ph type="title"/>
          </p:nvPr>
        </p:nvSpPr>
        <p:spPr/>
        <p:txBody>
          <a:bodyPr>
            <a:normAutofit/>
          </a:bodyPr>
          <a:lstStyle/>
          <a:p>
            <a:pPr algn="l"/>
            <a:r>
              <a:rPr lang="en-US"/>
              <a:t>Who is the Data Subject?</a:t>
            </a:r>
          </a:p>
        </p:txBody>
      </p:sp>
      <p:sp>
        <p:nvSpPr>
          <p:cNvPr id="3" name="Content Placeholder 2">
            <a:extLst>
              <a:ext uri="{FF2B5EF4-FFF2-40B4-BE49-F238E27FC236}">
                <a16:creationId xmlns:a16="http://schemas.microsoft.com/office/drawing/2014/main" id="{F88583FB-2227-921F-1F28-28168311AE76}"/>
              </a:ext>
            </a:extLst>
          </p:cNvPr>
          <p:cNvSpPr>
            <a:spLocks noGrp="1"/>
          </p:cNvSpPr>
          <p:nvPr>
            <p:ph idx="1"/>
          </p:nvPr>
        </p:nvSpPr>
        <p:spPr/>
        <p:txBody>
          <a:bodyPr>
            <a:normAutofit/>
          </a:bodyPr>
          <a:lstStyle/>
          <a:p>
            <a:r>
              <a:rPr lang="en-US" sz="2400"/>
              <a:t>The Respondent is the subject of the investigation.</a:t>
            </a:r>
          </a:p>
          <a:p>
            <a:r>
              <a:rPr lang="en-US" sz="2400"/>
              <a:t>Data from a witness statement can be about the speaker, about whom they are speaking about, or both.  </a:t>
            </a:r>
          </a:p>
          <a:p>
            <a:r>
              <a:rPr lang="en-US" sz="2400"/>
              <a:t>It can even be data on you, the investigator.</a:t>
            </a:r>
          </a:p>
          <a:p>
            <a:r>
              <a:rPr lang="en-US" sz="2400"/>
              <a:t>We must balance the interests of the data subjects.</a:t>
            </a:r>
          </a:p>
          <a:p>
            <a:endParaRPr lang="en-US" sz="1800"/>
          </a:p>
          <a:p>
            <a:endParaRPr lang="en-US" sz="1500" b="1"/>
          </a:p>
          <a:p>
            <a:pPr marL="1200150" lvl="2" indent="-342900"/>
            <a:endParaRPr lang="en-US"/>
          </a:p>
        </p:txBody>
      </p:sp>
    </p:spTree>
    <p:extLst>
      <p:ext uri="{BB962C8B-B14F-4D97-AF65-F5344CB8AC3E}">
        <p14:creationId xmlns:p14="http://schemas.microsoft.com/office/powerpoint/2010/main" val="48544294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4514C-54CD-6C26-F9D9-81E277685E5C}"/>
              </a:ext>
            </a:extLst>
          </p:cNvPr>
          <p:cNvSpPr>
            <a:spLocks noGrp="1"/>
          </p:cNvSpPr>
          <p:nvPr>
            <p:ph type="title"/>
          </p:nvPr>
        </p:nvSpPr>
        <p:spPr/>
        <p:txBody>
          <a:bodyPr/>
          <a:lstStyle/>
          <a:p>
            <a:pPr algn="l"/>
            <a:r>
              <a:rPr lang="en-US"/>
              <a:t>The Complaint</a:t>
            </a:r>
          </a:p>
        </p:txBody>
      </p:sp>
      <p:sp>
        <p:nvSpPr>
          <p:cNvPr id="3" name="Content Placeholder 2">
            <a:extLst>
              <a:ext uri="{FF2B5EF4-FFF2-40B4-BE49-F238E27FC236}">
                <a16:creationId xmlns:a16="http://schemas.microsoft.com/office/drawing/2014/main" id="{EED74294-E20C-D7BB-057C-885A947AA344}"/>
              </a:ext>
            </a:extLst>
          </p:cNvPr>
          <p:cNvSpPr>
            <a:spLocks noGrp="1"/>
          </p:cNvSpPr>
          <p:nvPr>
            <p:ph idx="1"/>
          </p:nvPr>
        </p:nvSpPr>
        <p:spPr/>
        <p:txBody>
          <a:bodyPr>
            <a:normAutofit/>
          </a:bodyPr>
          <a:lstStyle/>
          <a:p>
            <a:r>
              <a:rPr lang="en-US"/>
              <a:t>Existence and status of the complaints are public.</a:t>
            </a:r>
          </a:p>
          <a:p>
            <a:r>
              <a:rPr lang="en-US"/>
              <a:t>Statuses include Open, Under Investigation, and Closed.</a:t>
            </a:r>
          </a:p>
          <a:p>
            <a:r>
              <a:rPr lang="en-US"/>
              <a:t>We notify a respondent about the existence of an investigation and inform them of the charges.</a:t>
            </a:r>
          </a:p>
          <a:p>
            <a:r>
              <a:rPr lang="en-US"/>
              <a:t>The nature of the complaint is not public.</a:t>
            </a:r>
          </a:p>
        </p:txBody>
      </p:sp>
    </p:spTree>
    <p:extLst>
      <p:ext uri="{BB962C8B-B14F-4D97-AF65-F5344CB8AC3E}">
        <p14:creationId xmlns:p14="http://schemas.microsoft.com/office/powerpoint/2010/main" val="106139971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74AF3-ED6A-766A-7D7A-429FF0BCC4F6}"/>
              </a:ext>
            </a:extLst>
          </p:cNvPr>
          <p:cNvSpPr>
            <a:spLocks noGrp="1"/>
          </p:cNvSpPr>
          <p:nvPr>
            <p:ph type="title"/>
          </p:nvPr>
        </p:nvSpPr>
        <p:spPr/>
        <p:txBody>
          <a:bodyPr/>
          <a:lstStyle/>
          <a:p>
            <a:pPr algn="l"/>
            <a:r>
              <a:rPr lang="en-US"/>
              <a:t>Active Investigation Data</a:t>
            </a:r>
          </a:p>
        </p:txBody>
      </p:sp>
      <p:sp>
        <p:nvSpPr>
          <p:cNvPr id="3" name="Content Placeholder 2">
            <a:extLst>
              <a:ext uri="{FF2B5EF4-FFF2-40B4-BE49-F238E27FC236}">
                <a16:creationId xmlns:a16="http://schemas.microsoft.com/office/drawing/2014/main" id="{412B3C21-0287-7896-5B65-649F3D934992}"/>
              </a:ext>
            </a:extLst>
          </p:cNvPr>
          <p:cNvSpPr>
            <a:spLocks noGrp="1"/>
          </p:cNvSpPr>
          <p:nvPr>
            <p:ph idx="1"/>
          </p:nvPr>
        </p:nvSpPr>
        <p:spPr/>
        <p:txBody>
          <a:bodyPr>
            <a:normAutofit/>
          </a:bodyPr>
          <a:lstStyle/>
          <a:p>
            <a:pPr fontAlgn="ctr"/>
            <a:r>
              <a:rPr lang="en-US" sz="2400"/>
              <a:t>You may share redacted copies of the respondent’s statement with the respondent.</a:t>
            </a:r>
          </a:p>
          <a:p>
            <a:pPr fontAlgn="ctr"/>
            <a:r>
              <a:rPr lang="en-US" sz="2400"/>
              <a:t>You may share redacted copies of the complainant’s statement and the complaint with the complainant.</a:t>
            </a:r>
          </a:p>
          <a:p>
            <a:pPr fontAlgn="ctr"/>
            <a:r>
              <a:rPr lang="en-US" sz="2400"/>
              <a:t>May share with other school officials who have legitimate business “need-to-know” about specific information.</a:t>
            </a:r>
          </a:p>
          <a:p>
            <a:pPr fontAlgn="ctr"/>
            <a:r>
              <a:rPr lang="en-US" sz="2400"/>
              <a:t>May NOT share with third parties (including union reps) unless</a:t>
            </a:r>
          </a:p>
          <a:p>
            <a:pPr lvl="1" fontAlgn="ctr"/>
            <a:r>
              <a:rPr lang="en-US"/>
              <a:t>Specifically legally authorized.</a:t>
            </a:r>
          </a:p>
          <a:p>
            <a:pPr lvl="1" fontAlgn="ctr"/>
            <a:r>
              <a:rPr lang="en-US"/>
              <a:t>Always seek assistance before disclosing!</a:t>
            </a:r>
          </a:p>
          <a:p>
            <a:endParaRPr lang="en-US"/>
          </a:p>
        </p:txBody>
      </p:sp>
    </p:spTree>
    <p:extLst>
      <p:ext uri="{BB962C8B-B14F-4D97-AF65-F5344CB8AC3E}">
        <p14:creationId xmlns:p14="http://schemas.microsoft.com/office/powerpoint/2010/main" val="409901427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78F67-6A08-0C83-2DA1-53B20ACD4769}"/>
              </a:ext>
            </a:extLst>
          </p:cNvPr>
          <p:cNvSpPr>
            <a:spLocks noGrp="1"/>
          </p:cNvSpPr>
          <p:nvPr>
            <p:ph type="title"/>
          </p:nvPr>
        </p:nvSpPr>
        <p:spPr/>
        <p:txBody>
          <a:bodyPr/>
          <a:lstStyle/>
          <a:p>
            <a:pPr algn="l"/>
            <a:r>
              <a:rPr lang="en-US"/>
              <a:t>After Investigation</a:t>
            </a:r>
          </a:p>
        </p:txBody>
      </p:sp>
      <p:sp>
        <p:nvSpPr>
          <p:cNvPr id="3" name="Content Placeholder 2">
            <a:extLst>
              <a:ext uri="{FF2B5EF4-FFF2-40B4-BE49-F238E27FC236}">
                <a16:creationId xmlns:a16="http://schemas.microsoft.com/office/drawing/2014/main" id="{48C80975-18A7-EA47-AC37-52BAFE57223F}"/>
              </a:ext>
            </a:extLst>
          </p:cNvPr>
          <p:cNvSpPr>
            <a:spLocks noGrp="1"/>
          </p:cNvSpPr>
          <p:nvPr>
            <p:ph idx="1"/>
          </p:nvPr>
        </p:nvSpPr>
        <p:spPr/>
        <p:txBody>
          <a:bodyPr vert="horz" lIns="91440" tIns="45720" rIns="91440" bIns="45720" rtlCol="0" anchor="t">
            <a:normAutofit/>
          </a:bodyPr>
          <a:lstStyle/>
          <a:p>
            <a:r>
              <a:rPr lang="en-US"/>
              <a:t>If no discipline, the respondent does not receive anything other than redacted statement.</a:t>
            </a:r>
            <a:endParaRPr lang="en-US">
              <a:ea typeface="Calibri"/>
              <a:cs typeface="Calibri"/>
            </a:endParaRPr>
          </a:p>
          <a:p>
            <a:r>
              <a:rPr lang="en-US"/>
              <a:t>If discipline, the complainant and respondent receive adequate data to make an appeal.</a:t>
            </a:r>
            <a:endParaRPr lang="en-US">
              <a:ea typeface="Calibri"/>
              <a:cs typeface="Calibri"/>
            </a:endParaRPr>
          </a:p>
          <a:p>
            <a:r>
              <a:rPr lang="en-US"/>
              <a:t>We redact witness data to maintain confidentiality and prevent harassment.</a:t>
            </a:r>
            <a:endParaRPr lang="en-US">
              <a:ea typeface="Calibri"/>
              <a:cs typeface="Calibri"/>
            </a:endParaRPr>
          </a:p>
          <a:p>
            <a:r>
              <a:rPr lang="en-US">
                <a:ea typeface="Calibri"/>
                <a:cs typeface="Calibri"/>
              </a:rPr>
              <a:t>If unions request data, they receive unredacted personnel data. No student data or data that could result in harassment or retaliation.</a:t>
            </a:r>
          </a:p>
          <a:p>
            <a:pPr marL="0" indent="0">
              <a:buNone/>
            </a:pP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282923573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920-66B3-B9EE-0C26-53FABB8DD9D3}"/>
              </a:ext>
            </a:extLst>
          </p:cNvPr>
          <p:cNvSpPr>
            <a:spLocks noGrp="1"/>
          </p:cNvSpPr>
          <p:nvPr>
            <p:ph type="title"/>
          </p:nvPr>
        </p:nvSpPr>
        <p:spPr/>
        <p:txBody>
          <a:bodyPr/>
          <a:lstStyle/>
          <a:p>
            <a:pPr algn="l"/>
            <a:r>
              <a:rPr lang="en-US"/>
              <a:t>Employee Discipline</a:t>
            </a:r>
          </a:p>
        </p:txBody>
      </p:sp>
      <p:sp>
        <p:nvSpPr>
          <p:cNvPr id="3" name="Content Placeholder 2">
            <a:extLst>
              <a:ext uri="{FF2B5EF4-FFF2-40B4-BE49-F238E27FC236}">
                <a16:creationId xmlns:a16="http://schemas.microsoft.com/office/drawing/2014/main" id="{BD8EDAB2-6241-BECC-63E2-D5BCF921E5E9}"/>
              </a:ext>
            </a:extLst>
          </p:cNvPr>
          <p:cNvSpPr>
            <a:spLocks noGrp="1"/>
          </p:cNvSpPr>
          <p:nvPr>
            <p:ph idx="1"/>
          </p:nvPr>
        </p:nvSpPr>
        <p:spPr/>
        <p:txBody>
          <a:bodyPr>
            <a:normAutofit/>
          </a:bodyPr>
          <a:lstStyle/>
          <a:p>
            <a:r>
              <a:rPr lang="en-US" sz="2400"/>
              <a:t>If employee retains appeal or grievance rights, discipline is not final.</a:t>
            </a:r>
          </a:p>
          <a:p>
            <a:r>
              <a:rPr lang="en-US" sz="2400"/>
              <a:t>If there is a no contact order, we can share data for enforcement reasons.</a:t>
            </a:r>
          </a:p>
          <a:p>
            <a:r>
              <a:rPr lang="en-US" sz="2400"/>
              <a:t>1B3 complainants are entitled to certain remedial action information.</a:t>
            </a:r>
          </a:p>
          <a:p>
            <a:r>
              <a:rPr lang="en-US" sz="2400"/>
              <a:t>Public employee (usually only presidents and chancellor) investigation data becomes public once the investigation is final.</a:t>
            </a:r>
          </a:p>
          <a:p>
            <a:r>
              <a:rPr lang="en-US" sz="2400"/>
              <a:t>Once employee discipline is final (grievance/appeal closed), the disciplinary letter and data supporting the decision become public.</a:t>
            </a:r>
          </a:p>
          <a:p>
            <a:endParaRPr lang="en-US"/>
          </a:p>
          <a:p>
            <a:endParaRPr lang="en-US"/>
          </a:p>
          <a:p>
            <a:endParaRPr lang="en-US"/>
          </a:p>
        </p:txBody>
      </p:sp>
    </p:spTree>
    <p:extLst>
      <p:ext uri="{BB962C8B-B14F-4D97-AF65-F5344CB8AC3E}">
        <p14:creationId xmlns:p14="http://schemas.microsoft.com/office/powerpoint/2010/main" val="2029798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DFF6F3-BCB1-3A9D-FF94-269DF28615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Discriminatory Harassment</a:t>
            </a:r>
          </a:p>
        </p:txBody>
      </p:sp>
      <p:sp>
        <p:nvSpPr>
          <p:cNvPr id="2" name="Content Placeholder 1"/>
          <p:cNvSpPr>
            <a:spLocks noGrp="1"/>
          </p:cNvSpPr>
          <p:nvPr>
            <p:ph idx="1"/>
          </p:nvPr>
        </p:nvSpPr>
        <p:spPr/>
        <p:txBody>
          <a:bodyPr>
            <a:normAutofit/>
          </a:bodyPr>
          <a:lstStyle/>
          <a:p>
            <a:pPr marL="0" indent="0">
              <a:buNone/>
            </a:pPr>
            <a:r>
              <a:rPr lang="en-US" altLang="en-US" b="1">
                <a:solidFill>
                  <a:srgbClr val="009F4D"/>
                </a:solidFill>
              </a:rPr>
              <a:t>The elements of discriminatory harassment include:</a:t>
            </a:r>
            <a:endParaRPr lang="en-US" altLang="en-US" b="1" u="sng"/>
          </a:p>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 environment.</a:t>
            </a:r>
          </a:p>
        </p:txBody>
      </p:sp>
    </p:spTree>
    <p:extLst>
      <p:ext uri="{BB962C8B-B14F-4D97-AF65-F5344CB8AC3E}">
        <p14:creationId xmlns:p14="http://schemas.microsoft.com/office/powerpoint/2010/main" val="118060472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C189-825E-EB9A-BB0D-98F6490EBD36}"/>
              </a:ext>
            </a:extLst>
          </p:cNvPr>
          <p:cNvSpPr>
            <a:spLocks noGrp="1"/>
          </p:cNvSpPr>
          <p:nvPr>
            <p:ph type="title"/>
          </p:nvPr>
        </p:nvSpPr>
        <p:spPr/>
        <p:txBody>
          <a:bodyPr/>
          <a:lstStyle/>
          <a:p>
            <a:pPr algn="l"/>
            <a:r>
              <a:rPr lang="en-US"/>
              <a:t>Student Discipline</a:t>
            </a:r>
          </a:p>
        </p:txBody>
      </p:sp>
      <p:sp>
        <p:nvSpPr>
          <p:cNvPr id="3" name="Content Placeholder 2">
            <a:extLst>
              <a:ext uri="{FF2B5EF4-FFF2-40B4-BE49-F238E27FC236}">
                <a16:creationId xmlns:a16="http://schemas.microsoft.com/office/drawing/2014/main" id="{BD9EF4BE-1E6E-9884-FA87-523942872F1C}"/>
              </a:ext>
            </a:extLst>
          </p:cNvPr>
          <p:cNvSpPr>
            <a:spLocks noGrp="1"/>
          </p:cNvSpPr>
          <p:nvPr>
            <p:ph idx="1"/>
          </p:nvPr>
        </p:nvSpPr>
        <p:spPr/>
        <p:txBody>
          <a:bodyPr>
            <a:normAutofit/>
          </a:bodyPr>
          <a:lstStyle/>
          <a:p>
            <a:r>
              <a:rPr lang="en-US"/>
              <a:t>Student discipline is private data.</a:t>
            </a:r>
          </a:p>
          <a:p>
            <a:r>
              <a:rPr lang="en-US"/>
              <a:t>The only exception is for crimes of violence:</a:t>
            </a:r>
          </a:p>
          <a:p>
            <a:pPr lvl="1">
              <a:buFont typeface="Wingdings" panose="05000000000000000000" pitchFamily="2" charset="2"/>
              <a:buChar char="§"/>
            </a:pPr>
            <a:r>
              <a:rPr lang="en-US"/>
              <a:t>If 1B.1.1 investigation includes a charge of assault, intimidation or forcible sex offense (not a complete list) certain information becomes available to:</a:t>
            </a:r>
          </a:p>
          <a:p>
            <a:pPr lvl="1">
              <a:buFont typeface="Wingdings" panose="05000000000000000000" pitchFamily="2" charset="2"/>
              <a:buChar char="§"/>
            </a:pPr>
            <a:r>
              <a:rPr lang="en-US"/>
              <a:t>The victim regardless of the result,</a:t>
            </a:r>
          </a:p>
          <a:p>
            <a:pPr lvl="1">
              <a:buFont typeface="Wingdings" panose="05000000000000000000" pitchFamily="2" charset="2"/>
              <a:buChar char="§"/>
            </a:pPr>
            <a:r>
              <a:rPr lang="en-US"/>
              <a:t>The public upon request if the charge is sustained.</a:t>
            </a:r>
          </a:p>
          <a:p>
            <a:pPr lvl="1">
              <a:buFont typeface="Wingdings" panose="05000000000000000000" pitchFamily="2" charset="2"/>
              <a:buChar char="§"/>
            </a:pPr>
            <a:r>
              <a:rPr lang="en-US"/>
              <a:t>Consultation is required before releasing student discipline information.</a:t>
            </a:r>
          </a:p>
          <a:p>
            <a:endParaRPr lang="en-US"/>
          </a:p>
        </p:txBody>
      </p:sp>
    </p:spTree>
    <p:extLst>
      <p:ext uri="{BB962C8B-B14F-4D97-AF65-F5344CB8AC3E}">
        <p14:creationId xmlns:p14="http://schemas.microsoft.com/office/powerpoint/2010/main" val="8468390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97AB-8BF1-13C4-3BE1-DA042DAD5F10}"/>
              </a:ext>
            </a:extLst>
          </p:cNvPr>
          <p:cNvSpPr>
            <a:spLocks noGrp="1"/>
          </p:cNvSpPr>
          <p:nvPr>
            <p:ph type="title"/>
          </p:nvPr>
        </p:nvSpPr>
        <p:spPr/>
        <p:txBody>
          <a:bodyPr/>
          <a:lstStyle/>
          <a:p>
            <a:pPr algn="l"/>
            <a:r>
              <a:rPr lang="en-US"/>
              <a:t>Avoiding Mistakes</a:t>
            </a:r>
          </a:p>
        </p:txBody>
      </p:sp>
      <p:sp>
        <p:nvSpPr>
          <p:cNvPr id="3" name="Content Placeholder 2">
            <a:extLst>
              <a:ext uri="{FF2B5EF4-FFF2-40B4-BE49-F238E27FC236}">
                <a16:creationId xmlns:a16="http://schemas.microsoft.com/office/drawing/2014/main" id="{B8AEF8DC-616D-17E1-55B0-823357F32A7F}"/>
              </a:ext>
            </a:extLst>
          </p:cNvPr>
          <p:cNvSpPr>
            <a:spLocks noGrp="1"/>
          </p:cNvSpPr>
          <p:nvPr>
            <p:ph idx="1"/>
          </p:nvPr>
        </p:nvSpPr>
        <p:spPr/>
        <p:txBody>
          <a:bodyPr numCol="2">
            <a:normAutofit fontScale="85000" lnSpcReduction="10000"/>
          </a:bodyPr>
          <a:lstStyle/>
          <a:p>
            <a:r>
              <a:rPr lang="en-US" sz="2600"/>
              <a:t>Don’t disclose private data to others during investigation interviews or correspondence;</a:t>
            </a:r>
          </a:p>
          <a:p>
            <a:r>
              <a:rPr lang="en-US" sz="2600"/>
              <a:t>Employee administrative leave during investigation is not “suspension”</a:t>
            </a:r>
          </a:p>
          <a:p>
            <a:pPr lvl="1">
              <a:buFont typeface="Wingdings" panose="05000000000000000000" pitchFamily="2" charset="2"/>
              <a:buChar char="§"/>
            </a:pPr>
            <a:r>
              <a:rPr lang="en-US" sz="2600"/>
              <a:t>Implies discipline</a:t>
            </a:r>
          </a:p>
          <a:p>
            <a:r>
              <a:rPr lang="en-US" sz="2600"/>
              <a:t>Refer media requests to campus communications or public affairs.</a:t>
            </a:r>
          </a:p>
          <a:p>
            <a:r>
              <a:rPr lang="en-US" sz="2600"/>
              <a:t>Get consent for others to be present during interview.</a:t>
            </a:r>
          </a:p>
          <a:p>
            <a:r>
              <a:rPr lang="en-US" sz="2600"/>
              <a:t>Don’t permit unauthorized viewing of paper or electronic records;</a:t>
            </a:r>
          </a:p>
          <a:p>
            <a:r>
              <a:rPr lang="en-US" sz="2600"/>
              <a:t>Label report as “Private;”</a:t>
            </a:r>
          </a:p>
          <a:p>
            <a:r>
              <a:rPr lang="en-US" sz="2600"/>
              <a:t>Store investigation records securely;</a:t>
            </a:r>
          </a:p>
          <a:p>
            <a:r>
              <a:rPr lang="en-US" sz="2600"/>
              <a:t>Follow IT procedures about maintaining electronic security when storing or transmitting data; watch that laptop! (device/phone/etc.)</a:t>
            </a:r>
          </a:p>
          <a:p>
            <a:r>
              <a:rPr lang="en-US" sz="2600"/>
              <a:t>Dispose of not public data securely;</a:t>
            </a:r>
          </a:p>
          <a:p>
            <a:r>
              <a:rPr lang="en-US" sz="2600"/>
              <a:t>Use email carefully.</a:t>
            </a:r>
          </a:p>
          <a:p>
            <a:endParaRPr lang="en-US"/>
          </a:p>
        </p:txBody>
      </p:sp>
    </p:spTree>
    <p:extLst>
      <p:ext uri="{BB962C8B-B14F-4D97-AF65-F5344CB8AC3E}">
        <p14:creationId xmlns:p14="http://schemas.microsoft.com/office/powerpoint/2010/main" val="174922098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Data Breaches</a:t>
            </a:r>
          </a:p>
        </p:txBody>
      </p:sp>
      <p:sp>
        <p:nvSpPr>
          <p:cNvPr id="3" name="Content Placeholder 2"/>
          <p:cNvSpPr>
            <a:spLocks noGrp="1"/>
          </p:cNvSpPr>
          <p:nvPr>
            <p:ph idx="1"/>
          </p:nvPr>
        </p:nvSpPr>
        <p:spPr/>
        <p:txBody>
          <a:bodyPr>
            <a:normAutofit/>
          </a:bodyPr>
          <a:lstStyle/>
          <a:p>
            <a:pPr>
              <a:lnSpc>
                <a:spcPct val="80000"/>
              </a:lnSpc>
              <a:buNone/>
            </a:pPr>
            <a:r>
              <a:rPr lang="en-US" sz="2400" b="1">
                <a:solidFill>
                  <a:srgbClr val="92D050"/>
                </a:solidFill>
              </a:rPr>
              <a:t>The MGDPA requires notice to affected individuals of a breach of security (unauthorized access) for </a:t>
            </a:r>
          </a:p>
          <a:p>
            <a:pPr lvl="1">
              <a:lnSpc>
                <a:spcPct val="80000"/>
              </a:lnSpc>
              <a:buFont typeface="Arial" panose="020B0604020202020204" pitchFamily="34" charset="0"/>
              <a:buChar char="•"/>
            </a:pPr>
            <a:r>
              <a:rPr lang="en-US" sz="1800"/>
              <a:t>any private or confidential data (not just SSN or financial information)</a:t>
            </a:r>
          </a:p>
          <a:p>
            <a:pPr lvl="1">
              <a:lnSpc>
                <a:spcPct val="80000"/>
              </a:lnSpc>
              <a:buFont typeface="Arial" panose="020B0604020202020204" pitchFamily="34" charset="0"/>
              <a:buChar char="•"/>
            </a:pPr>
            <a:r>
              <a:rPr lang="en-US" sz="1800"/>
              <a:t>in any medium (not just computerized).</a:t>
            </a:r>
          </a:p>
          <a:p>
            <a:pPr lvl="1">
              <a:lnSpc>
                <a:spcPct val="80000"/>
              </a:lnSpc>
            </a:pPr>
            <a:endParaRPr lang="en-US" sz="1800"/>
          </a:p>
          <a:p>
            <a:pPr lvl="1">
              <a:lnSpc>
                <a:spcPct val="80000"/>
              </a:lnSpc>
              <a:buNone/>
            </a:pPr>
            <a:r>
              <a:rPr lang="en-US" sz="1800"/>
              <a:t>E.g., lost or stolen laptop containing student program data.</a:t>
            </a:r>
          </a:p>
          <a:p>
            <a:pPr lvl="1">
              <a:lnSpc>
                <a:spcPct val="80000"/>
              </a:lnSpc>
              <a:buNone/>
            </a:pPr>
            <a:endParaRPr lang="en-US" sz="1350"/>
          </a:p>
          <a:p>
            <a:pPr>
              <a:lnSpc>
                <a:spcPct val="80000"/>
              </a:lnSpc>
              <a:buNone/>
            </a:pPr>
            <a:r>
              <a:rPr lang="en-US" sz="2400" b="1">
                <a:solidFill>
                  <a:srgbClr val="92D050"/>
                </a:solidFill>
              </a:rPr>
              <a:t>Contact your supervisor or campus DPCO if you believe you have a possible security breach situation.</a:t>
            </a:r>
          </a:p>
          <a:p>
            <a:pPr lvl="1">
              <a:lnSpc>
                <a:spcPct val="80000"/>
              </a:lnSpc>
              <a:buFont typeface="Arial" panose="020B0604020202020204" pitchFamily="34" charset="0"/>
              <a:buChar char="•"/>
            </a:pPr>
            <a:r>
              <a:rPr lang="en-US" sz="1800"/>
              <a:t>OGC will assist in determining whether notice is required, how it must be done and other details.</a:t>
            </a:r>
          </a:p>
          <a:p>
            <a:pPr lvl="1">
              <a:lnSpc>
                <a:spcPct val="80000"/>
              </a:lnSpc>
              <a:buNone/>
            </a:pPr>
            <a:endParaRPr lang="en-US" sz="1350"/>
          </a:p>
          <a:p>
            <a:pPr marL="1200150" lvl="2" indent="-342900"/>
            <a:endParaRPr lang="en-US"/>
          </a:p>
        </p:txBody>
      </p:sp>
    </p:spTree>
    <p:extLst>
      <p:ext uri="{BB962C8B-B14F-4D97-AF65-F5344CB8AC3E}">
        <p14:creationId xmlns:p14="http://schemas.microsoft.com/office/powerpoint/2010/main" val="127484022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a:t>Data Collection: </a:t>
            </a:r>
            <a:r>
              <a:rPr lang="en-US" sz="3200" err="1"/>
              <a:t>Tennessen</a:t>
            </a:r>
            <a:r>
              <a:rPr lang="en-US" sz="3200"/>
              <a:t> Warning Notice </a:t>
            </a:r>
          </a:p>
        </p:txBody>
      </p:sp>
      <p:sp>
        <p:nvSpPr>
          <p:cNvPr id="3" name="Content Placeholder 2"/>
          <p:cNvSpPr>
            <a:spLocks noGrp="1"/>
          </p:cNvSpPr>
          <p:nvPr>
            <p:ph idx="1"/>
          </p:nvPr>
        </p:nvSpPr>
        <p:spPr/>
        <p:txBody>
          <a:bodyPr>
            <a:normAutofit/>
          </a:bodyPr>
          <a:lstStyle/>
          <a:p>
            <a:r>
              <a:rPr lang="en-US" sz="2000"/>
              <a:t>The reason government is collecting the data,</a:t>
            </a:r>
          </a:p>
          <a:p>
            <a:r>
              <a:rPr lang="en-US" sz="2000"/>
              <a:t>How government plans to use the data,</a:t>
            </a:r>
          </a:p>
          <a:p>
            <a:r>
              <a:rPr lang="en-US" sz="2000"/>
              <a:t>Whether the person is legally required to provide the data or may refuse to do so,</a:t>
            </a:r>
          </a:p>
          <a:p>
            <a:r>
              <a:rPr lang="en-US" sz="2000"/>
              <a:t>Consequences if the person provides the data,</a:t>
            </a:r>
          </a:p>
          <a:p>
            <a:r>
              <a:rPr lang="en-US" sz="2000"/>
              <a:t>Consequences if the person does not provide the data, and</a:t>
            </a:r>
          </a:p>
          <a:p>
            <a:pPr marL="1200150" lvl="2" indent="-342900"/>
            <a:endParaRPr lang="en-US"/>
          </a:p>
        </p:txBody>
      </p:sp>
    </p:spTree>
    <p:extLst>
      <p:ext uri="{BB962C8B-B14F-4D97-AF65-F5344CB8AC3E}">
        <p14:creationId xmlns:p14="http://schemas.microsoft.com/office/powerpoint/2010/main" val="198538254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a:t>Data Collection (continued)</a:t>
            </a:r>
          </a:p>
        </p:txBody>
      </p:sp>
      <p:sp>
        <p:nvSpPr>
          <p:cNvPr id="3" name="Content Placeholder 2"/>
          <p:cNvSpPr>
            <a:spLocks noGrp="1"/>
          </p:cNvSpPr>
          <p:nvPr>
            <p:ph idx="1"/>
          </p:nvPr>
        </p:nvSpPr>
        <p:spPr/>
        <p:txBody>
          <a:bodyPr>
            <a:normAutofit/>
          </a:bodyPr>
          <a:lstStyle/>
          <a:p>
            <a:r>
              <a:rPr lang="en-US" sz="2000"/>
              <a:t>The identities of people and entities that have access to the data by law. (For example, all notices should include that data may be shared upon court order or provided to the state or legislative auditor.</a:t>
            </a:r>
          </a:p>
          <a:p>
            <a:r>
              <a:rPr lang="en-US" sz="2000"/>
              <a:t>Note regarding private data on minors: Entities must provide minors with notice that they have the right to request that parental access to private data be denied. Entities may consider including this notice in the </a:t>
            </a:r>
            <a:r>
              <a:rPr lang="en-US" sz="2000" err="1"/>
              <a:t>Tennessen</a:t>
            </a:r>
            <a:r>
              <a:rPr lang="en-US" sz="2000"/>
              <a:t> Warning notice when collecting the data (See Minnesota Rules 1205.0500). </a:t>
            </a:r>
          </a:p>
          <a:p>
            <a:pPr marL="1200150" lvl="2" indent="-342900"/>
            <a:endParaRPr lang="en-US"/>
          </a:p>
        </p:txBody>
      </p:sp>
    </p:spTree>
    <p:extLst>
      <p:ext uri="{BB962C8B-B14F-4D97-AF65-F5344CB8AC3E}">
        <p14:creationId xmlns:p14="http://schemas.microsoft.com/office/powerpoint/2010/main" val="23814033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Consequences of Violations</a:t>
            </a:r>
          </a:p>
        </p:txBody>
      </p:sp>
      <p:sp>
        <p:nvSpPr>
          <p:cNvPr id="3" name="Content Placeholder 2"/>
          <p:cNvSpPr>
            <a:spLocks noGrp="1"/>
          </p:cNvSpPr>
          <p:nvPr>
            <p:ph idx="1"/>
          </p:nvPr>
        </p:nvSpPr>
        <p:spPr/>
        <p:txBody>
          <a:bodyPr>
            <a:normAutofit/>
          </a:bodyPr>
          <a:lstStyle/>
          <a:p>
            <a:r>
              <a:rPr lang="en-US" sz="2400"/>
              <a:t>A violation of the Data Practices Act could result in:</a:t>
            </a:r>
          </a:p>
          <a:p>
            <a:pPr lvl="1">
              <a:buFont typeface="Wingdings" panose="05000000000000000000" pitchFamily="2" charset="2"/>
              <a:buChar char="§"/>
            </a:pPr>
            <a:r>
              <a:rPr lang="en-US" sz="1800"/>
              <a:t>Court order for corrective action</a:t>
            </a:r>
          </a:p>
          <a:p>
            <a:pPr lvl="1">
              <a:buFont typeface="Wingdings" panose="05000000000000000000" pitchFamily="2" charset="2"/>
              <a:buChar char="§"/>
            </a:pPr>
            <a:r>
              <a:rPr lang="en-US" sz="1800"/>
              <a:t>Damages paid to the data subject</a:t>
            </a:r>
          </a:p>
          <a:p>
            <a:pPr lvl="1">
              <a:buFont typeface="Wingdings" panose="05000000000000000000" pitchFamily="2" charset="2"/>
              <a:buChar char="§"/>
            </a:pPr>
            <a:r>
              <a:rPr lang="en-US" sz="1800"/>
              <a:t>A violation of FERPA could also result in sanctions by the Department of Education </a:t>
            </a:r>
          </a:p>
          <a:p>
            <a:pPr lvl="1">
              <a:buFont typeface="Wingdings" panose="05000000000000000000" pitchFamily="2" charset="2"/>
              <a:buChar char="§"/>
            </a:pPr>
            <a:r>
              <a:rPr lang="en-US" sz="1800"/>
              <a:t>Failure to comply with job requirements</a:t>
            </a:r>
          </a:p>
          <a:p>
            <a:pPr lvl="1">
              <a:buFont typeface="Wingdings" panose="05000000000000000000" pitchFamily="2" charset="2"/>
              <a:buChar char="§"/>
            </a:pPr>
            <a:r>
              <a:rPr lang="en-US" sz="1800"/>
              <a:t>Reputational damage to the College</a:t>
            </a:r>
            <a:endParaRPr lang="en-US" sz="3600"/>
          </a:p>
        </p:txBody>
      </p:sp>
    </p:spTree>
    <p:extLst>
      <p:ext uri="{BB962C8B-B14F-4D97-AF65-F5344CB8AC3E}">
        <p14:creationId xmlns:p14="http://schemas.microsoft.com/office/powerpoint/2010/main" val="117608565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399C-4172-A4CB-BE13-15DF44A4F62C}"/>
              </a:ext>
            </a:extLst>
          </p:cNvPr>
          <p:cNvSpPr>
            <a:spLocks noGrp="1"/>
          </p:cNvSpPr>
          <p:nvPr>
            <p:ph type="title"/>
          </p:nvPr>
        </p:nvSpPr>
        <p:spPr/>
        <p:txBody>
          <a:bodyPr/>
          <a:lstStyle/>
          <a:p>
            <a:pPr algn="l"/>
            <a:r>
              <a:rPr lang="en-US"/>
              <a:t>Know Your Resources</a:t>
            </a:r>
          </a:p>
        </p:txBody>
      </p:sp>
      <p:sp>
        <p:nvSpPr>
          <p:cNvPr id="3" name="Content Placeholder 2">
            <a:extLst>
              <a:ext uri="{FF2B5EF4-FFF2-40B4-BE49-F238E27FC236}">
                <a16:creationId xmlns:a16="http://schemas.microsoft.com/office/drawing/2014/main" id="{233FED1D-4E7B-D7A4-C964-56E8CA85FCE0}"/>
              </a:ext>
            </a:extLst>
          </p:cNvPr>
          <p:cNvSpPr>
            <a:spLocks noGrp="1"/>
          </p:cNvSpPr>
          <p:nvPr>
            <p:ph idx="1"/>
          </p:nvPr>
        </p:nvSpPr>
        <p:spPr/>
        <p:txBody>
          <a:bodyPr/>
          <a:lstStyle/>
          <a:p>
            <a:r>
              <a:rPr lang="en-US" sz="2400"/>
              <a:t>Campus Data Practices Compliance Official (first responder for questions or receipt of any legal process request);</a:t>
            </a:r>
          </a:p>
          <a:p>
            <a:r>
              <a:rPr lang="en-US" sz="2400"/>
              <a:t>Campus policies on referring requests</a:t>
            </a:r>
          </a:p>
          <a:p>
            <a:pPr lvl="1">
              <a:buFont typeface="Wingdings" panose="05000000000000000000" pitchFamily="2" charset="2"/>
              <a:buChar char="§"/>
            </a:pPr>
            <a:r>
              <a:rPr lang="en-US" sz="1800"/>
              <a:t>Public</a:t>
            </a:r>
          </a:p>
          <a:p>
            <a:pPr lvl="1">
              <a:buFont typeface="Wingdings" panose="05000000000000000000" pitchFamily="2" charset="2"/>
              <a:buChar char="§"/>
            </a:pPr>
            <a:r>
              <a:rPr lang="en-US" sz="1800"/>
              <a:t>Subjects</a:t>
            </a:r>
          </a:p>
          <a:p>
            <a:pPr lvl="2"/>
            <a:r>
              <a:rPr lang="en-US" sz="1600"/>
              <a:t>Employees</a:t>
            </a:r>
          </a:p>
          <a:p>
            <a:pPr lvl="2"/>
            <a:r>
              <a:rPr lang="en-US" sz="1600"/>
              <a:t>Students</a:t>
            </a:r>
          </a:p>
          <a:p>
            <a:pPr lvl="1">
              <a:buFont typeface="Wingdings" panose="05000000000000000000" pitchFamily="2" charset="2"/>
              <a:buChar char="§"/>
            </a:pPr>
            <a:r>
              <a:rPr lang="en-US" sz="2000"/>
              <a:t>Copy costs</a:t>
            </a:r>
          </a:p>
          <a:p>
            <a:pPr marL="257175" lvl="2" indent="-257175"/>
            <a:r>
              <a:rPr lang="en-US">
                <a:hlinkClick r:id="rId2"/>
              </a:rPr>
              <a:t>http://www.minnstate.edu/system/ogc/index.html</a:t>
            </a:r>
            <a:endParaRPr lang="en-US"/>
          </a:p>
          <a:p>
            <a:pPr marL="257175" lvl="2" indent="-257175"/>
            <a:r>
              <a:rPr lang="en-US"/>
              <a:t>System Office personnel</a:t>
            </a:r>
          </a:p>
          <a:p>
            <a:endParaRPr lang="en-US"/>
          </a:p>
        </p:txBody>
      </p:sp>
    </p:spTree>
    <p:extLst>
      <p:ext uri="{BB962C8B-B14F-4D97-AF65-F5344CB8AC3E}">
        <p14:creationId xmlns:p14="http://schemas.microsoft.com/office/powerpoint/2010/main" val="232737933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kumimoji="0" lang="en-US" sz="4400" b="1" i="0" u="none" strike="noStrike" kern="1200" cap="none" spc="0" normalizeH="0" baseline="0" noProof="0">
                <a:ln>
                  <a:noFill/>
                </a:ln>
                <a:effectLst/>
                <a:uLnTx/>
                <a:uFillTx/>
                <a:latin typeface="+mn-lt"/>
                <a:ea typeface="+mn-ea"/>
                <a:cs typeface="+mn-cs"/>
              </a:rPr>
              <a:t>Title IX &amp; Sexual </a:t>
            </a:r>
            <a:r>
              <a:rPr lang="en-US">
                <a:ea typeface="+mn-ea"/>
                <a:cs typeface="+mn-cs"/>
              </a:rPr>
              <a:t>Misconduct </a:t>
            </a:r>
            <a:r>
              <a:rPr kumimoji="0" lang="en-US" sz="4400" b="1" i="0" u="none" strike="noStrike" kern="1200" cap="none" spc="0" normalizeH="0" baseline="0" noProof="0">
                <a:ln>
                  <a:noFill/>
                </a:ln>
                <a:effectLst/>
                <a:uLnTx/>
                <a:uFillTx/>
                <a:latin typeface="+mn-lt"/>
                <a:ea typeface="+mn-ea"/>
                <a:cs typeface="+mn-cs"/>
              </a:rPr>
              <a:t>Investigations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a:t>February 25,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404174722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What Is Title IX?</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Title IX is a federal civil rights law prohibiting sex discrimination in all facets of the educational setting</a:t>
            </a:r>
          </a:p>
          <a:p>
            <a:r>
              <a:rPr lang="en-US">
                <a:solidFill>
                  <a:srgbClr val="002060"/>
                </a:solidFill>
              </a:rPr>
              <a:t>By accepting federal funds, institutions agree not to discriminate on the basis of sex or allow the separation of the sexes in curriculum and extracurricular activities, unless permitted by the statute</a:t>
            </a:r>
            <a:endParaRPr lang="en-US">
              <a:solidFill>
                <a:srgbClr val="002060"/>
              </a:solidFill>
              <a:cs typeface="Calibri"/>
            </a:endParaRPr>
          </a:p>
          <a:p>
            <a:r>
              <a:rPr lang="en-US">
                <a:solidFill>
                  <a:srgbClr val="002060"/>
                </a:solidFill>
              </a:rPr>
              <a:t>Failure to comply may result in liability on the part of the institution</a:t>
            </a:r>
            <a:endParaRPr lang="en-US">
              <a:solidFill>
                <a:srgbClr val="002060"/>
              </a:solidFill>
              <a:cs typeface="Calibri"/>
            </a:endParaRPr>
          </a:p>
          <a:p>
            <a:endParaRPr lang="en-US"/>
          </a:p>
        </p:txBody>
      </p:sp>
    </p:spTree>
    <p:extLst>
      <p:ext uri="{BB962C8B-B14F-4D97-AF65-F5344CB8AC3E}">
        <p14:creationId xmlns:p14="http://schemas.microsoft.com/office/powerpoint/2010/main" val="242612056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a:t>
            </a:r>
          </a:p>
        </p:txBody>
      </p:sp>
      <p:sp>
        <p:nvSpPr>
          <p:cNvPr id="2" name="Content Placeholder 1"/>
          <p:cNvSpPr>
            <a:spLocks noGrp="1"/>
          </p:cNvSpPr>
          <p:nvPr>
            <p:ph idx="1"/>
          </p:nvPr>
        </p:nvSpPr>
        <p:spPr/>
        <p:txBody>
          <a:bodyPr/>
          <a:lstStyle/>
          <a:p>
            <a:r>
              <a:rPr lang="en-US">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i="1">
                <a:solidFill>
                  <a:srgbClr val="002060"/>
                </a:solidFill>
              </a:rPr>
              <a:t>20 U.S.C. §1681 (1972)</a:t>
            </a:r>
            <a:endParaRPr lang="en-US">
              <a:solidFill>
                <a:srgbClr val="002060"/>
              </a:solidFill>
            </a:endParaRPr>
          </a:p>
        </p:txBody>
      </p:sp>
    </p:spTree>
    <p:extLst>
      <p:ext uri="{BB962C8B-B14F-4D97-AF65-F5344CB8AC3E}">
        <p14:creationId xmlns:p14="http://schemas.microsoft.com/office/powerpoint/2010/main" val="2224236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DD8282B-600B-2655-0864-CC09FABE30A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Discriminatory Harassment, cont.</a:t>
            </a:r>
          </a:p>
        </p:txBody>
      </p:sp>
      <p:sp>
        <p:nvSpPr>
          <p:cNvPr id="2" name="Content Placeholder 1"/>
          <p:cNvSpPr>
            <a:spLocks noGrp="1"/>
          </p:cNvSpPr>
          <p:nvPr>
            <p:ph idx="1"/>
          </p:nvPr>
        </p:nvSpPr>
        <p:spPr/>
        <p:txBody>
          <a:bodyPr>
            <a:normAutofit/>
          </a:bodyPr>
          <a:lstStyle/>
          <a:p>
            <a:pPr marL="0" indent="0">
              <a:buNone/>
            </a:pPr>
            <a:r>
              <a:rPr lang="en-US" altLang="en-US"/>
              <a:t>The examples of discriminatory harassment include:</a:t>
            </a:r>
          </a:p>
          <a:p>
            <a:pPr marL="457200"/>
            <a:r>
              <a:rPr lang="en-US" altLang="en-US"/>
              <a:t>Oral or written conduct such as jokes, innuendo, slurs, name calling, negative comments about cultural norms, circulating rumors;</a:t>
            </a:r>
          </a:p>
          <a:p>
            <a:pPr marL="457200"/>
            <a:r>
              <a:rPr lang="en-US" altLang="en-US"/>
              <a:t>Physical conduct, battery, blocking movement;</a:t>
            </a:r>
          </a:p>
          <a:p>
            <a:pPr marL="457200"/>
            <a:r>
              <a:rPr lang="en-US" altLang="en-US"/>
              <a:t>Non-verbal derogatory gestures, stalking, interference with work performance;</a:t>
            </a:r>
          </a:p>
          <a:p>
            <a:pPr marL="457200"/>
            <a:r>
              <a:rPr lang="en-US" altLang="en-US"/>
              <a:t>Visual displays.</a:t>
            </a:r>
          </a:p>
        </p:txBody>
      </p:sp>
    </p:spTree>
    <p:extLst>
      <p:ext uri="{BB962C8B-B14F-4D97-AF65-F5344CB8AC3E}">
        <p14:creationId xmlns:p14="http://schemas.microsoft.com/office/powerpoint/2010/main" val="359716903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Timeline</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solidFill>
                  <a:srgbClr val="002060"/>
                </a:solidFill>
              </a:rPr>
              <a:t>November 16, 2018 US Department Of Education (DOE) Notice of Proposed Rule-making.</a:t>
            </a:r>
            <a:endParaRPr lang="en-US">
              <a:solidFill>
                <a:srgbClr val="002060"/>
              </a:solidFill>
              <a:cs typeface="Calibri"/>
            </a:endParaRPr>
          </a:p>
          <a:p>
            <a:r>
              <a:rPr lang="en-US">
                <a:solidFill>
                  <a:srgbClr val="002060"/>
                </a:solidFill>
              </a:rPr>
              <a:t>Final Rule published on May 6, 2020 -- effective on August 14, 2020.</a:t>
            </a:r>
            <a:endParaRPr lang="en-US">
              <a:solidFill>
                <a:srgbClr val="002060"/>
              </a:solidFill>
              <a:cs typeface="Calibri"/>
            </a:endParaRPr>
          </a:p>
          <a:p>
            <a:pPr lvl="1">
              <a:buFont typeface="Courier New" panose="020F0502020204030204" pitchFamily="34" charset="0"/>
              <a:buChar char="o"/>
            </a:pPr>
            <a:r>
              <a:rPr lang="en-US">
                <a:solidFill>
                  <a:srgbClr val="002060"/>
                </a:solidFill>
              </a:rPr>
              <a:t>Revised System Procedure 1B.3.1 finalized on August 14, 2020.</a:t>
            </a:r>
            <a:endParaRPr lang="en-US">
              <a:solidFill>
                <a:srgbClr val="002060"/>
              </a:solidFill>
              <a:ea typeface="Calibri"/>
              <a:cs typeface="Calibri"/>
            </a:endParaRPr>
          </a:p>
          <a:p>
            <a:r>
              <a:rPr lang="en-US">
                <a:solidFill>
                  <a:srgbClr val="002060"/>
                </a:solidFill>
                <a:cs typeface="Calibri"/>
              </a:rPr>
              <a:t>Biden administration releases proposed new regulations June 2022.</a:t>
            </a:r>
            <a:endParaRPr lang="en-US">
              <a:solidFill>
                <a:srgbClr val="002060"/>
              </a:solidFill>
            </a:endParaRPr>
          </a:p>
          <a:p>
            <a:r>
              <a:rPr lang="en-US">
                <a:solidFill>
                  <a:srgbClr val="002060"/>
                </a:solidFill>
                <a:cs typeface="Calibri"/>
              </a:rPr>
              <a:t>Revised regulations finalized on April 29, 2024 – effective August 1, 2024.  </a:t>
            </a:r>
            <a:endParaRPr lang="en-US">
              <a:solidFill>
                <a:srgbClr val="002060"/>
              </a:solidFill>
              <a:ea typeface="Calibri"/>
              <a:cs typeface="Calibri"/>
            </a:endParaRPr>
          </a:p>
          <a:p>
            <a:r>
              <a:rPr lang="en-US">
                <a:solidFill>
                  <a:srgbClr val="002060"/>
                </a:solidFill>
                <a:ea typeface="Calibri"/>
                <a:cs typeface="Calibri"/>
              </a:rPr>
              <a:t>BUT -- </a:t>
            </a:r>
            <a:r>
              <a:rPr lang="en-US" i="1">
                <a:solidFill>
                  <a:srgbClr val="002060"/>
                </a:solidFill>
                <a:cs typeface="Calibri"/>
              </a:rPr>
              <a:t>Tennessee v. Cardona</a:t>
            </a:r>
            <a:r>
              <a:rPr lang="en-US">
                <a:solidFill>
                  <a:srgbClr val="002060"/>
                </a:solidFill>
                <a:cs typeface="Calibri"/>
              </a:rPr>
              <a:t> permanently vacated the 2024 regulations.  SO – 2020 regulations are in effect (See Feb. 4. 2025 DCL).  </a:t>
            </a:r>
            <a:endParaRPr lang="en-US">
              <a:solidFill>
                <a:srgbClr val="002060"/>
              </a:solidFill>
              <a:ea typeface="Calibri"/>
              <a:cs typeface="Calibri"/>
            </a:endParaRPr>
          </a:p>
          <a:p>
            <a:r>
              <a:rPr lang="en-US">
                <a:solidFill>
                  <a:srgbClr val="002060"/>
                </a:solidFill>
                <a:ea typeface="Calibri"/>
                <a:cs typeface="Calibri"/>
              </a:rPr>
              <a:t>Revised System Procedure 1B.3.1 finalized in August 2025 with accompanying operating instruction.  </a:t>
            </a:r>
          </a:p>
          <a:p>
            <a:endParaRPr lang="en-US">
              <a:solidFill>
                <a:srgbClr val="002060"/>
              </a:solidFill>
              <a:ea typeface="Calibri"/>
              <a:cs typeface="Calibri"/>
            </a:endParaRPr>
          </a:p>
          <a:p>
            <a:pPr marL="0" indent="0">
              <a:buNone/>
            </a:pPr>
            <a:endParaRPr lang="en-US">
              <a:solidFill>
                <a:srgbClr val="002060"/>
              </a:solidFill>
              <a:ea typeface="Calibri"/>
              <a:cs typeface="Calibri"/>
            </a:endParaRPr>
          </a:p>
        </p:txBody>
      </p:sp>
    </p:spTree>
    <p:extLst>
      <p:ext uri="{BB962C8B-B14F-4D97-AF65-F5344CB8AC3E}">
        <p14:creationId xmlns:p14="http://schemas.microsoft.com/office/powerpoint/2010/main" val="332754487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Overall Process Map</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New 1B.3.1 Procedure </a:t>
            </a:r>
            <a:r>
              <a:rPr lang="en-US" i="1">
                <a:solidFill>
                  <a:srgbClr val="002060"/>
                </a:solidFill>
              </a:rPr>
              <a:t>(released in August 2025</a:t>
            </a:r>
            <a:r>
              <a:rPr lang="en-US">
                <a:solidFill>
                  <a:srgbClr val="002060"/>
                </a:solidFill>
              </a:rPr>
              <a:t>)</a:t>
            </a:r>
            <a:endParaRPr lang="en-US">
              <a:solidFill>
                <a:srgbClr val="002060"/>
              </a:solidFill>
              <a:ea typeface="Calibri"/>
              <a:cs typeface="Calibri"/>
            </a:endParaRPr>
          </a:p>
          <a:p>
            <a:pPr lvl="1"/>
            <a:r>
              <a:rPr lang="en-US">
                <a:solidFill>
                  <a:srgbClr val="002060"/>
                </a:solidFill>
              </a:rPr>
              <a:t>Formal Complaint, Investigation (with enhanced requirements), campus hearing and decision, internal appeal, post-deprivation Ch. 14 if serious student sanction. </a:t>
            </a:r>
            <a:endParaRPr lang="en-US">
              <a:solidFill>
                <a:srgbClr val="002060"/>
              </a:solidFill>
              <a:ea typeface="Calibri"/>
              <a:cs typeface="Calibri"/>
            </a:endParaRPr>
          </a:p>
          <a:p>
            <a:r>
              <a:rPr lang="en-US">
                <a:solidFill>
                  <a:srgbClr val="002060"/>
                </a:solidFill>
              </a:rPr>
              <a:t>Also consider Policy 1B.1, Respectful Workplace Procedure, Code of Conduct, and student conduct processes. </a:t>
            </a:r>
            <a:endParaRPr lang="en-US">
              <a:solidFill>
                <a:srgbClr val="002060"/>
              </a:solidFill>
              <a:ea typeface="Calibri"/>
              <a:cs typeface="Calibri"/>
            </a:endParaRPr>
          </a:p>
          <a:p>
            <a:r>
              <a:rPr lang="en-US">
                <a:solidFill>
                  <a:srgbClr val="002060"/>
                </a:solidFill>
              </a:rPr>
              <a:t>Basic legal responsibility = deliberately indifferent standard. </a:t>
            </a:r>
          </a:p>
          <a:p>
            <a:r>
              <a:rPr lang="en-US">
                <a:solidFill>
                  <a:srgbClr val="002060"/>
                </a:solidFill>
                <a:ea typeface="Calibri"/>
                <a:cs typeface="Calibri"/>
              </a:rPr>
              <a:t>Work group working on 1B.1.1 in relation to Minn. Stat. 135A.15. </a:t>
            </a:r>
          </a:p>
          <a:p>
            <a:pPr lvl="1"/>
            <a:endParaRPr lang="en-US">
              <a:solidFill>
                <a:srgbClr val="002060"/>
              </a:solidFill>
              <a:ea typeface="Calibri"/>
              <a:cs typeface="Calibri"/>
            </a:endParaRPr>
          </a:p>
        </p:txBody>
      </p:sp>
    </p:spTree>
    <p:extLst>
      <p:ext uri="{BB962C8B-B14F-4D97-AF65-F5344CB8AC3E}">
        <p14:creationId xmlns:p14="http://schemas.microsoft.com/office/powerpoint/2010/main" val="95643488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spcBef>
                <a:spcPct val="20000"/>
              </a:spcBef>
              <a:buClr>
                <a:srgbClr val="009F4D"/>
              </a:buClr>
              <a:defRPr/>
            </a:pPr>
            <a:r>
              <a:rPr lang="en-US" sz="3600">
                <a:latin typeface="+mn-lt"/>
                <a:ea typeface="+mn-ea"/>
                <a:cs typeface="+mn-cs"/>
              </a:rPr>
              <a:t>Required Notices </a:t>
            </a:r>
            <a:endParaRPr kumimoji="0" lang="en-US" sz="3600" b="1" i="0" u="none" strike="noStrike" kern="1200" cap="none" spc="0" normalizeH="0" baseline="0" noProof="0">
              <a:ln>
                <a:noFill/>
              </a:ln>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cs typeface="Calibri"/>
            </a:endParaRPr>
          </a:p>
          <a:p>
            <a:r>
              <a:rPr lang="en-US"/>
              <a:t>Notice of Title IX Coordinator.</a:t>
            </a:r>
            <a:endParaRPr lang="en-US">
              <a:cs typeface="Calibri"/>
            </a:endParaRPr>
          </a:p>
          <a:p>
            <a:r>
              <a:rPr lang="en-US"/>
              <a:t>Notice of Non-Discrimination.  </a:t>
            </a:r>
            <a:endParaRPr lang="en-US">
              <a:cs typeface="Calibri"/>
            </a:endParaRPr>
          </a:p>
        </p:txBody>
      </p:sp>
    </p:spTree>
    <p:extLst>
      <p:ext uri="{BB962C8B-B14F-4D97-AF65-F5344CB8AC3E}">
        <p14:creationId xmlns:p14="http://schemas.microsoft.com/office/powerpoint/2010/main" val="117953628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Title IX Coordinator</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  </a:t>
            </a:r>
          </a:p>
          <a:p>
            <a:r>
              <a:rPr lang="en-US">
                <a:ea typeface="Calibri"/>
                <a:cs typeface="Calibri"/>
              </a:rPr>
              <a:t>See new Operating Instruction.  </a:t>
            </a:r>
          </a:p>
        </p:txBody>
      </p:sp>
    </p:spTree>
    <p:extLst>
      <p:ext uri="{BB962C8B-B14F-4D97-AF65-F5344CB8AC3E}">
        <p14:creationId xmlns:p14="http://schemas.microsoft.com/office/powerpoint/2010/main" val="73288813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Non-Discrimination</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a:p>
            <a:r>
              <a:rPr lang="en-US">
                <a:ea typeface="Calibri"/>
                <a:cs typeface="Calibri"/>
              </a:rPr>
              <a:t>See new Operating Instruction. </a:t>
            </a:r>
          </a:p>
        </p:txBody>
      </p:sp>
    </p:spTree>
    <p:extLst>
      <p:ext uri="{BB962C8B-B14F-4D97-AF65-F5344CB8AC3E}">
        <p14:creationId xmlns:p14="http://schemas.microsoft.com/office/powerpoint/2010/main" val="310886366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819400" y="1676400"/>
            <a:ext cx="68580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00000"/>
              </a:lnSpc>
              <a:spcBef>
                <a:spcPts val="0"/>
              </a:spcBef>
              <a:defRPr/>
            </a:pPr>
            <a:r>
              <a:rPr kumimoji="0" lang="en-US" sz="6000" b="1" i="0" u="none" strike="noStrike" kern="1200" cap="none" spc="0" normalizeH="0" baseline="0" noProof="0">
                <a:ln>
                  <a:noFill/>
                </a:ln>
                <a:solidFill>
                  <a:srgbClr val="002060"/>
                </a:solidFill>
                <a:effectLst/>
                <a:uLnTx/>
                <a:uFillTx/>
                <a:latin typeface="Calibri"/>
                <a:ea typeface="+mn-ea"/>
                <a:cs typeface="+mn-cs"/>
              </a:rPr>
              <a:t>Key Elements of the</a:t>
            </a:r>
            <a:r>
              <a:rPr lang="en-US" sz="6000">
                <a:solidFill>
                  <a:srgbClr val="002060"/>
                </a:solidFill>
                <a:latin typeface="Calibri"/>
                <a:ea typeface="+mn-ea"/>
                <a:cs typeface="+mn-cs"/>
              </a:rPr>
              <a:t> </a:t>
            </a:r>
            <a:r>
              <a:rPr kumimoji="0" lang="en-US" sz="6000" b="1" i="0" u="none" strike="noStrike" kern="1200" cap="none" spc="0" normalizeH="0" baseline="0" noProof="0">
                <a:ln>
                  <a:noFill/>
                </a:ln>
                <a:solidFill>
                  <a:srgbClr val="002060"/>
                </a:solidFill>
                <a:effectLst/>
                <a:uLnTx/>
                <a:uFillTx/>
                <a:latin typeface="Calibri"/>
                <a:ea typeface="+mn-ea"/>
                <a:cs typeface="+mn-cs"/>
              </a:rPr>
              <a:t>Procedure</a:t>
            </a:r>
          </a:p>
        </p:txBody>
      </p:sp>
    </p:spTree>
    <p:extLst>
      <p:ext uri="{BB962C8B-B14F-4D97-AF65-F5344CB8AC3E}">
        <p14:creationId xmlns:p14="http://schemas.microsoft.com/office/powerpoint/2010/main" val="357522987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Definition of Title IX Sexual Harassment</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Conduct based on sex that occurs in a college or university’s program or activity in the United States that satisfies one or more of the following: </a:t>
            </a:r>
          </a:p>
          <a:p>
            <a:pPr lvl="1"/>
            <a:r>
              <a:rPr lang="en-US">
                <a:solidFill>
                  <a:srgbClr val="002060"/>
                </a:solidFill>
              </a:rPr>
              <a:t>An employee of the college or university conditioning the provision of an aid, benefit, or service of the recipient on an individual’s participation in unwelcome sexual conduct;</a:t>
            </a:r>
            <a:endParaRPr lang="en-US">
              <a:solidFill>
                <a:srgbClr val="002060"/>
              </a:solidFill>
              <a:ea typeface="Calibri"/>
              <a:cs typeface="Calibri"/>
            </a:endParaRPr>
          </a:p>
          <a:p>
            <a:pPr lvl="1"/>
            <a:r>
              <a:rPr lang="en-US">
                <a:solidFill>
                  <a:srgbClr val="002060"/>
                </a:solidFill>
              </a:rPr>
              <a:t>Unwelcome conduct determined by a reasonable person to be so severe, pervasive and objectively offensive that it effectively denies a person equal access to the college or university’s education program or activity. </a:t>
            </a:r>
          </a:p>
          <a:p>
            <a:r>
              <a:rPr lang="en-US">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35617381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Complaint</a:t>
            </a:r>
          </a:p>
        </p:txBody>
      </p:sp>
      <p:sp>
        <p:nvSpPr>
          <p:cNvPr id="2" name="Content Placeholder 1"/>
          <p:cNvSpPr>
            <a:spLocks noGrp="1"/>
          </p:cNvSpPr>
          <p:nvPr>
            <p:ph idx="1"/>
          </p:nvPr>
        </p:nvSpPr>
        <p:spPr/>
        <p:txBody>
          <a:bodyPr>
            <a:normAutofit/>
          </a:bodyPr>
          <a:lstStyle/>
          <a:p>
            <a:r>
              <a:rPr lang="en-US">
                <a:solidFill>
                  <a:srgbClr val="002060"/>
                </a:solidFill>
              </a:rPr>
              <a:t>Defined as</a:t>
            </a:r>
          </a:p>
          <a:p>
            <a:pPr lvl="1">
              <a:buFont typeface="Wingdings" panose="05000000000000000000" pitchFamily="2" charset="2"/>
              <a:buChar char="§"/>
            </a:pPr>
            <a:r>
              <a:rPr lang="en-US">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r>
              <a:rPr lang="en-US">
                <a:solidFill>
                  <a:srgbClr val="002060"/>
                </a:solidFill>
              </a:rPr>
              <a:t>See template.  </a:t>
            </a:r>
          </a:p>
        </p:txBody>
      </p:sp>
    </p:spTree>
    <p:extLst>
      <p:ext uri="{BB962C8B-B14F-4D97-AF65-F5344CB8AC3E}">
        <p14:creationId xmlns:p14="http://schemas.microsoft.com/office/powerpoint/2010/main" val="346513742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Educational Program or Activity</a:t>
            </a:r>
          </a:p>
        </p:txBody>
      </p:sp>
      <p:sp>
        <p:nvSpPr>
          <p:cNvPr id="2" name="Content Placeholder 1"/>
          <p:cNvSpPr>
            <a:spLocks noGrp="1"/>
          </p:cNvSpPr>
          <p:nvPr>
            <p:ph idx="1"/>
          </p:nvPr>
        </p:nvSpPr>
        <p:spPr/>
        <p:txBody>
          <a:bodyPr/>
          <a:lstStyle/>
          <a:p>
            <a:pPr marL="0" indent="0">
              <a:buNone/>
            </a:pPr>
            <a:r>
              <a:rPr lang="en-US">
                <a:solidFill>
                  <a:srgbClr val="002060"/>
                </a:solidFill>
              </a:rPr>
              <a:t>Includes locations, events, or circumstances over which the college or university exercised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222818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dirty="0">
                <a:ln>
                  <a:noFill/>
                </a:ln>
                <a:solidFill>
                  <a:srgbClr val="002060"/>
                </a:solidFill>
                <a:effectLst/>
                <a:uLnTx/>
                <a:uFillTx/>
                <a:latin typeface="+mn-lt"/>
                <a:ea typeface="+mn-ea"/>
                <a:cs typeface="+mn-cs"/>
              </a:rPr>
              <a:t>Title IX Coordinator Designation</a:t>
            </a:r>
          </a:p>
        </p:txBody>
      </p:sp>
      <p:sp>
        <p:nvSpPr>
          <p:cNvPr id="2" name="Content Placeholder 1"/>
          <p:cNvSpPr>
            <a:spLocks noGrp="1"/>
          </p:cNvSpPr>
          <p:nvPr>
            <p:ph idx="1"/>
          </p:nvPr>
        </p:nvSpPr>
        <p:spPr/>
        <p:txBody>
          <a:bodyPr/>
          <a:lstStyle/>
          <a:p>
            <a:r>
              <a:rPr lang="en-US">
                <a:solidFill>
                  <a:srgbClr val="002060"/>
                </a:solidFill>
              </a:rPr>
              <a:t>Employee designated by the president to coordinate the college or university’s efforts to comply with its Title IX responsibilities and Board Policies 1B.1 and 1B.3.  </a:t>
            </a:r>
          </a:p>
          <a:p>
            <a:r>
              <a:rPr lang="en-US">
                <a:solidFill>
                  <a:srgbClr val="002060"/>
                </a:solidFill>
              </a:rPr>
              <a:t>This does not have to be one person – can have deputy Title IX Coordinators, Investigators, etc.</a:t>
            </a:r>
          </a:p>
          <a:p>
            <a:pPr marL="0" indent="0">
              <a:buNone/>
            </a:pPr>
            <a:r>
              <a:rPr lang="en-US">
                <a:solidFill>
                  <a:srgbClr val="002060"/>
                </a:solidFill>
              </a:rPr>
              <a:t> </a:t>
            </a:r>
          </a:p>
        </p:txBody>
      </p:sp>
    </p:spTree>
    <p:extLst>
      <p:ext uri="{BB962C8B-B14F-4D97-AF65-F5344CB8AC3E}">
        <p14:creationId xmlns:p14="http://schemas.microsoft.com/office/powerpoint/2010/main" val="3469707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999E461-9389-2A60-ED7B-9FE108CFE20F}"/>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Harassment Investigation Considerations</a:t>
            </a:r>
          </a:p>
        </p:txBody>
      </p:sp>
      <p:sp>
        <p:nvSpPr>
          <p:cNvPr id="2" name="Content Placeholder 1">
            <a:extLst>
              <a:ext uri="{FF2B5EF4-FFF2-40B4-BE49-F238E27FC236}">
                <a16:creationId xmlns:a16="http://schemas.microsoft.com/office/drawing/2014/main" id="{B731F7B0-A3FE-96F6-F7CF-6BB5F66AAEDC}"/>
              </a:ext>
            </a:extLst>
          </p:cNvPr>
          <p:cNvSpPr>
            <a:spLocks noGrp="1"/>
          </p:cNvSpPr>
          <p:nvPr>
            <p:ph idx="1"/>
          </p:nvPr>
        </p:nvSpPr>
        <p:spPr/>
        <p:txBody>
          <a:bodyPr>
            <a:normAutofit/>
          </a:bodyPr>
          <a:lstStyle/>
          <a:p>
            <a:pPr marL="0" marR="0">
              <a:lnSpc>
                <a:spcPct val="107000"/>
              </a:lnSpc>
              <a:spcBef>
                <a:spcPts val="0"/>
              </a:spcBef>
              <a:spcAft>
                <a:spcPts val="80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Unwelcome conduct</a:t>
            </a: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Negative effect</a:t>
            </a:r>
          </a:p>
          <a:p>
            <a:pPr marL="0">
              <a:lnSpc>
                <a:spcPct val="107000"/>
              </a:lnSpc>
              <a:spcBef>
                <a:spcPts val="0"/>
              </a:spcBef>
              <a:spcAft>
                <a:spcPts val="80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Environment change</a:t>
            </a:r>
          </a:p>
          <a:p>
            <a:pPr marL="0" marR="0">
              <a:lnSpc>
                <a:spcPct val="107000"/>
              </a:lnSpc>
              <a:spcBef>
                <a:spcPts val="0"/>
              </a:spcBef>
              <a:spcAft>
                <a:spcPts val="80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Position of authority</a:t>
            </a:r>
            <a:endParaRPr lang="en-US" sz="3600" dirty="0"/>
          </a:p>
        </p:txBody>
      </p:sp>
    </p:spTree>
    <p:extLst>
      <p:ext uri="{BB962C8B-B14F-4D97-AF65-F5344CB8AC3E}">
        <p14:creationId xmlns:p14="http://schemas.microsoft.com/office/powerpoint/2010/main" val="304958144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Supportive Measures</a:t>
            </a:r>
          </a:p>
        </p:txBody>
      </p:sp>
      <p:sp>
        <p:nvSpPr>
          <p:cNvPr id="2" name="Content Placeholder 1"/>
          <p:cNvSpPr>
            <a:spLocks noGrp="1"/>
          </p:cNvSpPr>
          <p:nvPr>
            <p:ph idx="1"/>
          </p:nvPr>
        </p:nvSpPr>
        <p:spPr/>
        <p:txBody>
          <a:bodyPr>
            <a:normAutofit lnSpcReduction="10000"/>
          </a:bodyPr>
          <a:lstStyle/>
          <a:p>
            <a:r>
              <a:rPr lang="en-US">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r>
              <a:rPr lang="en-US">
                <a:solidFill>
                  <a:srgbClr val="002060"/>
                </a:solidFill>
              </a:rPr>
              <a:t>Examples</a:t>
            </a:r>
          </a:p>
          <a:p>
            <a:pPr lvl="1">
              <a:buFont typeface="Wingdings" panose="05000000000000000000" pitchFamily="2" charset="2"/>
              <a:buChar char="§"/>
            </a:pPr>
            <a:r>
              <a:rPr lang="en-US">
                <a:solidFill>
                  <a:srgbClr val="002060"/>
                </a:solidFill>
              </a:rPr>
              <a:t>Academic course adjustments.</a:t>
            </a:r>
          </a:p>
          <a:p>
            <a:pPr lvl="1">
              <a:buFont typeface="Wingdings" panose="05000000000000000000" pitchFamily="2" charset="2"/>
              <a:buChar char="§"/>
            </a:pPr>
            <a:r>
              <a:rPr lang="en-US">
                <a:solidFill>
                  <a:srgbClr val="002060"/>
                </a:solidFill>
              </a:rPr>
              <a:t>Counseling.</a:t>
            </a:r>
          </a:p>
          <a:p>
            <a:pPr lvl="1">
              <a:buFont typeface="Wingdings" panose="05000000000000000000" pitchFamily="2" charset="2"/>
              <a:buChar char="§"/>
            </a:pPr>
            <a:r>
              <a:rPr lang="en-US">
                <a:solidFill>
                  <a:srgbClr val="002060"/>
                </a:solidFill>
              </a:rPr>
              <a:t>No-contact orders.</a:t>
            </a:r>
          </a:p>
          <a:p>
            <a:pPr lvl="1">
              <a:buFont typeface="Wingdings" panose="05000000000000000000" pitchFamily="2" charset="2"/>
              <a:buChar char="§"/>
            </a:pPr>
            <a:r>
              <a:rPr lang="en-US">
                <a:solidFill>
                  <a:srgbClr val="002060"/>
                </a:solidFill>
              </a:rPr>
              <a:t>Dorm room reassignments.</a:t>
            </a:r>
          </a:p>
          <a:p>
            <a:pPr lvl="1">
              <a:buFont typeface="Wingdings" panose="05000000000000000000" pitchFamily="2" charset="2"/>
              <a:buChar char="§"/>
            </a:pPr>
            <a:r>
              <a:rPr lang="en-US">
                <a:solidFill>
                  <a:srgbClr val="002060"/>
                </a:solidFill>
              </a:rPr>
              <a:t>Leaves of absences.</a:t>
            </a:r>
          </a:p>
          <a:p>
            <a:pPr lvl="1">
              <a:buFont typeface="Wingdings" panose="05000000000000000000" pitchFamily="2" charset="2"/>
              <a:buChar char="§"/>
            </a:pPr>
            <a:r>
              <a:rPr lang="en-US">
                <a:solidFill>
                  <a:srgbClr val="002060"/>
                </a:solidFill>
              </a:rPr>
              <a:t>Class Schedule changes.</a:t>
            </a:r>
          </a:p>
        </p:txBody>
      </p:sp>
    </p:spTree>
    <p:extLst>
      <p:ext uri="{BB962C8B-B14F-4D97-AF65-F5344CB8AC3E}">
        <p14:creationId xmlns:p14="http://schemas.microsoft.com/office/powerpoint/2010/main" val="372733144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Reporting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Internal Reporting = Current Procedure is the same as Old Procedure (3 buckets).</a:t>
            </a:r>
          </a:p>
          <a:p>
            <a:pPr lvl="1">
              <a:buFont typeface="Wingdings" panose="05000000000000000000" pitchFamily="2" charset="2"/>
              <a:buChar char="§"/>
            </a:pPr>
            <a:r>
              <a:rPr lang="en-US">
                <a:solidFill>
                  <a:srgbClr val="002060"/>
                </a:solidFill>
              </a:rPr>
              <a:t>Required Reporters.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Confidential Resources (not required to internally report).</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Encouraged Reporters.  </a:t>
            </a:r>
            <a:endParaRPr lang="en-US">
              <a:solidFill>
                <a:srgbClr val="002060"/>
              </a:solidFill>
              <a:ea typeface="Calibri"/>
              <a:cs typeface="Calibri"/>
            </a:endParaRPr>
          </a:p>
          <a:p>
            <a:r>
              <a:rPr lang="en-US">
                <a:solidFill>
                  <a:srgbClr val="002060"/>
                </a:solidFill>
              </a:rPr>
              <a:t>Clarifies that reporting is to Title IX Coordinator.</a:t>
            </a:r>
            <a:endParaRPr lang="en-US">
              <a:solidFill>
                <a:srgbClr val="002060"/>
              </a:solidFill>
              <a:ea typeface="Calibri"/>
              <a:cs typeface="Calibri"/>
            </a:endParaRPr>
          </a:p>
          <a:p>
            <a:r>
              <a:rPr lang="en-US">
                <a:solidFill>
                  <a:srgbClr val="002060"/>
                </a:solidFill>
              </a:rPr>
              <a:t> Information on External Mandatory Reporting.</a:t>
            </a:r>
          </a:p>
        </p:txBody>
      </p:sp>
    </p:spTree>
    <p:extLst>
      <p:ext uri="{BB962C8B-B14F-4D97-AF65-F5344CB8AC3E}">
        <p14:creationId xmlns:p14="http://schemas.microsoft.com/office/powerpoint/2010/main" val="414356563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Investigation and Resolution</a:t>
            </a:r>
          </a:p>
        </p:txBody>
      </p:sp>
      <p:sp>
        <p:nvSpPr>
          <p:cNvPr id="2" name="Content Placeholder 1"/>
          <p:cNvSpPr>
            <a:spLocks noGrp="1"/>
          </p:cNvSpPr>
          <p:nvPr>
            <p:ph idx="1"/>
          </p:nvPr>
        </p:nvSpPr>
        <p:spPr/>
        <p:txBody>
          <a:bodyPr>
            <a:normAutofit/>
          </a:bodyPr>
          <a:lstStyle/>
          <a:p>
            <a:r>
              <a:rPr lang="en-US">
                <a:solidFill>
                  <a:srgbClr val="002060"/>
                </a:solidFill>
              </a:rPr>
              <a:t>Title IX Coordinator. </a:t>
            </a:r>
          </a:p>
          <a:p>
            <a:pPr lvl="1">
              <a:buFont typeface="Wingdings" panose="05000000000000000000" pitchFamily="2" charset="2"/>
              <a:buChar char="§"/>
            </a:pPr>
            <a:r>
              <a:rPr lang="en-US">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a:solidFill>
                  <a:srgbClr val="002060"/>
                </a:solidFill>
              </a:rPr>
              <a:t>If formal complaint.</a:t>
            </a:r>
          </a:p>
          <a:p>
            <a:pPr lvl="2"/>
            <a:r>
              <a:rPr lang="en-US">
                <a:solidFill>
                  <a:srgbClr val="002060"/>
                </a:solidFill>
              </a:rPr>
              <a:t>Determines Jurisdiction.</a:t>
            </a:r>
          </a:p>
          <a:p>
            <a:pPr lvl="2"/>
            <a:r>
              <a:rPr lang="en-US">
                <a:solidFill>
                  <a:srgbClr val="002060"/>
                </a:solidFill>
              </a:rPr>
              <a:t>Conflicts. </a:t>
            </a:r>
          </a:p>
          <a:p>
            <a:pPr lvl="2"/>
            <a:r>
              <a:rPr lang="en-US">
                <a:solidFill>
                  <a:srgbClr val="002060"/>
                </a:solidFill>
              </a:rPr>
              <a:t>Information to complainant and respondent (see form notice of allegations).</a:t>
            </a:r>
          </a:p>
        </p:txBody>
      </p:sp>
    </p:spTree>
    <p:extLst>
      <p:ext uri="{BB962C8B-B14F-4D97-AF65-F5344CB8AC3E}">
        <p14:creationId xmlns:p14="http://schemas.microsoft.com/office/powerpoint/2010/main" val="24854250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Conflict of Interest</a:t>
            </a:r>
          </a:p>
        </p:txBody>
      </p:sp>
      <p:sp>
        <p:nvSpPr>
          <p:cNvPr id="2" name="Content Placeholder 1"/>
          <p:cNvSpPr>
            <a:spLocks noGrp="1"/>
          </p:cNvSpPr>
          <p:nvPr>
            <p:ph idx="1"/>
          </p:nvPr>
        </p:nvSpPr>
        <p:spPr/>
        <p:txBody>
          <a:bodyPr/>
          <a:lstStyle/>
          <a:p>
            <a:r>
              <a:rPr lang="en-US"/>
              <a:t>Title IX Coordinator to identify any real or perceived conflict of interest in proceeding as the Title IX Coordinator, for the decision-maker, and/or for any person designated to facilitate an informal resolution.</a:t>
            </a:r>
          </a:p>
          <a:p>
            <a:r>
              <a:rPr lang="en-US"/>
              <a:t>Assign new person. </a:t>
            </a:r>
          </a:p>
        </p:txBody>
      </p:sp>
    </p:spTree>
    <p:extLst>
      <p:ext uri="{BB962C8B-B14F-4D97-AF65-F5344CB8AC3E}">
        <p14:creationId xmlns:p14="http://schemas.microsoft.com/office/powerpoint/2010/main" val="85552264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a:t>
            </a:r>
          </a:p>
        </p:txBody>
      </p:sp>
      <p:sp>
        <p:nvSpPr>
          <p:cNvPr id="2" name="Content Placeholder 1"/>
          <p:cNvSpPr>
            <a:spLocks noGrp="1"/>
          </p:cNvSpPr>
          <p:nvPr>
            <p:ph idx="1"/>
          </p:nvPr>
        </p:nvSpPr>
        <p:spPr/>
        <p:txBody>
          <a:bodyPr>
            <a:normAutofit/>
          </a:bodyPr>
          <a:lstStyle/>
          <a:p>
            <a:r>
              <a:rPr lang="en-US"/>
              <a:t>School may facilitate an informal resolution process at any time before reaching a determination regarding responsibility provided that each party provides their voluntary, written consent to the process.  </a:t>
            </a:r>
          </a:p>
          <a:p>
            <a:r>
              <a:rPr lang="en-US"/>
              <a:t>Any party may withdraw from informal resolution process and return to formal complaint process. </a:t>
            </a:r>
          </a:p>
          <a:p>
            <a:r>
              <a:rPr lang="en-US"/>
              <a:t>Informal resolution shall not be used to resolve allegations that an employee sexually harassed or assaulted a student.  </a:t>
            </a:r>
          </a:p>
        </p:txBody>
      </p:sp>
    </p:spTree>
    <p:extLst>
      <p:ext uri="{BB962C8B-B14F-4D97-AF65-F5344CB8AC3E}">
        <p14:creationId xmlns:p14="http://schemas.microsoft.com/office/powerpoint/2010/main" val="77101755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Interim Actions</a:t>
            </a:r>
          </a:p>
        </p:txBody>
      </p:sp>
      <p:sp>
        <p:nvSpPr>
          <p:cNvPr id="2" name="Content Placeholder 1"/>
          <p:cNvSpPr>
            <a:spLocks noGrp="1"/>
          </p:cNvSpPr>
          <p:nvPr>
            <p:ph idx="1"/>
          </p:nvPr>
        </p:nvSpPr>
        <p:spPr/>
        <p:txBody>
          <a:bodyPr/>
          <a:lstStyle/>
          <a:p>
            <a:r>
              <a:rPr lang="en-US">
                <a:solidFill>
                  <a:srgbClr val="002060"/>
                </a:solidFill>
              </a:rPr>
              <a:t>Employee reassignment or administrative leave.</a:t>
            </a:r>
          </a:p>
          <a:p>
            <a:pPr lvl="1">
              <a:buFont typeface="Wingdings" panose="05000000000000000000" pitchFamily="2" charset="2"/>
              <a:buChar char="§"/>
            </a:pPr>
            <a:r>
              <a:rPr lang="en-US">
                <a:solidFill>
                  <a:srgbClr val="002060"/>
                </a:solidFill>
              </a:rPr>
              <a:t>Discuss with HR/LR.  </a:t>
            </a:r>
          </a:p>
          <a:p>
            <a:r>
              <a:rPr lang="en-US">
                <a:solidFill>
                  <a:srgbClr val="002060"/>
                </a:solidFill>
              </a:rPr>
              <a:t>Student summary suspension.</a:t>
            </a:r>
          </a:p>
          <a:p>
            <a:r>
              <a:rPr lang="en-US">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243944327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800" b="1" i="0" u="none" strike="noStrike" kern="1200" cap="none" spc="0" normalizeH="0" baseline="0" noProof="0">
                <a:ln>
                  <a:noFill/>
                </a:ln>
                <a:solidFill>
                  <a:srgbClr val="002060"/>
                </a:solidFill>
                <a:effectLst/>
                <a:uLnTx/>
                <a:uFillTx/>
                <a:latin typeface="+mn-lt"/>
                <a:ea typeface="+mn-ea"/>
                <a:cs typeface="+mn-cs"/>
              </a:rPr>
              <a:t>No Basis to Proceed Determinations: Title IX Sexual Harassment</a:t>
            </a:r>
          </a:p>
        </p:txBody>
      </p:sp>
      <p:sp>
        <p:nvSpPr>
          <p:cNvPr id="2" name="Content Placeholder 1"/>
          <p:cNvSpPr>
            <a:spLocks noGrp="1"/>
          </p:cNvSpPr>
          <p:nvPr>
            <p:ph idx="1"/>
          </p:nvPr>
        </p:nvSpPr>
        <p:spPr/>
        <p:txBody>
          <a:bodyPr>
            <a:normAutofit fontScale="77500" lnSpcReduction="20000"/>
          </a:bodyPr>
          <a:lstStyle/>
          <a:p>
            <a:r>
              <a:rPr lang="en-US">
                <a:solidFill>
                  <a:srgbClr val="002060"/>
                </a:solidFill>
              </a:rPr>
              <a:t>Must dismiss formal complaint if:</a:t>
            </a:r>
          </a:p>
          <a:p>
            <a:pPr lvl="1">
              <a:buFont typeface="Wingdings" panose="05000000000000000000" pitchFamily="2" charset="2"/>
              <a:buChar char="§"/>
            </a:pPr>
            <a:r>
              <a:rPr lang="en-US">
                <a:solidFill>
                  <a:srgbClr val="002060"/>
                </a:solidFill>
              </a:rPr>
              <a:t>The conduct would not constitute Title IX Sexual Harassment, even if proved;</a:t>
            </a:r>
          </a:p>
          <a:p>
            <a:pPr lvl="1">
              <a:buFont typeface="Wingdings" panose="05000000000000000000" pitchFamily="2" charset="2"/>
              <a:buChar char="§"/>
            </a:pPr>
            <a:r>
              <a:rPr lang="en-US">
                <a:solidFill>
                  <a:srgbClr val="002060"/>
                </a:solidFill>
              </a:rPr>
              <a:t>The conduct alleged did not occur in the college or university’s educational program or activity;</a:t>
            </a:r>
          </a:p>
          <a:p>
            <a:pPr lvl="1">
              <a:buFont typeface="Wingdings" panose="05000000000000000000" pitchFamily="2" charset="2"/>
              <a:buChar char="§"/>
            </a:pPr>
            <a:r>
              <a:rPr lang="en-US">
                <a:solidFill>
                  <a:srgbClr val="002060"/>
                </a:solidFill>
              </a:rPr>
              <a:t>The conduct did not occur against a person in the United States</a:t>
            </a:r>
          </a:p>
          <a:p>
            <a:r>
              <a:rPr lang="en-US">
                <a:solidFill>
                  <a:srgbClr val="002060"/>
                </a:solidFill>
              </a:rPr>
              <a:t>May dismiss formal complaint if:</a:t>
            </a:r>
          </a:p>
          <a:p>
            <a:pPr lvl="1">
              <a:buFont typeface="Wingdings" panose="05000000000000000000" pitchFamily="2" charset="2"/>
              <a:buChar char="§"/>
            </a:pPr>
            <a:r>
              <a:rPr lang="en-US">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a:solidFill>
                  <a:srgbClr val="002060"/>
                </a:solidFill>
              </a:rPr>
              <a:t>The respondent is no longer enrolled or employed by the institution; or </a:t>
            </a:r>
          </a:p>
          <a:p>
            <a:pPr lvl="1">
              <a:buFont typeface="Wingdings" panose="05000000000000000000" pitchFamily="2" charset="2"/>
              <a:buChar char="§"/>
            </a:pPr>
            <a:r>
              <a:rPr lang="en-US">
                <a:solidFill>
                  <a:srgbClr val="002060"/>
                </a:solidFill>
              </a:rPr>
              <a:t>Specific circumstances prevent the college or university from gathering evidence sufficient to reach a determination as to the formal complaint or allegations therein.  </a:t>
            </a:r>
          </a:p>
          <a:p>
            <a:r>
              <a:rPr lang="en-US">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p:txBody>
      </p:sp>
    </p:spTree>
    <p:extLst>
      <p:ext uri="{BB962C8B-B14F-4D97-AF65-F5344CB8AC3E}">
        <p14:creationId xmlns:p14="http://schemas.microsoft.com/office/powerpoint/2010/main" val="153473088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Dismissals, continued</a:t>
            </a:r>
          </a:p>
        </p:txBody>
      </p:sp>
      <p:sp>
        <p:nvSpPr>
          <p:cNvPr id="2" name="Content Placeholder 1"/>
          <p:cNvSpPr>
            <a:spLocks noGrp="1"/>
          </p:cNvSpPr>
          <p:nvPr>
            <p:ph idx="1"/>
          </p:nvPr>
        </p:nvSpPr>
        <p:spPr/>
        <p:txBody>
          <a:bodyPr>
            <a:normAutofit/>
          </a:bodyPr>
          <a:lstStyle/>
          <a:p>
            <a:r>
              <a:rPr lang="en-US" sz="2400">
                <a:solidFill>
                  <a:srgbClr val="002060"/>
                </a:solidFill>
              </a:rPr>
              <a:t>Must promptly notify both the complainant and the respondent of any dismissal.</a:t>
            </a:r>
          </a:p>
          <a:p>
            <a:r>
              <a:rPr lang="en-US" sz="2400">
                <a:solidFill>
                  <a:srgbClr val="002060"/>
                </a:solidFill>
              </a:rPr>
              <a:t>May consider other policy avenues (1B.1, student conduct, etc.).  </a:t>
            </a:r>
          </a:p>
        </p:txBody>
      </p:sp>
    </p:spTree>
    <p:extLst>
      <p:ext uri="{BB962C8B-B14F-4D97-AF65-F5344CB8AC3E}">
        <p14:creationId xmlns:p14="http://schemas.microsoft.com/office/powerpoint/2010/main" val="398957321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Investigatory Process</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Essentially the same as the 1B.1.1 investigatory process.  </a:t>
            </a:r>
            <a:r>
              <a:rPr lang="en-US" b="1">
                <a:solidFill>
                  <a:srgbClr val="002060"/>
                </a:solidFill>
              </a:rPr>
              <a:t>BUT</a:t>
            </a:r>
          </a:p>
          <a:p>
            <a:pPr lvl="1">
              <a:buFont typeface="Wingdings" panose="05000000000000000000" pitchFamily="2" charset="2"/>
              <a:buChar char="§"/>
            </a:pPr>
            <a:r>
              <a:rPr lang="en-US">
                <a:solidFill>
                  <a:srgbClr val="002060"/>
                </a:solidFill>
              </a:rPr>
              <a:t>Required presumption of innocence notice in notice of allegations (see template).</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Consider both inculpatory and exculpatory evidence.</a:t>
            </a:r>
          </a:p>
          <a:p>
            <a:pPr lvl="1">
              <a:buFont typeface="Wingdings" panose="05000000000000000000" pitchFamily="2" charset="2"/>
              <a:buChar char="§"/>
            </a:pPr>
            <a:r>
              <a:rPr lang="en-US">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endParaRPr lang="en-US">
              <a:solidFill>
                <a:srgbClr val="002060"/>
              </a:solidFill>
              <a:ea typeface="Calibri"/>
              <a:cs typeface="Calibri"/>
            </a:endParaRPr>
          </a:p>
        </p:txBody>
      </p:sp>
    </p:spTree>
    <p:extLst>
      <p:ext uri="{BB962C8B-B14F-4D97-AF65-F5344CB8AC3E}">
        <p14:creationId xmlns:p14="http://schemas.microsoft.com/office/powerpoint/2010/main" val="132170400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Timely Completion</a:t>
            </a:r>
          </a:p>
        </p:txBody>
      </p:sp>
      <p:sp>
        <p:nvSpPr>
          <p:cNvPr id="2" name="Content Placeholder 1"/>
          <p:cNvSpPr>
            <a:spLocks noGrp="1"/>
          </p:cNvSpPr>
          <p:nvPr>
            <p:ph idx="1"/>
          </p:nvPr>
        </p:nvSpPr>
        <p:spPr/>
        <p:txBody>
          <a:bodyPr/>
          <a:lstStyle/>
          <a:p>
            <a:r>
              <a:rPr lang="en-US"/>
              <a:t>Timely completion after a complaint = no strict timeline.</a:t>
            </a:r>
          </a:p>
          <a:p>
            <a:r>
              <a:rPr lang="en-US"/>
              <a:t>Reasonable cause for delay includes considerations such as</a:t>
            </a:r>
          </a:p>
          <a:p>
            <a:pPr lvl="1"/>
            <a:r>
              <a:rPr lang="en-US"/>
              <a:t>Absence of a party, an advisor, or a witness;</a:t>
            </a:r>
          </a:p>
          <a:p>
            <a:pPr lvl="1"/>
            <a:r>
              <a:rPr lang="en-US"/>
              <a:t>Concurrent law enforcement activity;</a:t>
            </a:r>
          </a:p>
          <a:p>
            <a:pPr lvl="1"/>
            <a:r>
              <a:rPr lang="en-US"/>
              <a:t>The need for language assistance or accommodation of disabilities.</a:t>
            </a:r>
          </a:p>
        </p:txBody>
      </p:sp>
    </p:spTree>
    <p:extLst>
      <p:ext uri="{BB962C8B-B14F-4D97-AF65-F5344CB8AC3E}">
        <p14:creationId xmlns:p14="http://schemas.microsoft.com/office/powerpoint/2010/main" val="1324678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707C8C-0ECB-F3DC-7BC8-55A64501CC6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Sexual Harassment</a:t>
            </a:r>
          </a:p>
        </p:txBody>
      </p:sp>
      <p:sp>
        <p:nvSpPr>
          <p:cNvPr id="2" name="Content Placeholder 1"/>
          <p:cNvSpPr>
            <a:spLocks noGrp="1"/>
          </p:cNvSpPr>
          <p:nvPr>
            <p:ph idx="1"/>
          </p:nvPr>
        </p:nvSpPr>
        <p:spPr/>
        <p:txBody>
          <a:bodyPr>
            <a:normAutofit/>
          </a:bodyPr>
          <a:lstStyle/>
          <a:p>
            <a:pPr marL="0" indent="0">
              <a:buSzPct val="85000"/>
              <a:buNone/>
            </a:pPr>
            <a:r>
              <a:rPr lang="en-US" altLang="en-US" b="1">
                <a:solidFill>
                  <a:srgbClr val="009F4D"/>
                </a:solidFill>
              </a:rPr>
              <a:t>The elements of sexual harassment include:</a:t>
            </a:r>
            <a:endParaRPr lang="en-US" altLang="en-US"/>
          </a:p>
          <a:p>
            <a:pPr marL="457200">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marL="457200">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Hearing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If complaint not resolved then:</a:t>
            </a:r>
          </a:p>
          <a:p>
            <a:pPr lvl="1">
              <a:buFont typeface="Wingdings" panose="05000000000000000000" pitchFamily="2" charset="2"/>
              <a:buChar char="§"/>
            </a:pPr>
            <a:r>
              <a:rPr lang="en-US">
                <a:solidFill>
                  <a:srgbClr val="002060"/>
                </a:solidFill>
              </a:rPr>
              <a:t>Prepare investigation report; and </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Refer the matter for a formal hearing.</a:t>
            </a:r>
            <a:endParaRPr lang="en-US">
              <a:solidFill>
                <a:srgbClr val="002060"/>
              </a:solidFill>
              <a:ea typeface="Calibri"/>
              <a:cs typeface="Calibri"/>
            </a:endParaRPr>
          </a:p>
          <a:p>
            <a:pPr lvl="1"/>
            <a:r>
              <a:rPr lang="en-US">
                <a:solidFill>
                  <a:srgbClr val="002060"/>
                </a:solidFill>
              </a:rPr>
              <a:t>At least ten (10) days prior to formal hearing, parties and advisors, receive the investigation report for their review and response.  </a:t>
            </a:r>
            <a:endParaRPr lang="en-US">
              <a:solidFill>
                <a:srgbClr val="002060"/>
              </a:solidFill>
              <a:ea typeface="Calibri" panose="020F0502020204030204"/>
              <a:cs typeface="Calibri" panose="020F0502020204030204"/>
            </a:endParaRPr>
          </a:p>
          <a:p>
            <a:r>
              <a:rPr lang="en-US">
                <a:solidFill>
                  <a:srgbClr val="002060"/>
                </a:solidFill>
              </a:rPr>
              <a:t>Formal Hearing. </a:t>
            </a:r>
            <a:endParaRPr lang="en-US">
              <a:solidFill>
                <a:srgbClr val="002060"/>
              </a:solidFill>
              <a:ea typeface="Calibri"/>
              <a:cs typeface="Calibri"/>
            </a:endParaRPr>
          </a:p>
          <a:p>
            <a:pPr lvl="1"/>
            <a:r>
              <a:rPr lang="en-US">
                <a:solidFill>
                  <a:srgbClr val="002060"/>
                </a:solidFill>
                <a:ea typeface="Calibri"/>
                <a:cs typeface="Calibri"/>
              </a:rPr>
              <a:t>Trained decision-maker;</a:t>
            </a:r>
          </a:p>
          <a:p>
            <a:pPr lvl="1"/>
            <a:r>
              <a:rPr lang="en-US">
                <a:solidFill>
                  <a:srgbClr val="002060"/>
                </a:solidFill>
                <a:ea typeface="Calibri"/>
                <a:cs typeface="Calibri"/>
              </a:rPr>
              <a:t>Live meeting (in-person or video technology).</a:t>
            </a:r>
          </a:p>
          <a:p>
            <a:pPr lvl="1"/>
            <a:r>
              <a:rPr lang="en-US">
                <a:solidFill>
                  <a:srgbClr val="002060"/>
                </a:solidFill>
                <a:ea typeface="Calibri"/>
                <a:cs typeface="Calibri"/>
              </a:rPr>
              <a:t>Facilitated questioning.  </a:t>
            </a:r>
          </a:p>
          <a:p>
            <a:pPr lvl="1"/>
            <a:r>
              <a:rPr lang="en-US">
                <a:solidFill>
                  <a:srgbClr val="002060"/>
                </a:solidFill>
                <a:ea typeface="Calibri"/>
                <a:cs typeface="Calibri"/>
              </a:rPr>
              <a:t>Cross-examination by advisors only.  </a:t>
            </a:r>
          </a:p>
          <a:p>
            <a:pPr lvl="1"/>
            <a:endParaRPr lang="en-US">
              <a:solidFill>
                <a:srgbClr val="002060"/>
              </a:solidFill>
              <a:ea typeface="Calibri"/>
              <a:cs typeface="Calibri"/>
            </a:endParaRPr>
          </a:p>
        </p:txBody>
      </p:sp>
    </p:spTree>
    <p:extLst>
      <p:ext uri="{BB962C8B-B14F-4D97-AF65-F5344CB8AC3E}">
        <p14:creationId xmlns:p14="http://schemas.microsoft.com/office/powerpoint/2010/main" val="271248868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Standard of Evidence</a:t>
            </a:r>
          </a:p>
        </p:txBody>
      </p:sp>
      <p:sp>
        <p:nvSpPr>
          <p:cNvPr id="2" name="Content Placeholder 1"/>
          <p:cNvSpPr>
            <a:spLocks noGrp="1"/>
          </p:cNvSpPr>
          <p:nvPr>
            <p:ph idx="1"/>
          </p:nvPr>
        </p:nvSpPr>
        <p:spPr/>
        <p:txBody>
          <a:bodyPr>
            <a:normAutofit/>
          </a:bodyPr>
          <a:lstStyle/>
          <a:p>
            <a:r>
              <a:rPr lang="en-US">
                <a:solidFill>
                  <a:srgbClr val="002060"/>
                </a:solidFill>
              </a:rPr>
              <a:t>Remains preponderance of the evidence.  </a:t>
            </a:r>
          </a:p>
        </p:txBody>
      </p:sp>
    </p:spTree>
    <p:extLst>
      <p:ext uri="{BB962C8B-B14F-4D97-AF65-F5344CB8AC3E}">
        <p14:creationId xmlns:p14="http://schemas.microsoft.com/office/powerpoint/2010/main" val="417899202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Decision-maker</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Decision-maker decides: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Whether the policy has been violated; and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On appropriate sanctions if the policy has been violated.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Issues a written determination that includes: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Identification of allegations;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Description of procedural steps;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Findings of fact supporting the determination;</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Conclusions as to responsibility and any sanctions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Procedures for appeal.  </a:t>
            </a:r>
            <a:endParaRPr lang="en-US">
              <a:solidFill>
                <a:srgbClr val="002060"/>
              </a:solidFill>
              <a:ea typeface="Calibri" panose="020F0502020204030204"/>
              <a:cs typeface="Calibri" panose="020F0502020204030204"/>
            </a:endParaRPr>
          </a:p>
        </p:txBody>
      </p:sp>
    </p:spTree>
    <p:extLst>
      <p:ext uri="{BB962C8B-B14F-4D97-AF65-F5344CB8AC3E}">
        <p14:creationId xmlns:p14="http://schemas.microsoft.com/office/powerpoint/2010/main" val="106507337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Appeals</a:t>
            </a:r>
          </a:p>
        </p:txBody>
      </p:sp>
      <p:sp>
        <p:nvSpPr>
          <p:cNvPr id="2" name="Content Placeholder 1"/>
          <p:cNvSpPr>
            <a:spLocks noGrp="1"/>
          </p:cNvSpPr>
          <p:nvPr>
            <p:ph idx="1"/>
          </p:nvPr>
        </p:nvSpPr>
        <p:spPr/>
        <p:txBody>
          <a:bodyPr/>
          <a:lstStyle/>
          <a:p>
            <a:r>
              <a:rPr lang="en-US">
                <a:solidFill>
                  <a:srgbClr val="002060"/>
                </a:solidFill>
              </a:rPr>
              <a:t>Within ten (10) calendar days.</a:t>
            </a:r>
          </a:p>
          <a:p>
            <a:r>
              <a:rPr lang="en-US">
                <a:solidFill>
                  <a:srgbClr val="002060"/>
                </a:solidFill>
              </a:rPr>
              <a:t>Both parties may appeal final decision and an appeal of a dismissal of a formal complaint.</a:t>
            </a:r>
          </a:p>
          <a:p>
            <a:r>
              <a:rPr lang="en-US">
                <a:solidFill>
                  <a:srgbClr val="002060"/>
                </a:solidFill>
              </a:rPr>
              <a:t>Grounds for appeal</a:t>
            </a:r>
          </a:p>
          <a:p>
            <a:pPr lvl="1"/>
            <a:r>
              <a:rPr lang="en-US">
                <a:solidFill>
                  <a:srgbClr val="002060"/>
                </a:solidFill>
              </a:rPr>
              <a:t>Procedural irregularity;</a:t>
            </a:r>
          </a:p>
          <a:p>
            <a:pPr lvl="1"/>
            <a:r>
              <a:rPr lang="en-US">
                <a:solidFill>
                  <a:srgbClr val="002060"/>
                </a:solidFill>
              </a:rPr>
              <a:t>New evidence;</a:t>
            </a:r>
          </a:p>
          <a:p>
            <a:pPr lvl="1"/>
            <a:r>
              <a:rPr lang="en-US">
                <a:solidFill>
                  <a:srgbClr val="002060"/>
                </a:solidFill>
              </a:rPr>
              <a:t>Conflict of interest. </a:t>
            </a:r>
          </a:p>
        </p:txBody>
      </p:sp>
    </p:spTree>
    <p:extLst>
      <p:ext uri="{BB962C8B-B14F-4D97-AF65-F5344CB8AC3E}">
        <p14:creationId xmlns:p14="http://schemas.microsoft.com/office/powerpoint/2010/main" val="355613403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When Student Discipline Final</a:t>
            </a:r>
          </a:p>
        </p:txBody>
      </p:sp>
      <p:sp>
        <p:nvSpPr>
          <p:cNvPr id="2" name="Content Placeholder 1"/>
          <p:cNvSpPr>
            <a:spLocks noGrp="1"/>
          </p:cNvSpPr>
          <p:nvPr>
            <p:ph idx="1"/>
          </p:nvPr>
        </p:nvSpPr>
        <p:spPr/>
        <p:txBody>
          <a:bodyPr/>
          <a:lstStyle/>
          <a:p>
            <a:r>
              <a:rPr lang="en-US"/>
              <a:t>Either</a:t>
            </a:r>
          </a:p>
          <a:p>
            <a:pPr lvl="1"/>
            <a:r>
              <a:rPr lang="en-US"/>
              <a:t>Date of written determination on appeal; or</a:t>
            </a:r>
          </a:p>
          <a:p>
            <a:pPr lvl="1"/>
            <a:r>
              <a:rPr lang="en-US"/>
              <a:t>If no appeal, the date on which the appeal would no longer be timely.</a:t>
            </a:r>
          </a:p>
        </p:txBody>
      </p:sp>
    </p:spTree>
    <p:extLst>
      <p:ext uri="{BB962C8B-B14F-4D97-AF65-F5344CB8AC3E}">
        <p14:creationId xmlns:p14="http://schemas.microsoft.com/office/powerpoint/2010/main" val="132550048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Advisors</a:t>
            </a:r>
          </a:p>
        </p:txBody>
      </p:sp>
      <p:sp>
        <p:nvSpPr>
          <p:cNvPr id="2" name="Content Placeholder 1"/>
          <p:cNvSpPr>
            <a:spLocks noGrp="1"/>
          </p:cNvSpPr>
          <p:nvPr>
            <p:ph idx="1"/>
          </p:nvPr>
        </p:nvSpPr>
        <p:spPr/>
        <p:txBody>
          <a:bodyPr vert="horz" lIns="91440" tIns="45720" rIns="91440" bIns="45720" rtlCol="0" anchor="t">
            <a:normAutofit/>
          </a:bodyPr>
          <a:lstStyle/>
          <a:p>
            <a:r>
              <a:rPr lang="en-US"/>
              <a:t>Advisors</a:t>
            </a:r>
          </a:p>
          <a:p>
            <a:pPr lvl="1"/>
            <a:r>
              <a:rPr lang="en-US"/>
              <a:t>Both complainant and respondent may have an advisor of their choice;</a:t>
            </a:r>
            <a:endParaRPr lang="en-US">
              <a:ea typeface="Calibri"/>
              <a:cs typeface="Calibri"/>
            </a:endParaRPr>
          </a:p>
          <a:p>
            <a:pPr lvl="1"/>
            <a:r>
              <a:rPr lang="en-US"/>
              <a:t>For formal hearing, campus will provide if either party does not have their own.</a:t>
            </a:r>
            <a:endParaRPr lang="en-US">
              <a:ea typeface="Calibri"/>
              <a:cs typeface="Calibri"/>
            </a:endParaRPr>
          </a:p>
          <a:p>
            <a:pPr lvl="1"/>
            <a:r>
              <a:rPr lang="en-US">
                <a:ea typeface="Calibri"/>
                <a:cs typeface="Calibri"/>
              </a:rPr>
              <a:t>See new Operating Instruction.  </a:t>
            </a:r>
          </a:p>
          <a:p>
            <a:endParaRPr lang="en-US">
              <a:ea typeface="Calibri"/>
              <a:cs typeface="Calibri"/>
            </a:endParaRPr>
          </a:p>
        </p:txBody>
      </p:sp>
    </p:spTree>
    <p:extLst>
      <p:ext uri="{BB962C8B-B14F-4D97-AF65-F5344CB8AC3E}">
        <p14:creationId xmlns:p14="http://schemas.microsoft.com/office/powerpoint/2010/main" val="3791466463"/>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 and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Any materials used to train Title IX Coordinators, investigators, decision-makers, and any person who facilitates an informal resolution process, must be made publicly available on the college or university’s website.  </a:t>
            </a:r>
          </a:p>
          <a:p>
            <a:r>
              <a:rPr lang="en-US">
                <a:solidFill>
                  <a:srgbClr val="002060"/>
                </a:solidFill>
                <a:cs typeface="Calibri"/>
              </a:rPr>
              <a:t>OCR complaints on this issue. </a:t>
            </a:r>
          </a:p>
        </p:txBody>
      </p:sp>
    </p:spTree>
    <p:extLst>
      <p:ext uri="{BB962C8B-B14F-4D97-AF65-F5344CB8AC3E}">
        <p14:creationId xmlns:p14="http://schemas.microsoft.com/office/powerpoint/2010/main" val="119550557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Document Retention</a:t>
            </a:r>
          </a:p>
        </p:txBody>
      </p:sp>
      <p:sp>
        <p:nvSpPr>
          <p:cNvPr id="2" name="Content Placeholder 1"/>
          <p:cNvSpPr>
            <a:spLocks noGrp="1"/>
          </p:cNvSpPr>
          <p:nvPr>
            <p:ph idx="1"/>
          </p:nvPr>
        </p:nvSpPr>
        <p:spPr/>
        <p:txBody>
          <a:bodyPr/>
          <a:lstStyle/>
          <a:p>
            <a:r>
              <a:rPr lang="en-US">
                <a:solidFill>
                  <a:srgbClr val="002060"/>
                </a:solidFill>
              </a:rPr>
              <a:t>7 years. </a:t>
            </a:r>
          </a:p>
        </p:txBody>
      </p:sp>
    </p:spTree>
    <p:extLst>
      <p:ext uri="{BB962C8B-B14F-4D97-AF65-F5344CB8AC3E}">
        <p14:creationId xmlns:p14="http://schemas.microsoft.com/office/powerpoint/2010/main" val="280225568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dirty="0"/>
              <a:t>Implementing the 1B.1 Decision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For Employee Respondents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February 26,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114311269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Decision-maker’s Responsibilities</a:t>
            </a:r>
          </a:p>
        </p:txBody>
      </p:sp>
      <p:sp>
        <p:nvSpPr>
          <p:cNvPr id="2" name="Content Placeholder 1"/>
          <p:cNvSpPr>
            <a:spLocks noGrp="1"/>
          </p:cNvSpPr>
          <p:nvPr>
            <p:ph idx="1"/>
          </p:nvPr>
        </p:nvSpPr>
        <p:spPr/>
        <p:txBody>
          <a:bodyPr/>
          <a:lstStyle/>
          <a:p>
            <a:pPr marL="463550" lvl="1" indent="-457200"/>
            <a:r>
              <a:rPr lang="en-US" dirty="0"/>
              <a:t>Reviews investigative report</a:t>
            </a:r>
          </a:p>
          <a:p>
            <a:pPr marL="463550" lvl="1" indent="-457200"/>
            <a:r>
              <a:rPr lang="en-US" dirty="0"/>
              <a:t>Decides if misconduct occurred</a:t>
            </a:r>
          </a:p>
          <a:p>
            <a:pPr marL="463550" lvl="1" indent="-457200"/>
            <a:r>
              <a:rPr lang="en-US" dirty="0"/>
              <a:t>Determines appropriate action (in some cases)</a:t>
            </a:r>
          </a:p>
          <a:p>
            <a:pPr marL="463550" lvl="1" indent="-457200"/>
            <a:r>
              <a:rPr lang="en-US" dirty="0"/>
              <a:t>Implements appropriate action (in some cases)</a:t>
            </a:r>
          </a:p>
          <a:p>
            <a:pPr marL="463550" lvl="1" indent="-457200"/>
            <a:r>
              <a:rPr lang="en-US" dirty="0"/>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97C004-4B60-FA6A-CF50-88288A1F2DA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Sexual Harassment Investigation Considerations</a:t>
            </a:r>
          </a:p>
        </p:txBody>
      </p:sp>
      <p:sp>
        <p:nvSpPr>
          <p:cNvPr id="2" name="Content Placeholder 1">
            <a:extLst>
              <a:ext uri="{FF2B5EF4-FFF2-40B4-BE49-F238E27FC236}">
                <a16:creationId xmlns:a16="http://schemas.microsoft.com/office/drawing/2014/main" id="{6E35F09A-F130-65D5-DEC1-50DC64D900E4}"/>
              </a:ext>
            </a:extLst>
          </p:cNvPr>
          <p:cNvSpPr>
            <a:spLocks noGrp="1"/>
          </p:cNvSpPr>
          <p:nvPr>
            <p:ph idx="1"/>
          </p:nvPr>
        </p:nvSpPr>
        <p:spPr/>
        <p:txBody>
          <a:bodyPr/>
          <a:lstStyle/>
          <a:p>
            <a:pPr marL="457200"/>
            <a:r>
              <a:rPr lang="en-US"/>
              <a:t>The subject of the harassment and harasser may be woman, man, or nonbinary; they do not have to be different sexes.</a:t>
            </a:r>
          </a:p>
          <a:p>
            <a:pPr marL="457200"/>
            <a:r>
              <a:rPr lang="en-US"/>
              <a:t>The harasser may be a supervisor of the person, a supervisor in a different area, a co-worker, a student, etc.</a:t>
            </a:r>
          </a:p>
          <a:p>
            <a:pPr marL="457200"/>
            <a:r>
              <a:rPr lang="en-US"/>
              <a:t>The reporting party does not have to be the subject of the harassment to be affected by the offensive conduct.</a:t>
            </a:r>
          </a:p>
        </p:txBody>
      </p:sp>
    </p:spTree>
    <p:extLst>
      <p:ext uri="{BB962C8B-B14F-4D97-AF65-F5344CB8AC3E}">
        <p14:creationId xmlns:p14="http://schemas.microsoft.com/office/powerpoint/2010/main" val="53562895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Who Makes the Disciplinary Decision?</a:t>
            </a:r>
          </a:p>
        </p:txBody>
      </p:sp>
      <p:sp>
        <p:nvSpPr>
          <p:cNvPr id="2" name="Content Placeholder 1"/>
          <p:cNvSpPr>
            <a:spLocks noGrp="1"/>
          </p:cNvSpPr>
          <p:nvPr>
            <p:ph idx="1"/>
          </p:nvPr>
        </p:nvSpPr>
        <p:spPr/>
        <p:txBody>
          <a:bodyPr/>
          <a:lstStyle/>
          <a:p>
            <a:pPr marL="0" indent="0">
              <a:buNone/>
            </a:pPr>
            <a:r>
              <a:rPr lang="en-US" dirty="0"/>
              <a:t>Someone who:</a:t>
            </a:r>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dirty="0"/>
              <a:t>Read the allegations or complaint to see what the report should cover</a:t>
            </a:r>
          </a:p>
          <a:p>
            <a:pPr marL="463550" indent="-463550">
              <a:buFont typeface="Arial" panose="020B0604020202020204" pitchFamily="34" charset="0"/>
              <a:buChar char="•"/>
            </a:pPr>
            <a:r>
              <a:rPr lang="en-US" dirty="0"/>
              <a:t>Review the elements of the offense</a:t>
            </a:r>
          </a:p>
          <a:p>
            <a:pPr marL="463550" indent="-463550">
              <a:buFont typeface="Arial" panose="020B0604020202020204" pitchFamily="34" charset="0"/>
              <a:buChar char="•"/>
            </a:pPr>
            <a:r>
              <a:rPr lang="en-US" dirty="0"/>
              <a:t>Read the report thoroughly to identify gaps or unanswered questions</a:t>
            </a:r>
          </a:p>
          <a:p>
            <a:pPr marL="463550" indent="-463550">
              <a:buFont typeface="Arial" panose="020B0604020202020204" pitchFamily="34" charset="0"/>
              <a:buChar char="•"/>
            </a:pPr>
            <a:r>
              <a:rPr lang="en-US" dirty="0"/>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cont.</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If applicable, 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Right for Respondent</a:t>
            </a:r>
          </a:p>
        </p:txBody>
      </p:sp>
      <p:sp>
        <p:nvSpPr>
          <p:cNvPr id="2" name="Content Placeholder 1"/>
          <p:cNvSpPr>
            <a:spLocks noGrp="1"/>
          </p:cNvSpPr>
          <p:nvPr>
            <p:ph idx="1"/>
          </p:nvPr>
        </p:nvSpPr>
        <p:spPr/>
        <p:txBody>
          <a:bodyPr>
            <a:normAutofit lnSpcReduction="10000"/>
          </a:bodyPr>
          <a:lstStyle/>
          <a:p>
            <a:pPr marL="463550" indent="-463550">
              <a:buFont typeface="Arial" panose="020B0604020202020204" pitchFamily="34" charset="0"/>
              <a:buChar char="•"/>
            </a:pPr>
            <a:r>
              <a:rPr lang="en-US" dirty="0"/>
              <a:t>Did the investigator give the subject an opportunity to respond to each specific charge?</a:t>
            </a:r>
          </a:p>
          <a:p>
            <a:pPr marL="463550" indent="-463550">
              <a:buFont typeface="Arial" panose="020B0604020202020204" pitchFamily="34" charset="0"/>
              <a:buChar char="•"/>
            </a:pPr>
            <a:endParaRPr lang="en-US" dirty="0"/>
          </a:p>
          <a:p>
            <a:pPr marL="0" indent="0">
              <a:buNone/>
            </a:pPr>
            <a:r>
              <a:rPr lang="en-US" sz="2400" dirty="0">
                <a:solidFill>
                  <a:srgbClr val="002060"/>
                </a:solidFill>
              </a:rPr>
              <a:t>The right of an employee to tell their "side of the story" is central to the concept of industrial due process in the workplace.  Without such information, it is nearly impossible for those assigned the task to make a well-reasoned judgment concerning the most appropriate action to be taken.  Such an exercise in common sense allows for a fair determination of whether the charges being leveled against the employee are accurate and support the proposed action.</a:t>
            </a:r>
          </a:p>
          <a:p>
            <a:pPr marL="0" indent="0">
              <a:buNone/>
            </a:pPr>
            <a:r>
              <a:rPr lang="en-US" dirty="0">
                <a:solidFill>
                  <a:srgbClr val="002060"/>
                </a:solidFill>
              </a:rPr>
              <a:t> </a:t>
            </a:r>
          </a:p>
          <a:p>
            <a:pPr marL="4763" lvl="1" indent="-4763">
              <a:buNone/>
            </a:pPr>
            <a:r>
              <a:rPr lang="en-US" sz="2200" u="sng" dirty="0">
                <a:solidFill>
                  <a:srgbClr val="002060"/>
                </a:solidFill>
              </a:rPr>
              <a:t>IFO and Minnesota State</a:t>
            </a:r>
            <a:r>
              <a:rPr lang="en-US" sz="2200" dirty="0">
                <a:solidFill>
                  <a:srgbClr val="002060"/>
                </a:solidFill>
              </a:rPr>
              <a:t>, Arb. Fogelberg (1/15/18)</a:t>
            </a:r>
          </a:p>
        </p:txBody>
      </p:sp>
    </p:spTree>
    <p:extLst>
      <p:ext uri="{BB962C8B-B14F-4D97-AF65-F5344CB8AC3E}">
        <p14:creationId xmlns:p14="http://schemas.microsoft.com/office/powerpoint/2010/main" val="9668023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nSpc>
                <a:spcPct val="80000"/>
              </a:lnSpc>
            </a:pPr>
            <a:r>
              <a:rPr lang="en-US" dirty="0"/>
              <a:t>Scrutinize Disruptive Conduct</a:t>
            </a:r>
          </a:p>
        </p:txBody>
      </p:sp>
      <p:sp>
        <p:nvSpPr>
          <p:cNvPr id="2" name="Content Placeholder 1"/>
          <p:cNvSpPr>
            <a:spLocks noGrp="1"/>
          </p:cNvSpPr>
          <p:nvPr>
            <p:ph idx="1"/>
          </p:nvPr>
        </p:nvSpPr>
        <p:spPr/>
        <p:txBody>
          <a:bodyPr>
            <a:normAutofit/>
          </a:bodyPr>
          <a:lstStyle/>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Scrutinize Disruptive Conduct, cont.</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dirty="0">
                <a:solidFill>
                  <a:srgbClr val="002060"/>
                </a:solidFill>
              </a:rPr>
              <a:t>How did they react or behave after the incident?</a:t>
            </a:r>
          </a:p>
          <a:p>
            <a:pPr marL="342900" indent="-342900">
              <a:buFont typeface="Arial" panose="020B0604020202020204" pitchFamily="34" charset="0"/>
              <a:buChar char="•"/>
            </a:pPr>
            <a:r>
              <a:rPr lang="en-US" sz="2400" dirty="0">
                <a:solidFill>
                  <a:srgbClr val="002060"/>
                </a:solidFill>
              </a:rPr>
              <a:t>Did they talk to others or write about the conduct soon after it occurred?</a:t>
            </a:r>
          </a:p>
          <a:p>
            <a:pPr marL="342900" indent="-342900">
              <a:buFont typeface="Arial" panose="020B0604020202020204" pitchFamily="34" charset="0"/>
              <a:buChar char="•"/>
            </a:pPr>
            <a:r>
              <a:rPr lang="en-US" sz="2400" dirty="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Reviewing the Investigative Report</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Determine if additional steps should be taken before making a decision</a:t>
            </a:r>
          </a:p>
          <a:p>
            <a:pPr marL="342900" indent="-342900">
              <a:buFont typeface="Arial" panose="020B0604020202020204" pitchFamily="34" charset="0"/>
              <a:buChar char="•"/>
            </a:pPr>
            <a:r>
              <a:rPr lang="en-US" sz="2400" dirty="0">
                <a:solidFill>
                  <a:srgbClr val="002060"/>
                </a:solidFill>
              </a:rPr>
              <a:t>Additional investigative measures</a:t>
            </a:r>
          </a:p>
          <a:p>
            <a:pPr marL="342900" indent="-342900">
              <a:buFont typeface="Arial" panose="020B0604020202020204" pitchFamily="34" charset="0"/>
              <a:buChar char="•"/>
            </a:pPr>
            <a:r>
              <a:rPr lang="en-US" sz="2400" dirty="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dirty="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Meeting Parties or Others</a:t>
            </a:r>
          </a:p>
        </p:txBody>
      </p:sp>
      <p:sp>
        <p:nvSpPr>
          <p:cNvPr id="2" name="Content Placeholder 1"/>
          <p:cNvSpPr>
            <a:spLocks noGrp="1"/>
          </p:cNvSpPr>
          <p:nvPr>
            <p:ph idx="1"/>
          </p:nvPr>
        </p:nvSpPr>
        <p:spPr/>
        <p:txBody>
          <a:bodyPr>
            <a:normAutofit/>
          </a:bodyPr>
          <a:lstStyle/>
          <a:p>
            <a:r>
              <a:rPr lang="en-US" sz="2400" dirty="0">
                <a:solidFill>
                  <a:srgbClr val="002060"/>
                </a:solidFill>
              </a:rPr>
              <a:t>Data Practices Act Notice (</a:t>
            </a:r>
            <a:r>
              <a:rPr lang="en-US" sz="2400" dirty="0" err="1">
                <a:solidFill>
                  <a:srgbClr val="002060"/>
                </a:solidFill>
              </a:rPr>
              <a:t>Tennessen</a:t>
            </a:r>
            <a:r>
              <a:rPr lang="en-US" sz="2400" dirty="0">
                <a:solidFill>
                  <a:srgbClr val="002060"/>
                </a:solidFill>
              </a:rPr>
              <a:t> Notice)</a:t>
            </a:r>
          </a:p>
          <a:p>
            <a:r>
              <a:rPr lang="en-US" sz="2400" dirty="0">
                <a:solidFill>
                  <a:srgbClr val="002060"/>
                </a:solidFill>
              </a:rPr>
              <a:t>Non-Bargaining Unit Employee Representation Rights</a:t>
            </a:r>
          </a:p>
          <a:p>
            <a:r>
              <a:rPr lang="en-US" sz="2400" dirty="0">
                <a:solidFill>
                  <a:srgbClr val="002060"/>
                </a:solidFill>
              </a:rPr>
              <a:t>Bargaining Unit Employee Representation Rights (Weingarten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Did the discrimination or harassment occur in violation of Policy 1B.1?</a:t>
            </a:r>
          </a:p>
          <a:p>
            <a:pPr marL="342900" indent="-342900">
              <a:buFont typeface="Arial" panose="020B0604020202020204" pitchFamily="34" charset="0"/>
              <a:buChar char="•"/>
            </a:pPr>
            <a:r>
              <a:rPr lang="en-US" sz="2400" dirty="0">
                <a:solidFill>
                  <a:srgbClr val="002060"/>
                </a:solidFill>
              </a:rPr>
              <a:t>Did a violation of Policy 1B.3 occur?</a:t>
            </a:r>
          </a:p>
          <a:p>
            <a:pPr marL="342900" indent="-342900">
              <a:buFont typeface="Arial" panose="020B0604020202020204" pitchFamily="34" charset="0"/>
              <a:buChar char="•"/>
            </a:pPr>
            <a:r>
              <a:rPr lang="en-US" sz="2400" dirty="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Burden of Proof</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FF063D-AA3B-2B2B-B488-9F8EE35283E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Harassment, cont.</a:t>
            </a: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The examples of sexual harassment include:</a:t>
            </a:r>
          </a:p>
          <a:p>
            <a:r>
              <a:rPr lang="en-US" altLang="en-US"/>
              <a:t>Unwelcome conduct</a:t>
            </a:r>
          </a:p>
          <a:p>
            <a:pPr lvl="1"/>
            <a:r>
              <a:rPr lang="en-US" altLang="en-US"/>
              <a:t>Verbal, ex. sexual innuendos, suggestive comments, sounds, or propositions</a:t>
            </a:r>
          </a:p>
          <a:p>
            <a:pPr lvl="1"/>
            <a:r>
              <a:rPr lang="en-US" altLang="en-US"/>
              <a:t>Physical, ex. suggestive objects or pictures, obscene gestures</a:t>
            </a:r>
          </a:p>
          <a:p>
            <a:pPr lvl="1"/>
            <a:r>
              <a:rPr lang="en-US" altLang="en-US"/>
              <a:t>Physical contact, defined by Board Policy 1B.3 Sexual Misconduct</a:t>
            </a:r>
          </a:p>
          <a:p>
            <a:r>
              <a:rPr lang="en-US" altLang="en-US"/>
              <a:t>Preferential treatment or promises</a:t>
            </a:r>
          </a:p>
          <a:p>
            <a:r>
              <a:rPr lang="en-US" altLang="en-US"/>
              <a:t>Negative treatment or threats</a:t>
            </a:r>
          </a:p>
          <a:p>
            <a:pPr marL="457200"/>
            <a:r>
              <a:rPr lang="en-US" altLang="en-US"/>
              <a:t>Sexual exploitation, ex. transmitting or threatening to share images or video of graphic nudity or messages without consent</a:t>
            </a:r>
          </a:p>
        </p:txBody>
      </p:sp>
    </p:spTree>
    <p:extLst>
      <p:ext uri="{BB962C8B-B14F-4D97-AF65-F5344CB8AC3E}">
        <p14:creationId xmlns:p14="http://schemas.microsoft.com/office/powerpoint/2010/main" val="62271072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Decision-making</a:t>
            </a:r>
          </a:p>
        </p:txBody>
      </p:sp>
      <p:sp>
        <p:nvSpPr>
          <p:cNvPr id="2" name="Content Placeholder 1"/>
          <p:cNvSpPr>
            <a:spLocks noGrp="1"/>
          </p:cNvSpPr>
          <p:nvPr>
            <p:ph idx="1"/>
          </p:nvPr>
        </p:nvSpPr>
        <p:spPr/>
        <p:txBody>
          <a:bodyPr>
            <a:normAutofit/>
          </a:bodyPr>
          <a:lstStyle/>
          <a:p>
            <a:r>
              <a:rPr lang="en-US" sz="2400" dirty="0">
                <a:solidFill>
                  <a:srgbClr val="002060"/>
                </a:solidFill>
              </a:rPr>
              <a:t>Gather all information and highlight the important points</a:t>
            </a:r>
          </a:p>
          <a:p>
            <a:endParaRPr lang="en-US" sz="2400" dirty="0">
              <a:solidFill>
                <a:srgbClr val="002060"/>
              </a:solidFill>
            </a:endParaRPr>
          </a:p>
          <a:p>
            <a:r>
              <a:rPr lang="en-US" sz="2400" dirty="0">
                <a:solidFill>
                  <a:srgbClr val="002060"/>
                </a:solidFill>
              </a:rPr>
              <a:t>What do the important points show or prove?</a:t>
            </a:r>
          </a:p>
          <a:p>
            <a:pPr lvl="1"/>
            <a:r>
              <a:rPr lang="en-US" sz="2000" dirty="0">
                <a:solidFill>
                  <a:srgbClr val="002060"/>
                </a:solidFill>
              </a:rPr>
              <a:t>If not relevant, put it aside.</a:t>
            </a:r>
          </a:p>
          <a:p>
            <a:pPr lvl="1"/>
            <a:r>
              <a:rPr lang="en-US" sz="2000" dirty="0">
                <a:solidFill>
                  <a:srgbClr val="002060"/>
                </a:solidFill>
              </a:rPr>
              <a:t>If relevant, is it credible?</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1</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Take corrective action for 1B.1 and 1B.3 violations</a:t>
            </a:r>
          </a:p>
          <a:p>
            <a:pPr marL="342900" indent="-342900">
              <a:buFont typeface="Arial" panose="020B0604020202020204" pitchFamily="34" charset="0"/>
              <a:buChar char="•"/>
            </a:pPr>
            <a:r>
              <a:rPr lang="en-US" sz="2400" dirty="0">
                <a:solidFill>
                  <a:srgbClr val="002060"/>
                </a:solidFill>
              </a:rPr>
              <a:t>Refer non-1B work problems or student misconduct to appropriate resource</a:t>
            </a:r>
          </a:p>
          <a:p>
            <a:pPr marL="342900" indent="-342900">
              <a:buFont typeface="Arial" panose="020B0604020202020204" pitchFamily="34" charset="0"/>
              <a:buChar char="•"/>
            </a:pPr>
            <a:r>
              <a:rPr lang="en-US" sz="2400" dirty="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2</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Action must be sufficient to:</a:t>
            </a:r>
          </a:p>
          <a:p>
            <a:pPr marL="682625" lvl="1" indent="-342900"/>
            <a:r>
              <a:rPr lang="en-US" sz="2000" dirty="0">
                <a:solidFill>
                  <a:srgbClr val="002060"/>
                </a:solidFill>
              </a:rPr>
              <a:t>Ensure harassment/discrimination will stop and not recur</a:t>
            </a:r>
          </a:p>
          <a:p>
            <a:pPr marL="682625" lvl="1" indent="-342900"/>
            <a:r>
              <a:rPr lang="en-US" sz="2000" dirty="0">
                <a:solidFill>
                  <a:srgbClr val="002060"/>
                </a:solidFill>
              </a:rPr>
              <a:t>Send clear messages that policy is meaningful and applies to everyone</a:t>
            </a:r>
          </a:p>
          <a:p>
            <a:pPr marL="342900" indent="-342900">
              <a:buFont typeface="Arial" panose="020B0604020202020204" pitchFamily="34" charset="0"/>
              <a:buChar char="•"/>
            </a:pPr>
            <a:r>
              <a:rPr lang="en-US" sz="2400" dirty="0">
                <a:solidFill>
                  <a:srgbClr val="002060"/>
                </a:solidFill>
              </a:rPr>
              <a:t>Factors</a:t>
            </a:r>
          </a:p>
          <a:p>
            <a:pPr marL="682625" lvl="1" indent="-342900"/>
            <a:r>
              <a:rPr lang="en-US" sz="2000" dirty="0">
                <a:solidFill>
                  <a:srgbClr val="002060"/>
                </a:solidFill>
              </a:rPr>
              <a:t>Severity of conduct</a:t>
            </a:r>
          </a:p>
          <a:p>
            <a:pPr marL="682625" lvl="1" indent="-342900"/>
            <a:r>
              <a:rPr lang="en-US" sz="2000" dirty="0">
                <a:solidFill>
                  <a:srgbClr val="002060"/>
                </a:solidFill>
              </a:rPr>
              <a:t>Degree of harm to complainant and others</a:t>
            </a:r>
          </a:p>
          <a:p>
            <a:pPr marL="682625" lvl="1" indent="-342900"/>
            <a:r>
              <a:rPr lang="en-US" sz="2000" dirty="0">
                <a:solidFill>
                  <a:srgbClr val="002060"/>
                </a:solidFill>
              </a:rPr>
              <a:t>Has the conduct potentially created a class of complainants?</a:t>
            </a:r>
          </a:p>
          <a:p>
            <a:pPr marL="682625" lvl="1" indent="-342900"/>
            <a:r>
              <a:rPr lang="en-US" sz="2000" dirty="0">
                <a:solidFill>
                  <a:srgbClr val="002060"/>
                </a:solidFill>
              </a:rPr>
              <a:t>Does Subject have a history of the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3</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Just Cause</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Did the employee </a:t>
            </a:r>
            <a:r>
              <a:rPr lang="en-US" sz="2400" u="sng" dirty="0">
                <a:solidFill>
                  <a:srgbClr val="00A353"/>
                </a:solidFill>
              </a:rPr>
              <a:t>know</a:t>
            </a:r>
            <a:r>
              <a:rPr lang="en-US" sz="2400" dirty="0">
                <a:solidFill>
                  <a:srgbClr val="002060"/>
                </a:solidFill>
              </a:rPr>
              <a:t> and </a:t>
            </a:r>
            <a:r>
              <a:rPr lang="en-US" sz="2400" u="sng" dirty="0">
                <a:solidFill>
                  <a:srgbClr val="00A353"/>
                </a:solidFill>
              </a:rPr>
              <a:t>understand</a:t>
            </a:r>
            <a:r>
              <a:rPr lang="en-US" sz="2400" dirty="0">
                <a:solidFill>
                  <a:srgbClr val="002060"/>
                </a:solidFill>
              </a:rPr>
              <a:t> there would be consequences for violating the rule or standard?</a:t>
            </a:r>
          </a:p>
          <a:p>
            <a:pPr marL="342900" indent="-342900">
              <a:buFont typeface="Arial" panose="020B0604020202020204" pitchFamily="34" charset="0"/>
              <a:buChar char="•"/>
            </a:pPr>
            <a:r>
              <a:rPr lang="en-US" sz="2400" dirty="0">
                <a:solidFill>
                  <a:srgbClr val="002060"/>
                </a:solidFill>
              </a:rPr>
              <a:t>Was the violated rule or standard </a:t>
            </a:r>
            <a:r>
              <a:rPr lang="en-US" sz="2400" u="sng" dirty="0">
                <a:solidFill>
                  <a:srgbClr val="00A353"/>
                </a:solidFill>
              </a:rPr>
              <a:t>reasonable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Was the pre-disciplinary investigation fair and </a:t>
            </a:r>
            <a:r>
              <a:rPr lang="en-US" sz="2400" u="sng" dirty="0">
                <a:solidFill>
                  <a:srgbClr val="00A353"/>
                </a:solidFill>
              </a:rPr>
              <a:t>objective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Did the investigation result in sufficient </a:t>
            </a:r>
            <a:r>
              <a:rPr lang="en-US" sz="2400" u="sng" dirty="0">
                <a:solidFill>
                  <a:srgbClr val="00A353"/>
                </a:solidFill>
              </a:rPr>
              <a:t>proof</a:t>
            </a:r>
            <a:r>
              <a:rPr lang="en-US" sz="2400" dirty="0">
                <a:solidFill>
                  <a:srgbClr val="002060"/>
                </a:solidFill>
              </a:rPr>
              <a:t> of violation of the rule or standard?</a:t>
            </a:r>
          </a:p>
          <a:p>
            <a:pPr marL="342900" indent="-342900">
              <a:buFont typeface="Arial" panose="020B0604020202020204" pitchFamily="34" charset="0"/>
              <a:buChar char="•"/>
            </a:pPr>
            <a:r>
              <a:rPr lang="en-US" sz="2400" dirty="0">
                <a:solidFill>
                  <a:srgbClr val="002060"/>
                </a:solidFill>
              </a:rPr>
              <a:t>Was employee treated </a:t>
            </a:r>
            <a:r>
              <a:rPr lang="en-US" sz="2400" u="sng" dirty="0">
                <a:solidFill>
                  <a:srgbClr val="00A353"/>
                </a:solidFill>
              </a:rPr>
              <a:t>consistently</a:t>
            </a:r>
            <a:r>
              <a:rPr lang="en-US" sz="2400" dirty="0">
                <a:solidFill>
                  <a:srgbClr val="002060"/>
                </a:solidFill>
              </a:rPr>
              <a:t> with similarly situated employees?</a:t>
            </a:r>
          </a:p>
          <a:p>
            <a:pPr marL="342900" indent="-342900">
              <a:buFont typeface="Arial" panose="020B0604020202020204" pitchFamily="34" charset="0"/>
              <a:buChar char="•"/>
            </a:pPr>
            <a:r>
              <a:rPr lang="en-US" sz="2400" dirty="0">
                <a:solidFill>
                  <a:srgbClr val="002060"/>
                </a:solidFill>
              </a:rPr>
              <a:t>Was the penalty </a:t>
            </a:r>
            <a:r>
              <a:rPr lang="en-US" sz="2400" u="sng" dirty="0">
                <a:solidFill>
                  <a:srgbClr val="00A353"/>
                </a:solidFill>
              </a:rPr>
              <a:t>appropriate</a:t>
            </a:r>
            <a:r>
              <a:rPr lang="en-US" sz="2400" dirty="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Penalty Assessment</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Aggravating Circumstances</a:t>
            </a:r>
          </a:p>
          <a:p>
            <a:pPr marL="342900" indent="-342900">
              <a:buFont typeface="Arial" panose="020B0604020202020204" pitchFamily="34" charset="0"/>
              <a:buChar char="•"/>
            </a:pPr>
            <a:r>
              <a:rPr lang="en-US" sz="2400" dirty="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Risk Assessment Prior to Taking Disciplinary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Has the employee engaged in protected or concerted activity?</a:t>
            </a:r>
          </a:p>
          <a:p>
            <a:pPr marL="342900" indent="-342900">
              <a:buFont typeface="Arial" panose="020B0604020202020204" pitchFamily="34" charset="0"/>
              <a:buChar char="•"/>
            </a:pPr>
            <a:r>
              <a:rPr lang="en-US" sz="2400" dirty="0">
                <a:solidFill>
                  <a:srgbClr val="002060"/>
                </a:solidFill>
              </a:rPr>
              <a:t>Is the employee on (or recently taken) a job protected leave?</a:t>
            </a:r>
          </a:p>
          <a:p>
            <a:pPr marL="342900" indent="-342900">
              <a:buFont typeface="Arial" panose="020B0604020202020204" pitchFamily="34" charset="0"/>
              <a:buChar char="•"/>
            </a:pPr>
            <a:r>
              <a:rPr lang="en-US" sz="2400" dirty="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dirty="0">
                <a:solidFill>
                  <a:srgbClr val="002060"/>
                </a:solidFill>
              </a:rPr>
              <a:t>Has the decision maker made inappropriate statements about the employee?</a:t>
            </a:r>
          </a:p>
          <a:p>
            <a:pPr marL="342900" indent="-342900">
              <a:buFont typeface="Arial" panose="020B0604020202020204" pitchFamily="34" charset="0"/>
              <a:buChar char="•"/>
            </a:pPr>
            <a:r>
              <a:rPr lang="en-US" sz="2400" dirty="0">
                <a:solidFill>
                  <a:srgbClr val="002060"/>
                </a:solidFill>
              </a:rPr>
              <a:t>Is the employee alleging illegal conduct by others?</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Determine Appropriate Action </a:t>
            </a:r>
            <a:r>
              <a:rPr lang="en-US" dirty="0">
                <a:solidFill>
                  <a:srgbClr val="00A353"/>
                </a:solidFill>
              </a:rPr>
              <a:t>Employee</a:t>
            </a:r>
          </a:p>
        </p:txBody>
      </p:sp>
      <p:sp>
        <p:nvSpPr>
          <p:cNvPr id="2" name="Content Placeholder 1"/>
          <p:cNvSpPr>
            <a:spLocks noGrp="1"/>
          </p:cNvSpPr>
          <p:nvPr>
            <p:ph idx="1"/>
          </p:nvPr>
        </p:nvSpPr>
        <p:spPr/>
        <p:txBody>
          <a:bodyPr>
            <a:normAutofit fontScale="77500" lnSpcReduction="20000"/>
          </a:bodyPr>
          <a:lstStyle/>
          <a:p>
            <a:r>
              <a:rPr lang="en-US" sz="2400" dirty="0">
                <a:solidFill>
                  <a:srgbClr val="002060"/>
                </a:solidFill>
              </a:rPr>
              <a:t>Non-disciplinary options</a:t>
            </a:r>
          </a:p>
          <a:p>
            <a:pPr marL="342900" indent="-342900">
              <a:buFont typeface="Arial" panose="020B0604020202020204" pitchFamily="34" charset="0"/>
              <a:buChar char="•"/>
            </a:pPr>
            <a:r>
              <a:rPr lang="en-US" sz="2400" dirty="0">
                <a:solidFill>
                  <a:srgbClr val="002060"/>
                </a:solidFill>
              </a:rPr>
              <a:t>Informal process (supervisory coaching, training, letter of expectation, alternative dispute resolution)</a:t>
            </a:r>
          </a:p>
          <a:p>
            <a:pPr marL="342900" indent="-342900">
              <a:buFont typeface="Arial" panose="020B0604020202020204" pitchFamily="34" charset="0"/>
              <a:buChar char="•"/>
            </a:pPr>
            <a:r>
              <a:rPr lang="en-US" sz="2400" dirty="0">
                <a:solidFill>
                  <a:srgbClr val="002060"/>
                </a:solidFill>
              </a:rPr>
              <a:t>Reassignment?</a:t>
            </a:r>
          </a:p>
          <a:p>
            <a:pPr marL="342900" indent="-342900">
              <a:buFont typeface="Arial" panose="020B0604020202020204" pitchFamily="34" charset="0"/>
              <a:buChar char="•"/>
            </a:pPr>
            <a:endParaRPr lang="en-US" sz="2400" dirty="0">
              <a:solidFill>
                <a:srgbClr val="002060"/>
              </a:solidFill>
            </a:endParaRPr>
          </a:p>
          <a:p>
            <a:r>
              <a:rPr lang="en-US" sz="2400" dirty="0">
                <a:solidFill>
                  <a:srgbClr val="002060"/>
                </a:solidFill>
              </a:rPr>
              <a:t>Types of progressive discipline*</a:t>
            </a:r>
          </a:p>
          <a:p>
            <a:pPr marL="342900" indent="-342900">
              <a:buFont typeface="Arial" panose="020B0604020202020204" pitchFamily="34" charset="0"/>
              <a:buChar char="•"/>
            </a:pPr>
            <a:r>
              <a:rPr lang="en-US" sz="2400" dirty="0">
                <a:solidFill>
                  <a:srgbClr val="002060"/>
                </a:solidFill>
              </a:rPr>
              <a:t>Oral reprimand</a:t>
            </a:r>
          </a:p>
          <a:p>
            <a:pPr marL="342900" indent="-342900">
              <a:buFont typeface="Arial" panose="020B0604020202020204" pitchFamily="34" charset="0"/>
              <a:buChar char="•"/>
            </a:pPr>
            <a:r>
              <a:rPr lang="en-US" sz="2400" dirty="0">
                <a:solidFill>
                  <a:srgbClr val="002060"/>
                </a:solidFill>
              </a:rPr>
              <a:t>Written reprimand</a:t>
            </a:r>
          </a:p>
          <a:p>
            <a:pPr marL="342900" indent="-342900">
              <a:buFont typeface="Arial" panose="020B0604020202020204" pitchFamily="34" charset="0"/>
              <a:buChar char="•"/>
            </a:pPr>
            <a:r>
              <a:rPr lang="en-US" sz="2400" dirty="0">
                <a:solidFill>
                  <a:srgbClr val="002060"/>
                </a:solidFill>
              </a:rPr>
              <a:t>Suspension (with or without pay)</a:t>
            </a:r>
          </a:p>
          <a:p>
            <a:pPr marL="342900" indent="-342900">
              <a:buFont typeface="Arial" panose="020B0604020202020204" pitchFamily="34" charset="0"/>
              <a:buChar char="•"/>
            </a:pPr>
            <a:r>
              <a:rPr lang="en-US" sz="2400" dirty="0">
                <a:solidFill>
                  <a:srgbClr val="002060"/>
                </a:solidFill>
              </a:rPr>
              <a:t>Vacation reduction per CBA (e.g., MAPE, MMA, MSUAASF)</a:t>
            </a:r>
          </a:p>
          <a:p>
            <a:pPr marL="342900" indent="-342900">
              <a:buFont typeface="Arial" panose="020B0604020202020204" pitchFamily="34" charset="0"/>
              <a:buChar char="•"/>
            </a:pPr>
            <a:r>
              <a:rPr lang="en-US" sz="2400" dirty="0">
                <a:solidFill>
                  <a:srgbClr val="002060"/>
                </a:solidFill>
              </a:rPr>
              <a:t>Demotion</a:t>
            </a:r>
          </a:p>
          <a:p>
            <a:pPr marL="342900" indent="-342900">
              <a:buFont typeface="Arial" panose="020B0604020202020204" pitchFamily="34" charset="0"/>
              <a:buChar char="•"/>
            </a:pPr>
            <a:r>
              <a:rPr lang="en-US" sz="2400" dirty="0">
                <a:solidFill>
                  <a:srgbClr val="002060"/>
                </a:solidFill>
              </a:rPr>
              <a:t>Discharge</a:t>
            </a:r>
          </a:p>
          <a:p>
            <a:r>
              <a:rPr lang="en-US" sz="2400" dirty="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rgbClr val="002060"/>
                </a:solidFill>
              </a:rPr>
              <a:t>Components of Disciplinary Letter</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Level of discipline</a:t>
            </a:r>
          </a:p>
          <a:p>
            <a:pPr marL="342900" indent="-342900">
              <a:buFont typeface="Arial" panose="020B0604020202020204" pitchFamily="34" charset="0"/>
              <a:buChar char="•"/>
            </a:pPr>
            <a:r>
              <a:rPr lang="en-US" sz="2400" dirty="0">
                <a:solidFill>
                  <a:srgbClr val="002060"/>
                </a:solidFill>
              </a:rPr>
              <a:t>Reason(s) for discipline</a:t>
            </a:r>
          </a:p>
          <a:p>
            <a:pPr marL="342900" indent="-342900">
              <a:buFont typeface="Arial" panose="020B0604020202020204" pitchFamily="34" charset="0"/>
              <a:buChar char="•"/>
            </a:pPr>
            <a:r>
              <a:rPr lang="en-US" sz="2400" dirty="0">
                <a:solidFill>
                  <a:srgbClr val="002060"/>
                </a:solidFill>
              </a:rPr>
              <a:t>Past warnings and/or discipline the employee has received</a:t>
            </a:r>
          </a:p>
          <a:p>
            <a:pPr marL="342900" indent="-342900">
              <a:buFont typeface="Arial" panose="020B0604020202020204" pitchFamily="34" charset="0"/>
              <a:buChar char="•"/>
            </a:pPr>
            <a:r>
              <a:rPr lang="en-US" sz="2400" dirty="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rgbClr val="002060"/>
                </a:solidFill>
              </a:rPr>
              <a:t>Components of Disciplinary Letter, cont.</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Corrective action required of employee</a:t>
            </a:r>
          </a:p>
          <a:p>
            <a:pPr marL="342900" indent="-342900">
              <a:buFont typeface="Arial" panose="020B0604020202020204" pitchFamily="34" charset="0"/>
              <a:buChar char="•"/>
            </a:pPr>
            <a:r>
              <a:rPr lang="en-US" sz="2400" dirty="0">
                <a:solidFill>
                  <a:srgbClr val="002060"/>
                </a:solidFill>
              </a:rPr>
              <a:t>Referral to EAP, if your practice</a:t>
            </a:r>
          </a:p>
          <a:p>
            <a:pPr marL="342900" indent="-342900">
              <a:buFont typeface="Arial" panose="020B0604020202020204" pitchFamily="34" charset="0"/>
              <a:buChar char="•"/>
            </a:pPr>
            <a:r>
              <a:rPr lang="en-US" sz="2400" dirty="0">
                <a:solidFill>
                  <a:srgbClr val="002060"/>
                </a:solidFill>
              </a:rPr>
              <a:t>Consequences of failure to measurably improve</a:t>
            </a:r>
          </a:p>
          <a:p>
            <a:pPr marL="342900" indent="-342900">
              <a:buFont typeface="Arial" panose="020B0604020202020204" pitchFamily="34" charset="0"/>
              <a:buChar char="•"/>
            </a:pPr>
            <a:r>
              <a:rPr lang="en-US" sz="2400" dirty="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DFC96-9E0E-668F-DA2A-7D3E7471028B}"/>
              </a:ext>
            </a:extLst>
          </p:cNvPr>
          <p:cNvSpPr>
            <a:spLocks noGrp="1"/>
          </p:cNvSpPr>
          <p:nvPr>
            <p:ph type="title"/>
          </p:nvPr>
        </p:nvSpPr>
        <p:spPr/>
        <p:txBody>
          <a:bodyPr/>
          <a:lstStyle/>
          <a:p>
            <a:r>
              <a:rPr lang="en-US"/>
              <a:t>Consensual Relationships</a:t>
            </a:r>
          </a:p>
        </p:txBody>
      </p:sp>
      <p:sp>
        <p:nvSpPr>
          <p:cNvPr id="3" name="Content Placeholder 2">
            <a:extLst>
              <a:ext uri="{FF2B5EF4-FFF2-40B4-BE49-F238E27FC236}">
                <a16:creationId xmlns:a16="http://schemas.microsoft.com/office/drawing/2014/main" id="{AA28D3D9-E92F-598C-702C-8C507FBB3F6B}"/>
              </a:ext>
            </a:extLst>
          </p:cNvPr>
          <p:cNvSpPr>
            <a:spLocks noGrp="1"/>
          </p:cNvSpPr>
          <p:nvPr>
            <p:ph idx="1"/>
          </p:nvPr>
        </p:nvSpPr>
        <p:spPr/>
        <p:txBody>
          <a:bodyPr>
            <a:normAutofit fontScale="85000" lnSpcReduction="20000"/>
          </a:bodyPr>
          <a:lstStyle/>
          <a:p>
            <a:pPr marL="0" indent="0">
              <a:buNone/>
            </a:pPr>
            <a:r>
              <a:rPr lang="en-US"/>
              <a:t>A consensual relationship is a sexual or romantic relationship between two or more persons who </a:t>
            </a:r>
            <a:r>
              <a:rPr lang="en-US" b="1"/>
              <a:t>voluntarily</a:t>
            </a:r>
            <a:r>
              <a:rPr lang="en-US"/>
              <a:t> enter into such a relationship. </a:t>
            </a:r>
          </a:p>
          <a:p>
            <a:pPr marL="0" indent="0">
              <a:buNone/>
            </a:pPr>
            <a:r>
              <a:rPr lang="en-US"/>
              <a:t>An employee of Minnesota State </a:t>
            </a:r>
            <a:r>
              <a:rPr lang="en-US" b="1"/>
              <a:t>shall not </a:t>
            </a:r>
            <a:r>
              <a:rPr lang="en-US"/>
              <a:t>enter into a consensual relationship with a student or an employee over whom the person exercises direct or otherwise significant academic, administrative, supervisory, evaluative, counseling, or extracurricular authority or influence. </a:t>
            </a:r>
          </a:p>
          <a:p>
            <a:pPr marL="0" indent="0">
              <a:buNone/>
            </a:pPr>
            <a:r>
              <a:rPr lang="en-US"/>
              <a:t>In the event a </a:t>
            </a:r>
            <a:r>
              <a:rPr lang="en-US" b="1"/>
              <a:t>relationship already exists</a:t>
            </a:r>
            <a:r>
              <a:rPr lang="en-US"/>
              <a:t>, each college, university, and the system office shall develop a procedure to reassign evaluative authority as may be possible to avoid violations of this policy. </a:t>
            </a:r>
          </a:p>
          <a:p>
            <a:pPr marL="0" indent="0">
              <a:buNone/>
            </a:pPr>
            <a:r>
              <a:rPr lang="en-US"/>
              <a:t>This prohibition </a:t>
            </a:r>
            <a:r>
              <a:rPr lang="en-US" u="sng"/>
              <a:t>does not limit the right</a:t>
            </a:r>
            <a:r>
              <a:rPr lang="en-US"/>
              <a:t> of an employee to make a recommendation on personnel matters concerning a family or household member </a:t>
            </a:r>
            <a:r>
              <a:rPr lang="en-US" u="sng"/>
              <a:t>where the right</a:t>
            </a:r>
            <a:r>
              <a:rPr lang="en-US"/>
              <a:t> to make recommendations on such personnel matters </a:t>
            </a:r>
            <a:r>
              <a:rPr lang="en-US" u="sng"/>
              <a:t>is explicitly provided</a:t>
            </a:r>
            <a:r>
              <a:rPr lang="en-US"/>
              <a:t> for in the applicable collective bargaining agreement or compensation plan.</a:t>
            </a:r>
          </a:p>
        </p:txBody>
      </p:sp>
    </p:spTree>
    <p:extLst>
      <p:ext uri="{BB962C8B-B14F-4D97-AF65-F5344CB8AC3E}">
        <p14:creationId xmlns:p14="http://schemas.microsoft.com/office/powerpoint/2010/main" val="383603415"/>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a:t>
            </a:r>
          </a:p>
        </p:txBody>
      </p:sp>
      <p:sp>
        <p:nvSpPr>
          <p:cNvPr id="2" name="Content Placeholder 1"/>
          <p:cNvSpPr>
            <a:spLocks noGrp="1"/>
          </p:cNvSpPr>
          <p:nvPr>
            <p:ph idx="1"/>
          </p:nvPr>
        </p:nvSpPr>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rgbClr val="002060"/>
                </a:solidFill>
              </a:rPr>
              <a:t>Follow-up to Discipline</a:t>
            </a:r>
            <a:endParaRPr lang="en-US" dirty="0"/>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(by supervisor or designated officer)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Available Appeal Processes</a:t>
            </a:r>
          </a:p>
        </p:txBody>
      </p:sp>
      <p:sp>
        <p:nvSpPr>
          <p:cNvPr id="2" name="Content Placeholder 1"/>
          <p:cNvSpPr>
            <a:spLocks noGrp="1"/>
          </p:cNvSpPr>
          <p:nvPr>
            <p:ph idx="1"/>
          </p:nvPr>
        </p:nvSpPr>
        <p:spPr/>
        <p:txBody>
          <a:bodyPr>
            <a:normAutofit/>
          </a:bodyPr>
          <a:lstStyle/>
          <a:p>
            <a:pPr algn="ctr"/>
            <a:r>
              <a:rPr lang="en-US" sz="2400" dirty="0">
                <a:solidFill>
                  <a:srgbClr val="002060"/>
                </a:solidFill>
              </a:rPr>
              <a:t>Procedure 1B.1.1 Part 7 Subpart C</a:t>
            </a:r>
          </a:p>
          <a:p>
            <a:pPr marL="0" indent="0" algn="ctr">
              <a:buNone/>
            </a:pPr>
            <a:r>
              <a:rPr lang="en-US" sz="2400" u="sng" dirty="0">
                <a:solidFill>
                  <a:srgbClr val="002060"/>
                </a:solidFill>
              </a:rPr>
              <a:t>and/or</a:t>
            </a:r>
          </a:p>
          <a:p>
            <a:pPr algn="ctr"/>
            <a:r>
              <a:rPr lang="en-US" sz="2400" dirty="0">
                <a:solidFill>
                  <a:srgbClr val="002060"/>
                </a:solidFill>
              </a:rPr>
              <a:t>Collective Bargaining Agreement</a:t>
            </a:r>
          </a:p>
          <a:p>
            <a:pPr marL="0" indent="0" algn="ctr">
              <a:buNone/>
            </a:pPr>
            <a:r>
              <a:rPr lang="en-US" sz="2400" u="sng" dirty="0">
                <a:solidFill>
                  <a:srgbClr val="002060"/>
                </a:solidFill>
              </a:rPr>
              <a:t>and/or</a:t>
            </a:r>
          </a:p>
          <a:p>
            <a:pPr algn="ctr"/>
            <a:r>
              <a:rPr lang="en-US" sz="2400" dirty="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title" idx="4294967295"/>
          </p:nvPr>
        </p:nvSpPr>
        <p:spPr>
          <a:xfrm>
            <a:off x="3927552" y="1998522"/>
            <a:ext cx="7796690" cy="17242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2"/>
                </a:solidFill>
                <a:effectLst/>
                <a:uLnTx/>
                <a:uFillTx/>
                <a:latin typeface="+mn-lt"/>
                <a:ea typeface="Cambria" charset="0"/>
                <a:cs typeface="DokChampa" panose="020B0502040204020203" pitchFamily="34" charset="-34"/>
              </a:rPr>
              <a:t>Decision-Making in Student Respondent Cases</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a:ea typeface="Calibri"/>
                <a:cs typeface="Calibri"/>
              </a:rPr>
              <a:t>February 25,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3920090857"/>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pPr marL="0" indent="0">
              <a:buNone/>
            </a:pPr>
            <a:r>
              <a:rPr lang="en-US"/>
              <a:t>If a school knows or reasonably should know about student-on-student discrimination or harassment that creates a hostile environment, the school must take action to eliminate the discrimination or harassment, prevent its recurrence, and address its effects.  </a:t>
            </a:r>
          </a:p>
        </p:txBody>
      </p:sp>
    </p:spTree>
    <p:extLst>
      <p:ext uri="{BB962C8B-B14F-4D97-AF65-F5344CB8AC3E}">
        <p14:creationId xmlns:p14="http://schemas.microsoft.com/office/powerpoint/2010/main" val="584026094"/>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One system-wide Policy and Procedure.</a:t>
            </a:r>
          </a:p>
          <a:p>
            <a:pPr lvl="1"/>
            <a:r>
              <a:rPr lang="en-US" dirty="0"/>
              <a:t>Students and employees.</a:t>
            </a:r>
            <a:endParaRPr lang="en-US" dirty="0">
              <a:ea typeface="Calibri"/>
              <a:cs typeface="Calibri"/>
            </a:endParaRPr>
          </a:p>
          <a:p>
            <a:r>
              <a:rPr lang="en-US" dirty="0"/>
              <a:t>Investigator/Decision-Maker Model.  </a:t>
            </a:r>
            <a:endParaRPr lang="en-US" dirty="0">
              <a:ea typeface="Calibri"/>
              <a:cs typeface="Calibri"/>
            </a:endParaRPr>
          </a:p>
          <a:p>
            <a:pPr lvl="1"/>
            <a:r>
              <a:rPr lang="en-US" dirty="0"/>
              <a:t>Investigator.</a:t>
            </a:r>
            <a:endParaRPr lang="en-US" dirty="0">
              <a:ea typeface="Calibri"/>
              <a:cs typeface="Calibri"/>
            </a:endParaRPr>
          </a:p>
          <a:p>
            <a:pPr lvl="1"/>
            <a:r>
              <a:rPr lang="en-US" dirty="0"/>
              <a:t>Decision-Maker.</a:t>
            </a:r>
            <a:endParaRPr lang="en-US" dirty="0">
              <a:ea typeface="Calibri"/>
              <a:cs typeface="Calibri"/>
            </a:endParaRPr>
          </a:p>
          <a:p>
            <a:pPr lvl="1"/>
            <a:r>
              <a:rPr lang="en-US" dirty="0"/>
              <a:t>Campus appeal.</a:t>
            </a:r>
          </a:p>
          <a:p>
            <a:pPr lvl="1"/>
            <a:r>
              <a:rPr lang="en-US" dirty="0"/>
              <a:t>Ch. 14 or CBA.  </a:t>
            </a:r>
          </a:p>
          <a:p>
            <a:pPr lvl="1"/>
            <a:r>
              <a:rPr kumimoji="0" lang="en-US" sz="2800" b="0" i="0" u="none" strike="noStrike" kern="1200" cap="none" spc="0" normalizeH="0" baseline="0" noProof="0" dirty="0">
                <a:ln>
                  <a:noFill/>
                </a:ln>
                <a:solidFill>
                  <a:srgbClr val="003C66"/>
                </a:solidFill>
                <a:effectLst/>
                <a:uLnTx/>
                <a:uFillTx/>
                <a:latin typeface="Calibri" panose="020F0502020204030204"/>
                <a:ea typeface="Calibri"/>
                <a:cs typeface="Calibri"/>
              </a:rPr>
              <a:t>Upcoming change due to change in Minnesota law?  </a:t>
            </a:r>
            <a:r>
              <a:rPr kumimoji="0" lang="en-US" sz="2800" b="0" i="0" u="none" strike="noStrike" kern="1200" cap="none" spc="0" normalizeH="0" baseline="0" noProof="0">
                <a:ln>
                  <a:noFill/>
                </a:ln>
                <a:solidFill>
                  <a:srgbClr val="003C66"/>
                </a:solidFill>
                <a:effectLst/>
                <a:uLnTx/>
                <a:uFillTx/>
                <a:latin typeface="Calibri" panose="020F0502020204030204"/>
                <a:ea typeface="Calibri"/>
                <a:cs typeface="Calibri"/>
              </a:rPr>
              <a:t>TBD.</a:t>
            </a:r>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1969366063"/>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pPr marL="457200"/>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10000"/>
          </a:bodyPr>
          <a:lstStyle/>
          <a:p>
            <a:r>
              <a:rPr lang="en-US"/>
              <a:t>Remember Basic Duty.</a:t>
            </a:r>
          </a:p>
          <a:p>
            <a:pPr lvl="1"/>
            <a:r>
              <a:rPr lang="en-US"/>
              <a:t>Eliminate discrimination/harassment, prevent its recurrence, and address its effects.</a:t>
            </a:r>
          </a:p>
          <a:p>
            <a:pPr marL="457200"/>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a:t>
            </a:r>
          </a:p>
        </p:txBody>
      </p:sp>
      <p:sp>
        <p:nvSpPr>
          <p:cNvPr id="2" name="Content Placeholder 1"/>
          <p:cNvSpPr>
            <a:spLocks noGrp="1"/>
          </p:cNvSpPr>
          <p:nvPr>
            <p:ph idx="1"/>
          </p:nvPr>
        </p:nvSpPr>
        <p:spPr>
          <a:xfrm>
            <a:off x="838200" y="1875320"/>
            <a:ext cx="10515600" cy="4806181"/>
          </a:xfrm>
        </p:spPr>
        <p:txBody>
          <a:bodyPr vert="horz" lIns="91440" tIns="45720" rIns="91440" bIns="45720" rtlCol="0" anchor="t">
            <a:normAutofit fontScale="92500" lnSpcReduction="20000"/>
          </a:bodyPr>
          <a:lstStyle/>
          <a:p>
            <a:pPr marL="0" indent="0">
              <a:buNone/>
            </a:pPr>
            <a:r>
              <a:rPr lang="en-US"/>
              <a:t>(see your conduct policy; Dean of Students)</a:t>
            </a:r>
          </a:p>
          <a:p>
            <a:r>
              <a:rPr lang="en-US"/>
              <a:t>Warning.</a:t>
            </a:r>
          </a:p>
          <a:p>
            <a:r>
              <a:rPr lang="en-US"/>
              <a:t>Probation.</a:t>
            </a:r>
          </a:p>
          <a:p>
            <a:r>
              <a:rPr lang="en-US"/>
              <a:t>Loss of Privileges (for example, removal from residence life; restriction from campus other than for class).</a:t>
            </a:r>
          </a:p>
          <a:p>
            <a:r>
              <a:rPr lang="en-US"/>
              <a:t>Required training.</a:t>
            </a:r>
          </a:p>
          <a:p>
            <a:r>
              <a:rPr lang="en-US"/>
              <a:t>No contact.</a:t>
            </a:r>
          </a:p>
          <a:p>
            <a:r>
              <a:rPr lang="en-US"/>
              <a:t>Suspension.</a:t>
            </a:r>
          </a:p>
          <a:p>
            <a:r>
              <a:rPr lang="en-US"/>
              <a:t>Expulsion.</a:t>
            </a:r>
          </a:p>
          <a:p>
            <a:pPr marL="0" indent="0">
              <a:buNone/>
            </a:pPr>
            <a:r>
              <a:rPr lang="en-US"/>
              <a:t>More than one sanction available in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a:xfrm>
            <a:off x="962025" y="1149349"/>
            <a:ext cx="10515600" cy="4806181"/>
          </a:xfrm>
        </p:spPr>
        <p:txBody>
          <a:bodyPr vert="horz" lIns="91440" tIns="45720" rIns="91440" bIns="45720" rtlCol="0" anchor="t">
            <a:normAutofit fontScale="92500" lnSpcReduction="20000"/>
          </a:bodyPr>
          <a:lstStyle/>
          <a:p>
            <a:r>
              <a:rPr lang="en-US" dirty="0"/>
              <a:t>Process map at your campus.</a:t>
            </a:r>
            <a:endParaRPr lang="en-US" dirty="0">
              <a:ea typeface="Calibri"/>
              <a:cs typeface="Calibri"/>
            </a:endParaRPr>
          </a:p>
          <a:p>
            <a:pPr lvl="1"/>
            <a:r>
              <a:rPr lang="en-US" dirty="0"/>
              <a:t>Each letter sets up the next letter (i.e., decision letter sets up internal appeal; appeal decision sets up Ch. 14 if applicable).</a:t>
            </a:r>
            <a:endParaRPr lang="en-US" dirty="0">
              <a:ea typeface="Calibri"/>
              <a:cs typeface="Calibri"/>
            </a:endParaRPr>
          </a:p>
          <a:p>
            <a:r>
              <a:rPr lang="en-US" dirty="0"/>
              <a:t>Some rationale for:</a:t>
            </a:r>
            <a:endParaRPr lang="en-US" dirty="0">
              <a:ea typeface="Calibri"/>
              <a:cs typeface="Calibri"/>
            </a:endParaRPr>
          </a:p>
          <a:p>
            <a:pPr lvl="1"/>
            <a:r>
              <a:rPr lang="en-US" dirty="0"/>
              <a:t>Finding on policy violation.</a:t>
            </a:r>
            <a:endParaRPr lang="en-US" dirty="0">
              <a:ea typeface="Calibri"/>
              <a:cs typeface="Calibri"/>
            </a:endParaRPr>
          </a:p>
          <a:p>
            <a:pPr lvl="1"/>
            <a:r>
              <a:rPr lang="en-US" dirty="0"/>
              <a:t>Sanction.</a:t>
            </a:r>
            <a:endParaRPr lang="en-US" dirty="0">
              <a:ea typeface="Calibri"/>
              <a:cs typeface="Calibri"/>
            </a:endParaRPr>
          </a:p>
          <a:p>
            <a:r>
              <a:rPr lang="en-US" dirty="0"/>
              <a:t>No retaliation; appeal.</a:t>
            </a:r>
            <a:endParaRPr lang="en-US" dirty="0">
              <a:ea typeface="Calibri"/>
              <a:cs typeface="Calibri"/>
            </a:endParaRPr>
          </a:p>
          <a:p>
            <a:r>
              <a:rPr lang="en-US" dirty="0"/>
              <a:t>Refer to services available to parties? (Especially for Cs: counseling/course adjustments/etc.)</a:t>
            </a:r>
            <a:endParaRPr lang="en-US" dirty="0">
              <a:ea typeface="Calibri"/>
              <a:cs typeface="Calibri"/>
            </a:endParaRPr>
          </a:p>
          <a:p>
            <a:r>
              <a:rPr lang="en-US" dirty="0">
                <a:ea typeface="Calibri"/>
                <a:cs typeface="Calibri"/>
              </a:rPr>
              <a:t>Need to limit how much tell C about R (and vice versa)</a:t>
            </a:r>
          </a:p>
          <a:p>
            <a:r>
              <a:rPr lang="en-US" dirty="0">
                <a:ea typeface="Calibri"/>
                <a:cs typeface="Calibri"/>
              </a:rPr>
              <a:t>Templates recently revised</a:t>
            </a:r>
          </a:p>
          <a:p>
            <a:endParaRPr lang="en-US" dirty="0">
              <a:ea typeface="Calibri"/>
              <a:cs typeface="Calibri"/>
            </a:endParaRPr>
          </a:p>
          <a:p>
            <a:endParaRPr lang="en-US">
              <a:ea typeface="Calibri" panose="020F0502020204030204"/>
              <a:cs typeface="Calibri" panose="020F0502020204030204"/>
            </a:endParaRPr>
          </a:p>
        </p:txBody>
      </p:sp>
    </p:spTree>
    <p:extLst>
      <p:ext uri="{BB962C8B-B14F-4D97-AF65-F5344CB8AC3E}">
        <p14:creationId xmlns:p14="http://schemas.microsoft.com/office/powerpoint/2010/main" val="3503583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DE65-9281-4706-3778-813F87CCF905}"/>
              </a:ext>
            </a:extLst>
          </p:cNvPr>
          <p:cNvSpPr>
            <a:spLocks noGrp="1"/>
          </p:cNvSpPr>
          <p:nvPr>
            <p:ph type="title"/>
          </p:nvPr>
        </p:nvSpPr>
        <p:spPr/>
        <p:txBody>
          <a:bodyPr/>
          <a:lstStyle/>
          <a:p>
            <a:r>
              <a:rPr lang="en-US" b="0"/>
              <a:t>Consensual vs. Nonconsensual</a:t>
            </a:r>
          </a:p>
        </p:txBody>
      </p:sp>
      <p:sp>
        <p:nvSpPr>
          <p:cNvPr id="3" name="Content Placeholder 2">
            <a:extLst>
              <a:ext uri="{FF2B5EF4-FFF2-40B4-BE49-F238E27FC236}">
                <a16:creationId xmlns:a16="http://schemas.microsoft.com/office/drawing/2014/main" id="{5F829E9A-92C8-4B6F-D8AA-D5314A6A58D6}"/>
              </a:ext>
            </a:extLst>
          </p:cNvPr>
          <p:cNvSpPr>
            <a:spLocks noGrp="1"/>
          </p:cNvSpPr>
          <p:nvPr>
            <p:ph idx="1"/>
          </p:nvPr>
        </p:nvSpPr>
        <p:spPr/>
        <p:txBody>
          <a:bodyPr/>
          <a:lstStyle/>
          <a:p>
            <a:r>
              <a:rPr lang="en-US" dirty="0"/>
              <a:t>Relationship: Romantic, intimate, or sexual connection</a:t>
            </a:r>
          </a:p>
          <a:p>
            <a:r>
              <a:rPr lang="en-US" dirty="0"/>
              <a:t>Consensual</a:t>
            </a:r>
          </a:p>
          <a:p>
            <a:pPr lvl="1"/>
            <a:r>
              <a:rPr lang="en-US" dirty="0"/>
              <a:t>Parties agree to participate</a:t>
            </a:r>
          </a:p>
          <a:p>
            <a:pPr lvl="1"/>
            <a:r>
              <a:rPr lang="en-US" dirty="0"/>
              <a:t>Consent</a:t>
            </a:r>
          </a:p>
          <a:p>
            <a:pPr lvl="1"/>
            <a:r>
              <a:rPr lang="en-US" dirty="0"/>
              <a:t>May pre-date power imbalance in roles or status</a:t>
            </a:r>
          </a:p>
          <a:p>
            <a:r>
              <a:rPr lang="en-US" dirty="0"/>
              <a:t>Nonconsensual</a:t>
            </a:r>
          </a:p>
          <a:p>
            <a:pPr lvl="1"/>
            <a:r>
              <a:rPr lang="en-US" dirty="0"/>
              <a:t>May include coercion, pressure, manipulation, or force</a:t>
            </a:r>
          </a:p>
          <a:p>
            <a:pPr lvl="1"/>
            <a:r>
              <a:rPr lang="en-US" dirty="0"/>
              <a:t>May include an imbalance of power negating the agreement</a:t>
            </a:r>
          </a:p>
          <a:p>
            <a:pPr lvl="1"/>
            <a:r>
              <a:rPr lang="en-US" dirty="0"/>
              <a:t>See prohibited conduct in Board Policies 1B.1 and 1B.3</a:t>
            </a:r>
          </a:p>
        </p:txBody>
      </p:sp>
    </p:spTree>
    <p:extLst>
      <p:ext uri="{BB962C8B-B14F-4D97-AF65-F5344CB8AC3E}">
        <p14:creationId xmlns:p14="http://schemas.microsoft.com/office/powerpoint/2010/main" val="4139081516"/>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One system-wide Policy and Procedure.</a:t>
            </a:r>
          </a:p>
          <a:p>
            <a:pPr lvl="1"/>
            <a:r>
              <a:rPr lang="en-US" dirty="0"/>
              <a:t>Students and employees.</a:t>
            </a:r>
            <a:endParaRPr lang="en-US" dirty="0">
              <a:cs typeface="Calibri"/>
            </a:endParaRPr>
          </a:p>
          <a:p>
            <a:pPr marL="457200"/>
            <a:r>
              <a:rPr lang="en-US" dirty="0"/>
              <a:t>Undergone a series of changes in past few years: Previously the same as 1B.1.1 but modified because of 2020 Title IX regulations.</a:t>
            </a:r>
            <a:endParaRPr lang="en-US" dirty="0">
              <a:ea typeface="Calibri"/>
              <a:cs typeface="Calibri"/>
            </a:endParaRPr>
          </a:p>
          <a:p>
            <a:r>
              <a:rPr lang="en-US" dirty="0"/>
              <a:t>Modified Investigator/Decision-Maker Model.  </a:t>
            </a:r>
            <a:endParaRPr lang="en-US" dirty="0">
              <a:cs typeface="Calibri"/>
            </a:endParaRPr>
          </a:p>
          <a:p>
            <a:pPr lvl="1"/>
            <a:r>
              <a:rPr lang="en-US" dirty="0"/>
              <a:t>Investigator.</a:t>
            </a:r>
            <a:endParaRPr lang="en-US" dirty="0">
              <a:cs typeface="Calibri"/>
            </a:endParaRPr>
          </a:p>
          <a:p>
            <a:pPr lvl="1"/>
            <a:r>
              <a:rPr lang="en-US" dirty="0"/>
              <a:t>Formerly, Ch. 14 Hearing and then ALJ report   </a:t>
            </a:r>
            <a:endParaRPr lang="en-US" dirty="0">
              <a:cs typeface="Calibri"/>
            </a:endParaRPr>
          </a:p>
          <a:p>
            <a:pPr lvl="1"/>
            <a:r>
              <a:rPr lang="en-US" dirty="0"/>
              <a:t>Now campuses holding hearings themselves; advisors ask questions and cross-examine witnesses; DM rules whether questions </a:t>
            </a:r>
            <a:r>
              <a:rPr lang="en-US"/>
              <a:t>are relevant or not.</a:t>
            </a:r>
            <a:endParaRPr lang="en-US" dirty="0">
              <a:cs typeface="Calibri"/>
            </a:endParaRPr>
          </a:p>
          <a:p>
            <a:pPr lvl="1"/>
            <a:r>
              <a:rPr lang="en-US" dirty="0"/>
              <a:t>Appeal or CBA. </a:t>
            </a:r>
            <a:endParaRPr lang="en-US" dirty="0">
              <a:cs typeface="Calibri"/>
            </a:endParaRPr>
          </a:p>
        </p:txBody>
      </p:sp>
    </p:spTree>
    <p:extLst>
      <p:ext uri="{BB962C8B-B14F-4D97-AF65-F5344CB8AC3E}">
        <p14:creationId xmlns:p14="http://schemas.microsoft.com/office/powerpoint/2010/main" val="3331219314"/>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dirty="0"/>
              <a:t>  Decisionmakers run these hearings </a:t>
            </a:r>
            <a:endParaRPr lang="en-US" dirty="0">
              <a:ea typeface="Calibri"/>
              <a:cs typeface="Calibri"/>
            </a:endParaRPr>
          </a:p>
          <a:p>
            <a:r>
              <a:rPr lang="en-US" dirty="0">
                <a:ea typeface="Calibri"/>
                <a:cs typeface="Calibri"/>
              </a:rPr>
              <a:t>Advisors cross-examine witnesses</a:t>
            </a:r>
          </a:p>
          <a:p>
            <a:r>
              <a:rPr lang="en-US" dirty="0">
                <a:ea typeface="Calibri"/>
                <a:cs typeface="Calibri"/>
              </a:rPr>
              <a:t>DM makes relevancy rulings throughout the hearing</a:t>
            </a:r>
            <a:endParaRPr lang="en-US" dirty="0"/>
          </a:p>
          <a:p>
            <a:r>
              <a:rPr lang="en-US" dirty="0"/>
              <a:t>Issue written determination with 6 required elements.</a:t>
            </a:r>
            <a:endParaRPr lang="en-US" dirty="0">
              <a:cs typeface="Calibri"/>
            </a:endParaRPr>
          </a:p>
          <a:p>
            <a:pPr lvl="1"/>
            <a:r>
              <a:rPr lang="en-US" dirty="0"/>
              <a:t>Identify allegations potentially violating the policy.</a:t>
            </a:r>
            <a:endParaRPr lang="en-US" dirty="0">
              <a:cs typeface="Calibri"/>
            </a:endParaRPr>
          </a:p>
          <a:p>
            <a:pPr lvl="1"/>
            <a:r>
              <a:rPr lang="en-US" dirty="0"/>
              <a:t>Description of procedural steps.</a:t>
            </a:r>
            <a:endParaRPr lang="en-US" dirty="0">
              <a:cs typeface="Calibri"/>
            </a:endParaRPr>
          </a:p>
          <a:p>
            <a:pPr lvl="1"/>
            <a:r>
              <a:rPr lang="en-US" dirty="0"/>
              <a:t>Findings of fact.</a:t>
            </a:r>
            <a:endParaRPr lang="en-US" dirty="0">
              <a:cs typeface="Calibri"/>
            </a:endParaRPr>
          </a:p>
          <a:p>
            <a:pPr lvl="1"/>
            <a:r>
              <a:rPr lang="en-US" dirty="0"/>
              <a:t>Conclusions regarding application of the policy to the facts.</a:t>
            </a:r>
            <a:endParaRPr lang="en-US" dirty="0">
              <a:cs typeface="Calibri"/>
            </a:endParaRPr>
          </a:p>
          <a:p>
            <a:pPr lvl="1"/>
            <a:r>
              <a:rPr lang="en-US" dirty="0"/>
              <a:t>Results as to each allegation (responsible; not responsible, and sanctions if responsible).</a:t>
            </a:r>
            <a:endParaRPr lang="en-US" dirty="0">
              <a:cs typeface="Calibri"/>
            </a:endParaRPr>
          </a:p>
          <a:p>
            <a:pPr lvl="1"/>
            <a:r>
              <a:rPr lang="en-US" dirty="0"/>
              <a:t>Procedures and bases for appeal.</a:t>
            </a:r>
            <a:endParaRPr lang="en-US" dirty="0">
              <a:cs typeface="Calibri"/>
            </a:endParaRPr>
          </a:p>
          <a:p>
            <a:pPr marL="457200"/>
            <a:endParaRPr lang="en-US" dirty="0">
              <a:ea typeface="Calibri" panose="020F0502020204030204"/>
              <a:cs typeface="Calibri"/>
            </a:endParaRPr>
          </a:p>
        </p:txBody>
      </p:sp>
    </p:spTree>
    <p:extLst>
      <p:ext uri="{BB962C8B-B14F-4D97-AF65-F5344CB8AC3E}">
        <p14:creationId xmlns:p14="http://schemas.microsoft.com/office/powerpoint/2010/main" val="1752682322"/>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vert="horz" lIns="91440" tIns="45720" rIns="91440" bIns="45720" rtlCol="0" anchor="t">
            <a:normAutofit lnSpcReduction="10000"/>
          </a:bodyPr>
          <a:lstStyle/>
          <a:p>
            <a:pPr marL="457200"/>
            <a:r>
              <a:rPr lang="en-US" dirty="0"/>
              <a:t>Think about how your campus can support decisionmakers especially on sanctions.  </a:t>
            </a:r>
          </a:p>
          <a:p>
            <a:pPr marL="457200"/>
            <a:r>
              <a:rPr lang="en-US" dirty="0">
                <a:cs typeface="Calibri"/>
              </a:rPr>
              <a:t>Good faith disagreements about disability accommodations can be handled as an appeal (1B.4).  </a:t>
            </a:r>
          </a:p>
          <a:p>
            <a:pPr marL="457200"/>
            <a:r>
              <a:rPr lang="en-US" dirty="0"/>
              <a:t>Student complainants with a complaint that involves a grade or academic issue (typically this is a 1B.1).</a:t>
            </a:r>
          </a:p>
          <a:p>
            <a:pPr lvl="1"/>
            <a:r>
              <a:rPr lang="en-US" dirty="0"/>
              <a:t>Coordinate with grade appeal or other academic process. </a:t>
            </a:r>
            <a:endParaRPr lang="en-US" dirty="0">
              <a:cs typeface="Calibri"/>
            </a:endParaRPr>
          </a:p>
          <a:p>
            <a:r>
              <a:rPr lang="en-US" dirty="0"/>
              <a:t>OGC Assistance.</a:t>
            </a:r>
            <a:endParaRPr lang="en-US" dirty="0">
              <a:cs typeface="Calibri"/>
            </a:endParaRPr>
          </a:p>
          <a:p>
            <a:pPr lvl="1"/>
            <a:r>
              <a:rPr lang="en-US" dirty="0"/>
              <a:t>Student Respondent – </a:t>
            </a:r>
            <a:r>
              <a:rPr lang="en-US"/>
              <a:t>Scott Goings</a:t>
            </a:r>
            <a:endParaRPr lang="en-US" dirty="0">
              <a:cs typeface="Calibri"/>
            </a:endParaRPr>
          </a:p>
          <a:p>
            <a:pPr lvl="1"/>
            <a:r>
              <a:rPr lang="en-US" dirty="0"/>
              <a:t>Employee Respondent – Kevin Finnerty</a:t>
            </a:r>
            <a:endParaRPr lang="en-US" dirty="0">
              <a:cs typeface="Calibri"/>
            </a:endParaRPr>
          </a:p>
        </p:txBody>
      </p:sp>
    </p:spTree>
    <p:extLst>
      <p:ext uri="{BB962C8B-B14F-4D97-AF65-F5344CB8AC3E}">
        <p14:creationId xmlns:p14="http://schemas.microsoft.com/office/powerpoint/2010/main" val="2685333868"/>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981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2400" b="1" i="0" u="none" strike="noStrike" kern="1200" cap="none" spc="0" normalizeH="0" baseline="0" noProof="0" dirty="0">
                <a:ln>
                  <a:noFill/>
                </a:ln>
                <a:solidFill>
                  <a:schemeClr val="tx2"/>
                </a:solidFill>
                <a:effectLst/>
                <a:uLnTx/>
                <a:uFillTx/>
                <a:latin typeface="+mn-lt"/>
                <a:ea typeface="+mn-ea"/>
                <a:cs typeface="+mn-cs"/>
              </a:rPr>
              <a:t>Contact Information</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Minnesota State Colleges &amp; Universities </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System Office</a:t>
            </a:r>
          </a:p>
        </p:txBody>
      </p:sp>
      <p:sp>
        <p:nvSpPr>
          <p:cNvPr id="2" name="Content Placeholder 1"/>
          <p:cNvSpPr>
            <a:spLocks noGrp="1"/>
          </p:cNvSpPr>
          <p:nvPr>
            <p:ph idx="1"/>
          </p:nvPr>
        </p:nvSpPr>
        <p:spPr/>
        <p:txBody>
          <a:bodyPr vert="horz" lIns="91440" tIns="45720" rIns="91440" bIns="45720" rtlCol="0" anchor="t">
            <a:normAutofit/>
          </a:bodyPr>
          <a:lstStyle/>
          <a:p>
            <a:pPr marL="0" indent="0" algn="ctr">
              <a:lnSpc>
                <a:spcPct val="110000"/>
              </a:lnSpc>
              <a:buNone/>
            </a:pPr>
            <a:r>
              <a:rPr lang="en-US" b="1" dirty="0">
                <a:cs typeface="Calibri"/>
              </a:rPr>
              <a:t>Scott Goings</a:t>
            </a:r>
            <a:endParaRPr lang="en-US" dirty="0"/>
          </a:p>
          <a:p>
            <a:pPr marL="0" indent="0" algn="ctr">
              <a:lnSpc>
                <a:spcPct val="110000"/>
              </a:lnSpc>
              <a:buNone/>
            </a:pPr>
            <a:r>
              <a:rPr lang="en-US" dirty="0">
                <a:cs typeface="Calibri"/>
              </a:rPr>
              <a:t>General Counsel</a:t>
            </a:r>
          </a:p>
          <a:p>
            <a:pPr marL="0" indent="0" algn="ctr">
              <a:buNone/>
            </a:pPr>
            <a:r>
              <a:rPr lang="en-US" sz="2600" b="1" dirty="0">
                <a:ea typeface="Calibri"/>
                <a:cs typeface="Calibri"/>
              </a:rPr>
              <a:t>Kevin Finnerty</a:t>
            </a:r>
            <a:endParaRPr lang="en-US" sz="2600" dirty="0">
              <a:ea typeface="Calibri"/>
              <a:cs typeface="Calibri"/>
            </a:endParaRPr>
          </a:p>
          <a:p>
            <a:pPr marL="0" indent="0" algn="ctr">
              <a:buNone/>
            </a:pPr>
            <a:r>
              <a:rPr lang="en-US" sz="2600" dirty="0">
                <a:ea typeface="Calibri"/>
                <a:cs typeface="Calibri"/>
              </a:rPr>
              <a:t>Assistant General Counsel</a:t>
            </a:r>
          </a:p>
          <a:p>
            <a:pPr marL="0" indent="0">
              <a:buNone/>
            </a:pPr>
            <a:endParaRPr lang="en-US" dirty="0"/>
          </a:p>
        </p:txBody>
      </p:sp>
    </p:spTree>
    <p:extLst>
      <p:ext uri="{BB962C8B-B14F-4D97-AF65-F5344CB8AC3E}">
        <p14:creationId xmlns:p14="http://schemas.microsoft.com/office/powerpoint/2010/main" val="157818849"/>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C70C6-1B51-8D5B-B7A4-0A5B2D80F379}"/>
              </a:ext>
            </a:extLst>
          </p:cNvPr>
          <p:cNvSpPr>
            <a:spLocks noGrp="1"/>
          </p:cNvSpPr>
          <p:nvPr>
            <p:ph type="title"/>
          </p:nvPr>
        </p:nvSpPr>
        <p:spPr/>
        <p:txBody>
          <a:bodyPr/>
          <a:lstStyle/>
          <a:p>
            <a:r>
              <a:rPr lang="en-US" b="0"/>
              <a:t>Consensual Relationship Considerations</a:t>
            </a:r>
          </a:p>
        </p:txBody>
      </p:sp>
      <p:sp>
        <p:nvSpPr>
          <p:cNvPr id="3" name="Content Placeholder 2">
            <a:extLst>
              <a:ext uri="{FF2B5EF4-FFF2-40B4-BE49-F238E27FC236}">
                <a16:creationId xmlns:a16="http://schemas.microsoft.com/office/drawing/2014/main" id="{867439D0-D49F-33BE-FFD0-5666A7A0E0A9}"/>
              </a:ext>
            </a:extLst>
          </p:cNvPr>
          <p:cNvSpPr>
            <a:spLocks noGrp="1"/>
          </p:cNvSpPr>
          <p:nvPr>
            <p:ph idx="1"/>
          </p:nvPr>
        </p:nvSpPr>
        <p:spPr/>
        <p:txBody>
          <a:bodyPr>
            <a:normAutofit lnSpcReduction="10000"/>
          </a:bodyPr>
          <a:lstStyle/>
          <a:p>
            <a:r>
              <a:rPr lang="en-US" dirty="0"/>
              <a:t>Policy: strong self-protection</a:t>
            </a:r>
          </a:p>
          <a:p>
            <a:r>
              <a:rPr lang="en-US" dirty="0"/>
              <a:t>Self-governance expectations</a:t>
            </a:r>
          </a:p>
          <a:p>
            <a:r>
              <a:rPr lang="en-US" dirty="0"/>
              <a:t>Prohibits unethical relationships</a:t>
            </a:r>
          </a:p>
          <a:p>
            <a:pPr lvl="1"/>
            <a:r>
              <a:rPr lang="en-US" dirty="0"/>
              <a:t>Conflicts of interest</a:t>
            </a:r>
          </a:p>
          <a:p>
            <a:pPr lvl="1"/>
            <a:r>
              <a:rPr lang="en-US" dirty="0"/>
              <a:t>Power differential</a:t>
            </a:r>
          </a:p>
          <a:p>
            <a:r>
              <a:rPr lang="en-US" dirty="0"/>
              <a:t>Power, authority, and influence examples</a:t>
            </a:r>
          </a:p>
          <a:p>
            <a:pPr lvl="1"/>
            <a:r>
              <a:rPr lang="en-US" dirty="0"/>
              <a:t>Faculty </a:t>
            </a:r>
          </a:p>
          <a:p>
            <a:pPr lvl="1"/>
            <a:r>
              <a:rPr lang="en-US" dirty="0"/>
              <a:t>Coaches</a:t>
            </a:r>
          </a:p>
          <a:p>
            <a:pPr lvl="1"/>
            <a:r>
              <a:rPr lang="en-US" dirty="0"/>
              <a:t>Supervisors</a:t>
            </a:r>
          </a:p>
          <a:p>
            <a:pPr lvl="1"/>
            <a:r>
              <a:rPr lang="en-US" dirty="0"/>
              <a:t>Employees</a:t>
            </a:r>
          </a:p>
        </p:txBody>
      </p:sp>
    </p:spTree>
    <p:extLst>
      <p:ext uri="{BB962C8B-B14F-4D97-AF65-F5344CB8AC3E}">
        <p14:creationId xmlns:p14="http://schemas.microsoft.com/office/powerpoint/2010/main" val="357342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320C7-8815-DA13-0749-F19FF5CA7301}"/>
              </a:ext>
            </a:extLst>
          </p:cNvPr>
          <p:cNvSpPr>
            <a:spLocks noGrp="1"/>
          </p:cNvSpPr>
          <p:nvPr>
            <p:ph type="title"/>
          </p:nvPr>
        </p:nvSpPr>
        <p:spPr/>
        <p:txBody>
          <a:bodyPr>
            <a:normAutofit/>
          </a:bodyPr>
          <a:lstStyle/>
          <a:p>
            <a:r>
              <a:rPr lang="en-US"/>
              <a:t>Minnesota State Policy and Procedure</a:t>
            </a:r>
          </a:p>
        </p:txBody>
      </p:sp>
      <p:sp>
        <p:nvSpPr>
          <p:cNvPr id="3" name="Content Placeholder 2">
            <a:extLst>
              <a:ext uri="{FF2B5EF4-FFF2-40B4-BE49-F238E27FC236}">
                <a16:creationId xmlns:a16="http://schemas.microsoft.com/office/drawing/2014/main" id="{9FFC8BF4-9AA5-4DF3-A9EB-071CD49A0503}"/>
              </a:ext>
            </a:extLst>
          </p:cNvPr>
          <p:cNvSpPr>
            <a:spLocks noGrp="1"/>
          </p:cNvSpPr>
          <p:nvPr>
            <p:ph idx="1"/>
          </p:nvPr>
        </p:nvSpPr>
        <p:spPr/>
        <p:txBody>
          <a:bodyPr>
            <a:normAutofit/>
          </a:bodyPr>
          <a:lstStyle/>
          <a:p>
            <a:pPr marL="0" indent="0">
              <a:buNone/>
            </a:pPr>
            <a:r>
              <a:rPr lang="en-US">
                <a:solidFill>
                  <a:srgbClr val="00B050"/>
                </a:solidFill>
              </a:rPr>
              <a:t>Board Policies and System Procedures</a:t>
            </a:r>
          </a:p>
          <a:p>
            <a:pPr marL="457200"/>
            <a:r>
              <a:rPr lang="en-US"/>
              <a:t>Board Policy </a:t>
            </a:r>
            <a:r>
              <a:rPr lang="en-US" b="1"/>
              <a:t>1B.1</a:t>
            </a:r>
            <a:r>
              <a:rPr lang="en-US"/>
              <a:t> Equal Opportunity and Nondiscrimination in Employment and Education</a:t>
            </a:r>
          </a:p>
          <a:p>
            <a:pPr marL="457200"/>
            <a:r>
              <a:rPr lang="en-US"/>
              <a:t>Board Policy </a:t>
            </a:r>
            <a:r>
              <a:rPr lang="en-US" b="1"/>
              <a:t>1B.3</a:t>
            </a:r>
            <a:r>
              <a:rPr lang="en-US"/>
              <a:t> Sexual Misconduct </a:t>
            </a:r>
          </a:p>
          <a:p>
            <a:pPr marL="457200"/>
            <a:r>
              <a:rPr lang="en-US"/>
              <a:t>System Procedure </a:t>
            </a:r>
            <a:r>
              <a:rPr lang="en-US" b="1"/>
              <a:t>1B.1.1</a:t>
            </a:r>
            <a:r>
              <a:rPr lang="en-US"/>
              <a:t> Investigation and Resolution</a:t>
            </a:r>
          </a:p>
          <a:p>
            <a:pPr marL="457200"/>
            <a:r>
              <a:rPr lang="en-US"/>
              <a:t>System Procedure </a:t>
            </a:r>
            <a:r>
              <a:rPr lang="en-US" b="1"/>
              <a:t>1B.3.1 </a:t>
            </a:r>
            <a:r>
              <a:rPr lang="en-US"/>
              <a:t>Response to Sexual Misconduct</a:t>
            </a:r>
          </a:p>
        </p:txBody>
      </p:sp>
    </p:spTree>
    <p:extLst>
      <p:ext uri="{BB962C8B-B14F-4D97-AF65-F5344CB8AC3E}">
        <p14:creationId xmlns:p14="http://schemas.microsoft.com/office/powerpoint/2010/main" val="811320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4CF1136-E892-E2D3-3281-6588EAAC37C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Retaliation</a:t>
            </a:r>
          </a:p>
        </p:txBody>
      </p:sp>
      <p:sp>
        <p:nvSpPr>
          <p:cNvPr id="2" name="Content Placeholder 1"/>
          <p:cNvSpPr>
            <a:spLocks noGrp="1"/>
          </p:cNvSpPr>
          <p:nvPr>
            <p:ph idx="1"/>
          </p:nvPr>
        </p:nvSpPr>
        <p:spPr/>
        <p:txBody>
          <a:bodyPr>
            <a:normAutofit fontScale="92500" lnSpcReduction="20000"/>
          </a:bodyPr>
          <a:lstStyle/>
          <a:p>
            <a:pPr marL="0" indent="0">
              <a:buNone/>
            </a:pPr>
            <a:r>
              <a:rPr lang="en-US" altLang="en-US" b="1">
                <a:solidFill>
                  <a:srgbClr val="009F4D"/>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 </a:t>
            </a:r>
            <a:r>
              <a:rPr lang="en-US" altLang="en-US" b="1" u="sng"/>
              <a:t>or</a:t>
            </a:r>
            <a:endParaRPr lang="en-US" altLang="en-US"/>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nondiscrimination law.</a:t>
            </a:r>
          </a:p>
        </p:txBody>
      </p:sp>
    </p:spTree>
    <p:extLst>
      <p:ext uri="{BB962C8B-B14F-4D97-AF65-F5344CB8AC3E}">
        <p14:creationId xmlns:p14="http://schemas.microsoft.com/office/powerpoint/2010/main" val="3444511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B054764-117A-F2DD-9E6C-4615444B2A1C}"/>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Retaliation Investigation Considerations</a:t>
            </a:r>
          </a:p>
        </p:txBody>
      </p:sp>
      <p:sp>
        <p:nvSpPr>
          <p:cNvPr id="2" name="Content Placeholder 1">
            <a:extLst>
              <a:ext uri="{FF2B5EF4-FFF2-40B4-BE49-F238E27FC236}">
                <a16:creationId xmlns:a16="http://schemas.microsoft.com/office/drawing/2014/main" id="{EAD260DF-507F-E546-3B70-A8944958C5DF}"/>
              </a:ext>
            </a:extLst>
          </p:cNvPr>
          <p:cNvSpPr>
            <a:spLocks noGrp="1"/>
          </p:cNvSpPr>
          <p:nvPr>
            <p:ph idx="1"/>
          </p:nvPr>
        </p:nvSpPr>
        <p:spPr/>
        <p:txBody>
          <a:bodyPr>
            <a:normAutofit/>
          </a:bodyPr>
          <a:lstStyle/>
          <a:p>
            <a:pPr lvl="1"/>
            <a:r>
              <a:rPr lang="en-US" b="1"/>
              <a:t>Intimidate</a:t>
            </a:r>
            <a:r>
              <a:rPr lang="en-US"/>
              <a:t>: to scare, alarm, bully, discourage, or lean on someone to get them to do what you want</a:t>
            </a:r>
          </a:p>
          <a:p>
            <a:pPr lvl="1"/>
            <a:r>
              <a:rPr lang="en-US" b="1"/>
              <a:t>Reprisal</a:t>
            </a:r>
            <a:r>
              <a:rPr lang="en-US"/>
              <a:t>: conduct intended to seek remedy or redress a perceived harm caused by the actions of another</a:t>
            </a:r>
          </a:p>
          <a:p>
            <a:pPr lvl="1"/>
            <a:r>
              <a:rPr lang="en-US" b="1"/>
              <a:t>Harassment</a:t>
            </a:r>
            <a:r>
              <a:rPr lang="en-US"/>
              <a:t>: aggressive pressure, pestering, hassle, or bothering another person</a:t>
            </a:r>
          </a:p>
          <a:p>
            <a:pPr marL="457200"/>
            <a:r>
              <a:rPr lang="en-US" b="1"/>
              <a:t>Materially adverse</a:t>
            </a:r>
            <a:r>
              <a:rPr lang="en-US"/>
              <a:t>: meaning any action that might well deter a reasonable person from engaging in protected activity </a:t>
            </a:r>
          </a:p>
          <a:p>
            <a:pPr marL="457200"/>
            <a:r>
              <a:rPr lang="en-US"/>
              <a:t>Retaliation may occur whether or not there is a power or authority differential between the individuals involved</a:t>
            </a:r>
          </a:p>
        </p:txBody>
      </p:sp>
    </p:spTree>
    <p:extLst>
      <p:ext uri="{BB962C8B-B14F-4D97-AF65-F5344CB8AC3E}">
        <p14:creationId xmlns:p14="http://schemas.microsoft.com/office/powerpoint/2010/main" val="1379979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E93BC72-F597-5AE5-2511-67CC7FEB9F3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i="0" u="none" strike="noStrike" kern="1200" cap="all" spc="0" normalizeH="0" baseline="0" noProof="0">
                <a:ln>
                  <a:noFill/>
                </a:ln>
                <a:solidFill>
                  <a:srgbClr val="0C2340"/>
                </a:solidFill>
                <a:effectLst/>
                <a:uLnTx/>
                <a:uFillTx/>
                <a:latin typeface="+mj-lt"/>
                <a:ea typeface="+mn-ea"/>
                <a:cs typeface="+mn-cs"/>
              </a:rPr>
              <a:t>1B.1.1 </a:t>
            </a:r>
            <a:endParaRPr kumimoji="0" lang="en-US" sz="440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Investigation and Resolution</a:t>
            </a:r>
          </a:p>
          <a:p>
            <a:pPr marL="0" indent="0">
              <a:buNone/>
            </a:pPr>
            <a:r>
              <a:rPr lang="en-US" altLang="en-US">
                <a:solidFill>
                  <a:schemeClr val="tx1">
                    <a:lumMod val="85000"/>
                    <a:lumOff val="15000"/>
                  </a:schemeClr>
                </a:solidFill>
              </a:rPr>
              <a:t>Reporting Discrimination/Harassment</a:t>
            </a:r>
          </a:p>
          <a:p>
            <a:pPr lvl="1">
              <a:lnSpc>
                <a:spcPct val="90000"/>
              </a:lnSpc>
            </a:pPr>
            <a:r>
              <a:rPr lang="en-US" altLang="en-US"/>
              <a:t>Encourage report as soon as possible</a:t>
            </a:r>
          </a:p>
          <a:p>
            <a:pPr lvl="1">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lvl="1">
              <a:lnSpc>
                <a:spcPct val="90000"/>
              </a:lnSpc>
            </a:pPr>
            <a:r>
              <a:rPr lang="en-US" altLang="en-US"/>
              <a:t>Students, faculty and employees are strongly encouraged to report incidents of discrimination/harassment</a:t>
            </a:r>
          </a:p>
          <a:p>
            <a:endParaRPr lang="en-US"/>
          </a:p>
          <a:p>
            <a:pPr marL="0" indent="0">
              <a:buNone/>
              <a:defRPr/>
            </a:pPr>
            <a:endParaRPr lang="en-US" altLang="en-US">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E446A91-7EC8-0EF6-D90E-49B3844F38B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Special Cases</a:t>
            </a:r>
          </a:p>
        </p:txBody>
      </p:sp>
      <p:sp>
        <p:nvSpPr>
          <p:cNvPr id="2" name="Content Placeholder 1"/>
          <p:cNvSpPr>
            <a:spLocks noGrp="1"/>
          </p:cNvSpPr>
          <p:nvPr>
            <p:ph idx="1"/>
          </p:nvPr>
        </p:nvSpPr>
        <p:spPr/>
        <p:txBody>
          <a:bodyPr>
            <a:normAutofit fontScale="92500" lnSpcReduction="10000"/>
          </a:bodyPr>
          <a:lstStyle/>
          <a:p>
            <a:r>
              <a:rPr lang="en-US" altLang="en-US" sz="2400"/>
              <a:t>Complaints against a president </a:t>
            </a:r>
          </a:p>
          <a:p>
            <a:pPr lvl="1">
              <a:buFont typeface="Courier New" panose="02070309020205020404" pitchFamily="49" charset="0"/>
              <a:buChar char="o"/>
            </a:pPr>
            <a:r>
              <a:rPr lang="en-US" altLang="en-US"/>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a:t>Campus investigation - If president’s role in the incident was limited to a decision on a recommendation made by another administrator, such as tenure, promotion or non-renewal and the president had no other involvement in the matter</a:t>
            </a:r>
          </a:p>
          <a:p>
            <a:r>
              <a:rPr lang="en-US" altLang="en-US" sz="2400"/>
              <a:t>Complaints against system office employees or the Board of Trustees</a:t>
            </a:r>
            <a:r>
              <a:rPr lang="en-US" altLang="en-US"/>
              <a:t>.</a:t>
            </a:r>
          </a:p>
          <a:p>
            <a:pPr lvl="1">
              <a:buFont typeface="Courier New" panose="02070309020205020404" pitchFamily="49" charset="0"/>
              <a:buChar char="o"/>
            </a:pPr>
            <a:r>
              <a:rPr lang="en-US" altLang="en-US"/>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pPr marL="342900" indent="-342900"/>
            <a:r>
              <a:rPr lang="en-US" altLang="en-US" sz="240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654ED-8C51-03F9-2727-6244F35E560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1B.3</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lnSpcReduction="20000"/>
          </a:bodyPr>
          <a:lstStyle/>
          <a:p>
            <a:pPr marL="0" indent="0" fontAlgn="base">
              <a:buNone/>
            </a:pPr>
            <a:r>
              <a:rPr lang="en-US" sz="2400" b="1">
                <a:solidFill>
                  <a:srgbClr val="009F4D"/>
                </a:solidFill>
              </a:rPr>
              <a:t>Sexual Misconduct Policy</a:t>
            </a:r>
          </a:p>
          <a:p>
            <a:pPr marL="0" indent="0" fontAlgn="base">
              <a:buNone/>
            </a:pPr>
            <a:r>
              <a:rPr lang="en-US"/>
              <a:t>The </a:t>
            </a:r>
            <a:r>
              <a:rPr lang="en-US" b="1" u="sng"/>
              <a:t>1B.3 Policy </a:t>
            </a:r>
            <a:r>
              <a:rPr lang="en-US"/>
              <a:t>addresses:​</a:t>
            </a:r>
          </a:p>
          <a:p>
            <a:pPr fontAlgn="base"/>
            <a:r>
              <a:rPr lang="en-US"/>
              <a:t>Dating, intimate partner, and relationship violence </a:t>
            </a:r>
          </a:p>
          <a:p>
            <a:pPr fontAlgn="base"/>
            <a:r>
              <a:rPr lang="en-US"/>
              <a:t>Non-forcible sex acts </a:t>
            </a:r>
          </a:p>
          <a:p>
            <a:pPr fontAlgn="base"/>
            <a:r>
              <a:rPr lang="en-US"/>
              <a:t>​Sexual Assault​</a:t>
            </a:r>
          </a:p>
          <a:p>
            <a:pPr lvl="1" fontAlgn="base"/>
            <a:r>
              <a:rPr lang="en-US"/>
              <a:t>Affirmative Consent</a:t>
            </a:r>
          </a:p>
          <a:p>
            <a:pPr fontAlgn="base"/>
            <a:r>
              <a:rPr lang="en-US"/>
              <a:t>Sexual exploitation</a:t>
            </a:r>
          </a:p>
          <a:p>
            <a:pPr fontAlgn="base"/>
            <a:r>
              <a:rPr lang="en-US"/>
              <a:t>Stalking </a:t>
            </a:r>
          </a:p>
          <a:p>
            <a:pPr fontAlgn="base"/>
            <a:r>
              <a:rPr lang="en-US"/>
              <a:t>Title IX Sexual Harassment</a:t>
            </a:r>
          </a:p>
          <a:p>
            <a:pPr fontAlgn="base"/>
            <a:r>
              <a:rPr lang="en-US"/>
              <a:t>Retaliation</a:t>
            </a:r>
          </a:p>
        </p:txBody>
      </p:sp>
    </p:spTree>
    <p:extLst>
      <p:ext uri="{BB962C8B-B14F-4D97-AF65-F5344CB8AC3E}">
        <p14:creationId xmlns:p14="http://schemas.microsoft.com/office/powerpoint/2010/main" val="29758126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A5EC9-87B3-F9E6-F46E-6593F37BD475}"/>
              </a:ext>
            </a:extLst>
          </p:cNvPr>
          <p:cNvSpPr>
            <a:spLocks noGrp="1"/>
          </p:cNvSpPr>
          <p:nvPr>
            <p:ph type="title"/>
          </p:nvPr>
        </p:nvSpPr>
        <p:spPr/>
        <p:txBody>
          <a:bodyPr/>
          <a:lstStyle/>
          <a:p>
            <a:r>
              <a:rPr lang="en-US" b="0">
                <a:solidFill>
                  <a:srgbClr val="008042"/>
                </a:solidFill>
              </a:rPr>
              <a:t>Non-Heteronormative Relationships</a:t>
            </a:r>
          </a:p>
        </p:txBody>
      </p:sp>
      <p:sp>
        <p:nvSpPr>
          <p:cNvPr id="3" name="Content Placeholder 2">
            <a:extLst>
              <a:ext uri="{FF2B5EF4-FFF2-40B4-BE49-F238E27FC236}">
                <a16:creationId xmlns:a16="http://schemas.microsoft.com/office/drawing/2014/main" id="{E44A14F8-601A-BFC4-3C30-0E095C01AE67}"/>
              </a:ext>
            </a:extLst>
          </p:cNvPr>
          <p:cNvSpPr>
            <a:spLocks noGrp="1"/>
          </p:cNvSpPr>
          <p:nvPr>
            <p:ph idx="1"/>
          </p:nvPr>
        </p:nvSpPr>
        <p:spPr/>
        <p:txBody>
          <a:bodyPr/>
          <a:lstStyle/>
          <a:p>
            <a:r>
              <a:rPr lang="en-US" dirty="0"/>
              <a:t>Not all relationships follow gender roles</a:t>
            </a:r>
          </a:p>
          <a:p>
            <a:r>
              <a:rPr lang="en-US" dirty="0"/>
              <a:t>Intimacy may include non-sexual bonds, asexual relationships, and diverse gender dynamics</a:t>
            </a:r>
          </a:p>
          <a:p>
            <a:r>
              <a:rPr lang="en-US" dirty="0"/>
              <a:t>Challenge ideas of what “counts” as sex or love</a:t>
            </a:r>
          </a:p>
          <a:p>
            <a:endParaRPr lang="en-US" dirty="0"/>
          </a:p>
        </p:txBody>
      </p:sp>
    </p:spTree>
    <p:extLst>
      <p:ext uri="{BB962C8B-B14F-4D97-AF65-F5344CB8AC3E}">
        <p14:creationId xmlns:p14="http://schemas.microsoft.com/office/powerpoint/2010/main" val="2915793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86282-A4F6-0466-31F8-1A01A907C840}"/>
              </a:ext>
            </a:extLst>
          </p:cNvPr>
          <p:cNvSpPr>
            <a:spLocks noGrp="1"/>
          </p:cNvSpPr>
          <p:nvPr>
            <p:ph type="title"/>
          </p:nvPr>
        </p:nvSpPr>
        <p:spPr>
          <a:xfrm>
            <a:off x="731520" y="457200"/>
            <a:ext cx="1083564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i="0" u="none" strike="noStrike" kern="1200" cap="none" spc="0" normalizeH="0" baseline="0" noProof="0">
                <a:ln>
                  <a:noFill/>
                </a:ln>
                <a:solidFill>
                  <a:schemeClr val="tx2"/>
                </a:solidFill>
                <a:effectLst/>
                <a:uLnTx/>
                <a:uFillTx/>
                <a:latin typeface="+mj-lt"/>
                <a:ea typeface="+mn-ea"/>
                <a:cs typeface="+mn-cs"/>
              </a:rPr>
              <a:t>Dating, intimate partner, and relationship violence</a:t>
            </a:r>
          </a:p>
        </p:txBody>
      </p:sp>
      <p:sp>
        <p:nvSpPr>
          <p:cNvPr id="2" name="Content Placeholder 1"/>
          <p:cNvSpPr>
            <a:spLocks noGrp="1"/>
          </p:cNvSpPr>
          <p:nvPr>
            <p:ph idx="1"/>
          </p:nvPr>
        </p:nvSpPr>
        <p:spPr/>
        <p:txBody>
          <a:bodyPr>
            <a:normAutofit/>
          </a:bodyPr>
          <a:lstStyle/>
          <a:p>
            <a:pPr marL="0" indent="0">
              <a:buNone/>
            </a:pPr>
            <a:r>
              <a:rPr lang="en-US">
                <a:solidFill>
                  <a:srgbClr val="00B050"/>
                </a:solidFill>
              </a:rPr>
              <a:t>Dating, intimate partner, and relationship violence (DIRV)</a:t>
            </a:r>
          </a:p>
          <a:p>
            <a:pPr marL="0" indent="0">
              <a:buNone/>
            </a:pPr>
            <a:r>
              <a:rPr lang="en-US"/>
              <a:t>Any physical or sexual harm or a pattern of any other coercive behavior committed, enabled, or solicited to gain or maintain power and control over a person, including verbal, psychological, economic, or technological abuse that may be classified as a sexual assault, dating violence, or domestic violence caused by:</a:t>
            </a:r>
          </a:p>
          <a:p>
            <a:pPr marL="514350" indent="-514350">
              <a:buFont typeface="+mj-lt"/>
              <a:buAutoNum type="arabicPeriod"/>
            </a:pPr>
            <a:r>
              <a:rPr lang="en-US"/>
              <a:t>a current or former spouse of the individual; or</a:t>
            </a:r>
          </a:p>
          <a:p>
            <a:pPr marL="514350" indent="-514350">
              <a:buFont typeface="+mj-lt"/>
              <a:buAutoNum type="arabicPeriod"/>
            </a:pPr>
            <a:r>
              <a:rPr lang="en-US"/>
              <a:t>a person in a sexual, romantic, or intimate relationship with the individual.</a:t>
            </a:r>
          </a:p>
        </p:txBody>
      </p:sp>
    </p:spTree>
    <p:extLst>
      <p:ext uri="{BB962C8B-B14F-4D97-AF65-F5344CB8AC3E}">
        <p14:creationId xmlns:p14="http://schemas.microsoft.com/office/powerpoint/2010/main" val="32753709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A9E9D9-0E32-B86C-6470-7353C4EDB4C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i="0" u="none" strike="noStrike" kern="1200" cap="none" spc="0" normalizeH="0" baseline="0" noProof="0">
                <a:ln>
                  <a:noFill/>
                </a:ln>
                <a:solidFill>
                  <a:schemeClr val="tx2"/>
                </a:solidFill>
                <a:effectLst/>
                <a:uLnTx/>
                <a:uFillTx/>
                <a:latin typeface="+mn-lt"/>
                <a:ea typeface="+mn-ea"/>
                <a:cs typeface="+mn-cs"/>
              </a:rPr>
              <a:t>Non-forcible Sex </a:t>
            </a:r>
            <a:r>
              <a:rPr lang="en-US" sz="4000">
                <a:latin typeface="+mn-lt"/>
                <a:ea typeface="+mn-ea"/>
                <a:cs typeface="+mn-cs"/>
              </a:rPr>
              <a:t>A</a:t>
            </a:r>
            <a:r>
              <a:rPr kumimoji="0" lang="en-US" sz="4000" i="0" u="none" strike="noStrike" kern="1200" cap="none" spc="0" normalizeH="0" baseline="0" noProof="0" err="1">
                <a:ln>
                  <a:noFill/>
                </a:ln>
                <a:solidFill>
                  <a:schemeClr val="tx2"/>
                </a:solidFill>
                <a:effectLst/>
                <a:uLnTx/>
                <a:uFillTx/>
                <a:latin typeface="+mn-lt"/>
                <a:ea typeface="+mn-ea"/>
                <a:cs typeface="+mn-cs"/>
              </a:rPr>
              <a:t>cts</a:t>
            </a:r>
            <a:endParaRPr kumimoji="0" lang="en-US" sz="400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09D97342-949F-050B-E079-D6A963E4325C}"/>
              </a:ext>
            </a:extLst>
          </p:cNvPr>
          <p:cNvSpPr>
            <a:spLocks noGrp="1"/>
          </p:cNvSpPr>
          <p:nvPr>
            <p:ph idx="1"/>
          </p:nvPr>
        </p:nvSpPr>
        <p:spPr/>
        <p:txBody>
          <a:bodyPr/>
          <a:lstStyle/>
          <a:p>
            <a:pPr marL="0" indent="0">
              <a:buNone/>
            </a:pPr>
            <a:r>
              <a:rPr lang="en-US"/>
              <a:t>Unlawful sexual acts where consent is not relevant, such as sexual contact with an individual under the statutory age of consent, as defined by Minnesota law, or between persons who are related to each other within degrees wherein marriage is prohibited by law.</a:t>
            </a:r>
          </a:p>
        </p:txBody>
      </p:sp>
    </p:spTree>
    <p:extLst>
      <p:ext uri="{BB962C8B-B14F-4D97-AF65-F5344CB8AC3E}">
        <p14:creationId xmlns:p14="http://schemas.microsoft.com/office/powerpoint/2010/main" val="1142227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1A96C4C-D7BB-7A7F-AB84-8FB29462490C}"/>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i="0" u="none" strike="noStrike" kern="1200" cap="none" spc="0" normalizeH="0" baseline="0" noProof="0">
                <a:ln>
                  <a:noFill/>
                </a:ln>
                <a:solidFill>
                  <a:schemeClr val="tx2"/>
                </a:solidFill>
                <a:effectLst/>
                <a:uLnTx/>
                <a:uFillTx/>
                <a:latin typeface="+mj-lt"/>
                <a:ea typeface="+mn-ea"/>
                <a:cs typeface="+mn-cs"/>
              </a:rPr>
              <a:t>Sexual Assault, Sexual Act</a:t>
            </a:r>
          </a:p>
        </p:txBody>
      </p:sp>
      <p:sp>
        <p:nvSpPr>
          <p:cNvPr id="2" name="Content Placeholder 1"/>
          <p:cNvSpPr>
            <a:spLocks noGrp="1"/>
          </p:cNvSpPr>
          <p:nvPr>
            <p:ph idx="1"/>
          </p:nvPr>
        </p:nvSpPr>
        <p:spPr/>
        <p:txBody>
          <a:bodyPr>
            <a:noAutofit/>
          </a:bodyPr>
          <a:lstStyle/>
          <a:p>
            <a:pPr marL="0" indent="0">
              <a:buNone/>
            </a:pPr>
            <a:r>
              <a:rPr lang="en-US"/>
              <a:t>An actual, attempted, or threatened sexual act with another person without that person’s affirmative consent. </a:t>
            </a:r>
          </a:p>
          <a:p>
            <a:pPr marL="457200" indent="-457200" algn="l">
              <a:spcBef>
                <a:spcPts val="0"/>
              </a:spcBef>
              <a:spcAft>
                <a:spcPts val="0"/>
              </a:spcAft>
              <a:buFont typeface="+mj-lt"/>
              <a:buAutoNum type="arabicPeriod"/>
            </a:pPr>
            <a:r>
              <a:rPr lang="en-US"/>
              <a:t>Sexual act includes but is not limited to the following:</a:t>
            </a:r>
          </a:p>
          <a:p>
            <a:pPr marL="914400" lvl="1" indent="-457200">
              <a:spcAft>
                <a:spcPts val="0"/>
              </a:spcAft>
              <a:buFont typeface="+mj-lt"/>
              <a:buAutoNum type="alphaLcPeriod"/>
            </a:pPr>
            <a:r>
              <a:rPr lang="en-US"/>
              <a:t>Intentional and unwelcome touching of a person’s intimate parts (defined as primary genital area, groin, inner thigh, buttocks, or breast) both over and under clothing; or coercing, forcing, or attempting to coerce or force another to touch a person’s intimate parts.</a:t>
            </a:r>
          </a:p>
          <a:p>
            <a:pPr marL="914400" lvl="1" indent="-457200">
              <a:spcAft>
                <a:spcPts val="0"/>
              </a:spcAft>
              <a:buFont typeface="+mj-lt"/>
              <a:buAutoNum type="alphaLcPeriod"/>
            </a:pPr>
            <a:r>
              <a:rPr lang="en-US"/>
              <a:t>Sexual intercourse or penetration, no matter how slight, of the vagina or anus of a person, with any body part or object, or oral penetration of a sex organ of another person.</a:t>
            </a:r>
          </a:p>
        </p:txBody>
      </p:sp>
    </p:spTree>
    <p:extLst>
      <p:ext uri="{BB962C8B-B14F-4D97-AF65-F5344CB8AC3E}">
        <p14:creationId xmlns:p14="http://schemas.microsoft.com/office/powerpoint/2010/main" val="3748305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68F791-57FA-7A85-A74F-8A71FE2E05F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i="0" u="none" strike="noStrike" kern="1200" cap="none" spc="0" normalizeH="0" baseline="0" noProof="0">
                <a:ln>
                  <a:noFill/>
                </a:ln>
                <a:solidFill>
                  <a:schemeClr val="tx2"/>
                </a:solidFill>
                <a:effectLst/>
                <a:uLnTx/>
                <a:uFillTx/>
                <a:latin typeface="+mj-lt"/>
                <a:ea typeface="+mn-ea"/>
                <a:cs typeface="+mn-cs"/>
              </a:rPr>
              <a:t>Sexual Assault, Affirmative Consent</a:t>
            </a:r>
          </a:p>
        </p:txBody>
      </p:sp>
      <p:sp>
        <p:nvSpPr>
          <p:cNvPr id="4" name="Content Placeholder 3"/>
          <p:cNvSpPr>
            <a:spLocks noGrp="1"/>
          </p:cNvSpPr>
          <p:nvPr>
            <p:ph idx="1"/>
          </p:nvPr>
        </p:nvSpPr>
        <p:spPr/>
        <p:txBody>
          <a:bodyPr>
            <a:normAutofit lnSpcReduction="10000"/>
          </a:bodyPr>
          <a:lstStyle/>
          <a:p>
            <a:pPr marL="0" indent="0">
              <a:buNone/>
            </a:pPr>
            <a:r>
              <a:rPr lang="en-US"/>
              <a:t>2. 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Affirmative consent is subject to the following:</a:t>
            </a:r>
          </a:p>
          <a:p>
            <a:pPr marL="457200"/>
            <a:r>
              <a:rPr lang="en-US"/>
              <a:t>The person who wants to engage in sexual activity is responsible for ensuring that the other person has consented to the sexual activity.</a:t>
            </a:r>
          </a:p>
          <a:p>
            <a:pPr marL="457200"/>
            <a:r>
              <a:rPr lang="en-US"/>
              <a:t>Consent must be present throughout the entire sexual activity and can be revoked at any time.</a:t>
            </a:r>
          </a:p>
          <a:p>
            <a:pPr marL="457200"/>
            <a:r>
              <a:rPr lang="en-US"/>
              <a:t>If coercion, intimidation, threats, and/or physical force are used, there is no consent.</a:t>
            </a:r>
          </a:p>
        </p:txBody>
      </p:sp>
    </p:spTree>
    <p:extLst>
      <p:ext uri="{BB962C8B-B14F-4D97-AF65-F5344CB8AC3E}">
        <p14:creationId xmlns:p14="http://schemas.microsoft.com/office/powerpoint/2010/main" val="3631709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BF969-3DC8-AE61-6B7C-F1AFCD34D32D}"/>
              </a:ext>
            </a:extLst>
          </p:cNvPr>
          <p:cNvSpPr>
            <a:spLocks noGrp="1"/>
          </p:cNvSpPr>
          <p:nvPr>
            <p:ph type="title"/>
          </p:nvPr>
        </p:nvSpPr>
        <p:spPr/>
        <p:txBody>
          <a:bodyPr/>
          <a:lstStyle/>
          <a:p>
            <a:pPr algn="ctr"/>
            <a:r>
              <a:rPr lang="en-US"/>
              <a:t>Understanding Board Policies</a:t>
            </a:r>
          </a:p>
        </p:txBody>
      </p:sp>
      <p:sp>
        <p:nvSpPr>
          <p:cNvPr id="3" name="Text Placeholder 2">
            <a:extLst>
              <a:ext uri="{FF2B5EF4-FFF2-40B4-BE49-F238E27FC236}">
                <a16:creationId xmlns:a16="http://schemas.microsoft.com/office/drawing/2014/main" id="{96549DCD-B1BE-79B7-E698-C898027B4DE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400916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E11C7-3FBD-7823-98A9-98D38442112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BABDCBB-50B7-1F40-191C-2EAABA21DD3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Affirmative Consent, continued</a:t>
            </a:r>
          </a:p>
        </p:txBody>
      </p:sp>
      <p:sp>
        <p:nvSpPr>
          <p:cNvPr id="4" name="Content Placeholder 3">
            <a:extLst>
              <a:ext uri="{FF2B5EF4-FFF2-40B4-BE49-F238E27FC236}">
                <a16:creationId xmlns:a16="http://schemas.microsoft.com/office/drawing/2014/main" id="{476848F7-C3C0-2EC7-2449-EFFEE96A0A3C}"/>
              </a:ext>
            </a:extLst>
          </p:cNvPr>
          <p:cNvSpPr>
            <a:spLocks noGrp="1"/>
          </p:cNvSpPr>
          <p:nvPr>
            <p:ph idx="1"/>
          </p:nvPr>
        </p:nvSpPr>
        <p:spPr/>
        <p:txBody>
          <a:bodyPr>
            <a:normAutofit fontScale="92500" lnSpcReduction="20000"/>
          </a:bodyPr>
          <a:lstStyle/>
          <a:p>
            <a:pPr marL="457200"/>
            <a:r>
              <a:rPr lang="en-US"/>
              <a:t>If the person is mentally or physically incapacitated or impaired so that the complainant cannot understand the fact, nature, or extent of the sexual situation, there is no consent; this includes conditions due to alcohol or drug consumption, or being asleep or unconscious.</a:t>
            </a:r>
          </a:p>
          <a:p>
            <a:pPr marL="457200"/>
            <a:r>
              <a:rPr lang="en-US"/>
              <a:t>A lack of protest, absence of resistance, or silence alone does not constitute consent, and past consent to sexual activities does not imply ongoing future consent.</a:t>
            </a:r>
          </a:p>
          <a:p>
            <a:pPr marL="457200"/>
            <a:r>
              <a:rPr lang="en-US"/>
              <a:t>The existence of a dating relationship between the people involved or the existence of a past sexual relationship does not prove the presence of, or otherwise provide the basis for, an assumption of consent.</a:t>
            </a:r>
          </a:p>
          <a:p>
            <a:pPr marL="457200"/>
            <a:r>
              <a:rPr lang="en-US"/>
              <a:t>Whether an individual has taken advantage of a position of influence over another person may be a factor in determining consent.</a:t>
            </a:r>
          </a:p>
        </p:txBody>
      </p:sp>
    </p:spTree>
    <p:extLst>
      <p:ext uri="{BB962C8B-B14F-4D97-AF65-F5344CB8AC3E}">
        <p14:creationId xmlns:p14="http://schemas.microsoft.com/office/powerpoint/2010/main" val="12379850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9A16-DDC9-6E18-62CC-9294A6824534}"/>
              </a:ext>
            </a:extLst>
          </p:cNvPr>
          <p:cNvSpPr>
            <a:spLocks noGrp="1"/>
          </p:cNvSpPr>
          <p:nvPr>
            <p:ph type="title"/>
          </p:nvPr>
        </p:nvSpPr>
        <p:spPr/>
        <p:txBody>
          <a:bodyPr anchor="ctr">
            <a:normAutofit/>
          </a:bodyPr>
          <a:lstStyle/>
          <a:p>
            <a:r>
              <a:rPr lang="en-US"/>
              <a:t>Sexual Exploitation</a:t>
            </a:r>
          </a:p>
        </p:txBody>
      </p:sp>
      <p:sp>
        <p:nvSpPr>
          <p:cNvPr id="12" name="Content Placeholder 2">
            <a:extLst>
              <a:ext uri="{FF2B5EF4-FFF2-40B4-BE49-F238E27FC236}">
                <a16:creationId xmlns:a16="http://schemas.microsoft.com/office/drawing/2014/main" id="{2E4C2383-452E-0500-6976-327596E769DD}"/>
              </a:ext>
            </a:extLst>
          </p:cNvPr>
          <p:cNvSpPr>
            <a:spLocks noGrp="1"/>
          </p:cNvSpPr>
          <p:nvPr>
            <p:ph idx="1"/>
          </p:nvPr>
        </p:nvSpPr>
        <p:spPr/>
        <p:txBody>
          <a:bodyPr/>
          <a:lstStyle/>
          <a:p>
            <a:pPr marL="0" indent="0">
              <a:buNone/>
            </a:pPr>
            <a:r>
              <a:rPr lang="en-US"/>
              <a:t>Abuse or attempting to abuse another person’s vulnerability, power, or trust and that is for another person’s benefit or the benefit of anyone other than the person being exploited. This includes, but is not limited to, sexual voyeurism, sexual extortion, nonconsensual distribution of sexual images, creating or disseminating deepfake or synthetic media depicting intimate parts or sexual acts, prostituting another person, and sex trafficking.</a:t>
            </a:r>
          </a:p>
        </p:txBody>
      </p:sp>
    </p:spTree>
    <p:extLst>
      <p:ext uri="{BB962C8B-B14F-4D97-AF65-F5344CB8AC3E}">
        <p14:creationId xmlns:p14="http://schemas.microsoft.com/office/powerpoint/2010/main" val="2537993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a:solidFill>
                  <a:schemeClr val="tx2"/>
                </a:solidFill>
                <a:ea typeface="+mn-ea"/>
                <a:cs typeface="+mn-cs"/>
              </a:rPr>
              <a:t>Stalking</a:t>
            </a:r>
            <a:endParaRPr lang="en-US" sz="3200">
              <a:solidFill>
                <a:schemeClr val="tx2"/>
              </a:solidFill>
              <a:ea typeface="+mn-ea"/>
              <a:cs typeface="+mn-cs"/>
            </a:endParaRPr>
          </a:p>
        </p:txBody>
      </p:sp>
      <p:sp>
        <p:nvSpPr>
          <p:cNvPr id="2" name="Content Placeholder 1"/>
          <p:cNvSpPr>
            <a:spLocks noGrp="1"/>
          </p:cNvSpPr>
          <p:nvPr>
            <p:ph idx="1"/>
          </p:nvPr>
        </p:nvSpPr>
        <p:spPr>
          <a:xfrm>
            <a:off x="838201" y="1825625"/>
            <a:ext cx="6096000" cy="4374760"/>
          </a:xfrm>
        </p:spPr>
        <p:txBody>
          <a:bodyPr>
            <a:normAutofit/>
          </a:bodyPr>
          <a:lstStyle/>
          <a:p>
            <a:pPr marL="0" indent="0">
              <a:buNone/>
            </a:pPr>
            <a:r>
              <a:rPr lang="en-US">
                <a:solidFill>
                  <a:schemeClr val="tx1"/>
                </a:solidFill>
              </a:rPr>
              <a:t>Course of conduct </a:t>
            </a:r>
            <a:r>
              <a:rPr lang="en-US"/>
              <a:t>(two or more acts) </a:t>
            </a:r>
            <a:r>
              <a:rPr lang="en-US">
                <a:solidFill>
                  <a:schemeClr val="tx1"/>
                </a:solidFill>
              </a:rPr>
              <a:t>directed at a specific person that is unwanted, unwelcome, or unreciprocated and that would cause reasonable people to fear for their safety or the safety of others or to suffer substantial emotional distress</a:t>
            </a:r>
          </a:p>
          <a:p>
            <a:pPr marL="0" indent="0">
              <a:buNone/>
            </a:pPr>
            <a:endParaRPr lang="en-US"/>
          </a:p>
        </p:txBody>
      </p:sp>
      <p:sp>
        <p:nvSpPr>
          <p:cNvPr id="5" name="Content Placeholder 4">
            <a:extLst>
              <a:ext uri="{FF2B5EF4-FFF2-40B4-BE49-F238E27FC236}">
                <a16:creationId xmlns:a16="http://schemas.microsoft.com/office/drawing/2014/main" id="{96A643C0-561D-6A99-4D0E-8F0A637C6AB8}"/>
              </a:ext>
            </a:extLst>
          </p:cNvPr>
          <p:cNvSpPr>
            <a:spLocks noGrp="1"/>
          </p:cNvSpPr>
          <p:nvPr>
            <p:ph idx="4294967295"/>
          </p:nvPr>
        </p:nvSpPr>
        <p:spPr>
          <a:xfrm>
            <a:off x="6934200" y="1825625"/>
            <a:ext cx="5257800" cy="4806950"/>
          </a:xfrm>
        </p:spPr>
        <p:txBody>
          <a:bodyPr>
            <a:normAutofit fontScale="85000" lnSpcReduction="20000"/>
          </a:bodyPr>
          <a:lstStyle/>
          <a:p>
            <a:pPr marL="0" indent="0">
              <a:buNone/>
            </a:pPr>
            <a:r>
              <a:rPr lang="en-US" sz="2800"/>
              <a:t>Some examples: </a:t>
            </a:r>
          </a:p>
          <a:p>
            <a:r>
              <a:rPr lang="en-US" sz="2800"/>
              <a:t>Unwanted Phone Calls</a:t>
            </a:r>
          </a:p>
          <a:p>
            <a:r>
              <a:rPr lang="en-US" sz="2800"/>
              <a:t>Unwanted Voicemails</a:t>
            </a:r>
          </a:p>
          <a:p>
            <a:r>
              <a:rPr lang="en-US" sz="2800"/>
              <a:t>Unwanted Text Messages</a:t>
            </a:r>
          </a:p>
          <a:p>
            <a:r>
              <a:rPr lang="en-US" sz="2800"/>
              <a:t>Spying</a:t>
            </a:r>
          </a:p>
          <a:p>
            <a:r>
              <a:rPr lang="en-US" sz="2800"/>
              <a:t>Sending unwanted gifts</a:t>
            </a:r>
          </a:p>
          <a:p>
            <a:r>
              <a:rPr lang="en-US" sz="2800"/>
              <a:t>Letters </a:t>
            </a:r>
          </a:p>
          <a:p>
            <a:r>
              <a:rPr lang="en-US" sz="2800"/>
              <a:t>E-mails </a:t>
            </a:r>
          </a:p>
          <a:p>
            <a:r>
              <a:rPr lang="en-US" sz="2800"/>
              <a:t>Social media use</a:t>
            </a:r>
          </a:p>
          <a:p>
            <a:r>
              <a:rPr lang="en-US" sz="2800"/>
              <a:t>Showing up at a location</a:t>
            </a:r>
          </a:p>
          <a:p>
            <a:endParaRPr lang="en-US"/>
          </a:p>
          <a:p>
            <a:endParaRPr lang="en-US"/>
          </a:p>
        </p:txBody>
      </p:sp>
    </p:spTree>
    <p:extLst>
      <p:ext uri="{BB962C8B-B14F-4D97-AF65-F5344CB8AC3E}">
        <p14:creationId xmlns:p14="http://schemas.microsoft.com/office/powerpoint/2010/main" val="38074120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43DDBC-402A-47D8-C196-4C16CA43A89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i="0" u="none" strike="noStrike" kern="1200" cap="none" spc="0" normalizeH="0" baseline="0" noProof="0">
                <a:ln>
                  <a:noFill/>
                </a:ln>
                <a:solidFill>
                  <a:schemeClr val="tx2"/>
                </a:solidFill>
                <a:effectLst/>
                <a:uLnTx/>
                <a:uFillTx/>
                <a:latin typeface="+mj-lt"/>
                <a:ea typeface="+mn-ea"/>
                <a:cs typeface="+mn-cs"/>
              </a:rPr>
              <a:t>Title IX Sexual Harassment</a:t>
            </a:r>
          </a:p>
        </p:txBody>
      </p:sp>
      <p:sp>
        <p:nvSpPr>
          <p:cNvPr id="2" name="Content Placeholder 1"/>
          <p:cNvSpPr>
            <a:spLocks noGrp="1"/>
          </p:cNvSpPr>
          <p:nvPr>
            <p:ph idx="1"/>
          </p:nvPr>
        </p:nvSpPr>
        <p:spPr/>
        <p:txBody>
          <a:bodyPr>
            <a:normAutofit fontScale="85000" lnSpcReduction="20000"/>
          </a:bodyPr>
          <a:lstStyle/>
          <a:p>
            <a:pPr marL="0" indent="0">
              <a:buSzPct val="85000"/>
              <a:buNone/>
            </a:pPr>
            <a:r>
              <a:rPr lang="en-US" altLang="en-US"/>
              <a:t>For the purpose of Title IX, sexual harassment is conduct on the basis of sex that occurs in the United States and: (1) on Minnesota State property; (2) as part of the college’s or university’s programs or activities; (3) in locations, at events, or in circumstances over which the college or university has exercised substantial control over both the individual who engaged in the prohibited conduct and the context in which the prohibited conduct occurred; and/or (4) in buildings owned or controlled by a student organization that is officially recognized by a college or university. Title IX sexual harassment includes conduct that satisfies at least one of the following:</a:t>
            </a:r>
          </a:p>
          <a:p>
            <a:pPr marL="514350" indent="-514350">
              <a:buSzPct val="85000"/>
              <a:buFont typeface="+mj-lt"/>
              <a:buAutoNum type="arabicPeriod"/>
            </a:pPr>
            <a:r>
              <a:rPr lang="en-US" altLang="en-US"/>
              <a:t>An employee of the college or university conditioning the provision of an aid, benefit, or service of Minnesota State on an individual’s participation in unwelcome sexual conduct [Title IX Sexual Harassment: Quid Pro Quo]; or</a:t>
            </a:r>
          </a:p>
          <a:p>
            <a:pPr marL="514350" indent="-514350">
              <a:buSzPct val="85000"/>
              <a:buFont typeface="+mj-lt"/>
              <a:buAutoNum type="arabicPeriod"/>
            </a:pPr>
            <a:r>
              <a:rPr lang="en-US" altLang="en-US"/>
              <a:t>Unwelcome conduct determined by a reasonable person to be so severe, pervasive, and objectively offensive that it effectively denies a person equal access to the college’s or university’s education program or activity [Title IX Sexual Harassment: Hostile Environment].</a:t>
            </a:r>
          </a:p>
        </p:txBody>
      </p:sp>
    </p:spTree>
    <p:extLst>
      <p:ext uri="{BB962C8B-B14F-4D97-AF65-F5344CB8AC3E}">
        <p14:creationId xmlns:p14="http://schemas.microsoft.com/office/powerpoint/2010/main" val="2964514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A4A15E-558C-CD2A-D640-B890628F8C6A}"/>
              </a:ext>
            </a:extLst>
          </p:cNvPr>
          <p:cNvSpPr>
            <a:spLocks noGrp="1"/>
          </p:cNvSpPr>
          <p:nvPr>
            <p:ph type="title"/>
          </p:nvPr>
        </p:nvSpPr>
        <p:spPr/>
        <p:txBody>
          <a:bodyPr/>
          <a:lstStyle/>
          <a:p>
            <a:r>
              <a:rPr lang="en-US" b="0">
                <a:solidFill>
                  <a:schemeClr val="accent1"/>
                </a:solidFill>
              </a:rPr>
              <a:t>Reasonable Person Standard</a:t>
            </a:r>
          </a:p>
        </p:txBody>
      </p:sp>
      <p:sp>
        <p:nvSpPr>
          <p:cNvPr id="2" name="Content Placeholder 1">
            <a:extLst>
              <a:ext uri="{FF2B5EF4-FFF2-40B4-BE49-F238E27FC236}">
                <a16:creationId xmlns:a16="http://schemas.microsoft.com/office/drawing/2014/main" id="{5EC2E4B7-9EC5-BC4C-B8E3-90970D316E21}"/>
              </a:ext>
            </a:extLst>
          </p:cNvPr>
          <p:cNvSpPr>
            <a:spLocks noGrp="1"/>
          </p:cNvSpPr>
          <p:nvPr>
            <p:ph idx="1"/>
          </p:nvPr>
        </p:nvSpPr>
        <p:spPr/>
        <p:txBody>
          <a:bodyPr>
            <a:normAutofit/>
          </a:bodyPr>
          <a:lstStyle/>
          <a:p>
            <a:r>
              <a:rPr lang="en-US" dirty="0"/>
              <a:t>Conceptual: someone similarly situated</a:t>
            </a:r>
          </a:p>
          <a:p>
            <a:pPr lvl="1"/>
            <a:r>
              <a:rPr lang="en-US" dirty="0"/>
              <a:t>Ex: age, abilities, relative positions of authority as parties</a:t>
            </a:r>
          </a:p>
          <a:p>
            <a:pPr lvl="1"/>
            <a:r>
              <a:rPr lang="en-US" dirty="0"/>
              <a:t>Someone not experiencing harassment themselves</a:t>
            </a:r>
          </a:p>
          <a:p>
            <a:r>
              <a:rPr lang="en-US" dirty="0"/>
              <a:t>Complainant’s individualized reaction vs. reasonable person</a:t>
            </a:r>
          </a:p>
          <a:p>
            <a:r>
              <a:rPr lang="en-US" dirty="0"/>
              <a:t>Denial of equal access</a:t>
            </a:r>
          </a:p>
          <a:p>
            <a:r>
              <a:rPr lang="en-US" dirty="0"/>
              <a:t>Investigator: witness statements, insights into context</a:t>
            </a:r>
          </a:p>
        </p:txBody>
      </p:sp>
      <p:sp>
        <p:nvSpPr>
          <p:cNvPr id="3" name="Slide Number Placeholder 2">
            <a:extLst>
              <a:ext uri="{FF2B5EF4-FFF2-40B4-BE49-F238E27FC236}">
                <a16:creationId xmlns:a16="http://schemas.microsoft.com/office/drawing/2014/main" id="{A8A0BEEF-6030-6767-A204-35EBDCB2A0D1}"/>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34</a:t>
            </a:fld>
            <a:endParaRPr lang="en-US"/>
          </a:p>
        </p:txBody>
      </p:sp>
    </p:spTree>
    <p:extLst>
      <p:ext uri="{BB962C8B-B14F-4D97-AF65-F5344CB8AC3E}">
        <p14:creationId xmlns:p14="http://schemas.microsoft.com/office/powerpoint/2010/main" val="38580637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8EE81B1-BD55-4107-BA7D-F4A66F635361}"/>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Hostile Environment Investigation Considerations</a:t>
            </a:r>
          </a:p>
        </p:txBody>
      </p:sp>
      <p:sp>
        <p:nvSpPr>
          <p:cNvPr id="2" name="Content Placeholder 1">
            <a:extLst>
              <a:ext uri="{FF2B5EF4-FFF2-40B4-BE49-F238E27FC236}">
                <a16:creationId xmlns:a16="http://schemas.microsoft.com/office/drawing/2014/main" id="{56FF4D86-B119-BA71-2C0B-2000F36D9F7A}"/>
              </a:ext>
            </a:extLst>
          </p:cNvPr>
          <p:cNvSpPr>
            <a:spLocks noGrp="1"/>
          </p:cNvSpPr>
          <p:nvPr>
            <p:ph idx="1"/>
          </p:nvPr>
        </p:nvSpPr>
        <p:spPr/>
        <p:txBody>
          <a:bodyPr>
            <a:normAutofit/>
          </a:bodyPr>
          <a:lstStyle/>
          <a:p>
            <a:pPr marL="457200"/>
            <a:r>
              <a:rPr lang="en-US" b="1" dirty="0"/>
              <a:t>Unwelcome conduct</a:t>
            </a:r>
          </a:p>
          <a:p>
            <a:pPr marL="914400" lvl="1"/>
            <a:r>
              <a:rPr lang="en-US" dirty="0"/>
              <a:t>Not requested or invited</a:t>
            </a:r>
          </a:p>
          <a:p>
            <a:pPr marL="914400" lvl="1"/>
            <a:r>
              <a:rPr lang="en-US" dirty="0"/>
              <a:t>Regarded by the victim or complainant as undesirable or offensive</a:t>
            </a:r>
          </a:p>
          <a:p>
            <a:pPr marL="914400" lvl="1"/>
            <a:r>
              <a:rPr lang="en-US" dirty="0"/>
              <a:t>Includes verbal and expressive conduct along with physical conduct that does not constitute sexual assault</a:t>
            </a:r>
          </a:p>
          <a:p>
            <a:pPr marL="457200"/>
            <a:r>
              <a:rPr lang="en-US" dirty="0"/>
              <a:t>The respondent’s intent to cause harm is not a necessary element.</a:t>
            </a:r>
          </a:p>
          <a:p>
            <a:endParaRPr lang="en-US" dirty="0"/>
          </a:p>
        </p:txBody>
      </p:sp>
    </p:spTree>
    <p:extLst>
      <p:ext uri="{BB962C8B-B14F-4D97-AF65-F5344CB8AC3E}">
        <p14:creationId xmlns:p14="http://schemas.microsoft.com/office/powerpoint/2010/main" val="20298526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4CA3C4-EC87-C5CE-7FA3-EF025A771E65}"/>
              </a:ext>
            </a:extLst>
          </p:cNvPr>
          <p:cNvSpPr>
            <a:spLocks noGrp="1"/>
          </p:cNvSpPr>
          <p:nvPr>
            <p:ph type="title"/>
          </p:nvPr>
        </p:nvSpPr>
        <p:spPr/>
        <p:txBody>
          <a:bodyPr/>
          <a:lstStyle/>
          <a:p>
            <a:r>
              <a:rPr lang="en-US"/>
              <a:t>Retaliation, 1B.3</a:t>
            </a:r>
          </a:p>
        </p:txBody>
      </p:sp>
      <p:sp>
        <p:nvSpPr>
          <p:cNvPr id="5" name="Content Placeholder 4">
            <a:extLst>
              <a:ext uri="{FF2B5EF4-FFF2-40B4-BE49-F238E27FC236}">
                <a16:creationId xmlns:a16="http://schemas.microsoft.com/office/drawing/2014/main" id="{807263BE-3552-1B57-99C7-FC35E03BEBCE}"/>
              </a:ext>
            </a:extLst>
          </p:cNvPr>
          <p:cNvSpPr>
            <a:spLocks noGrp="1"/>
          </p:cNvSpPr>
          <p:nvPr>
            <p:ph idx="1"/>
          </p:nvPr>
        </p:nvSpPr>
        <p:spPr/>
        <p:txBody>
          <a:bodyPr>
            <a:normAutofit lnSpcReduction="10000"/>
          </a:bodyPr>
          <a:lstStyle/>
          <a:p>
            <a:pPr marL="0" indent="0">
              <a:buNone/>
            </a:pPr>
            <a:r>
              <a:rPr lang="en-US"/>
              <a:t>Taking an adverse action against a person, which includes, but is not limited to, engaging in any form of intimidation, reprisal, or harassment because the person:</a:t>
            </a:r>
          </a:p>
          <a:p>
            <a:pPr marL="514350" indent="-514350">
              <a:buFont typeface="+mj-lt"/>
              <a:buAutoNum type="arabicPeriod"/>
            </a:pPr>
            <a:r>
              <a:rPr lang="en-US"/>
              <a:t>reported or made a complaint under this policy;</a:t>
            </a:r>
          </a:p>
          <a:p>
            <a:pPr marL="514350" indent="-514350">
              <a:buFont typeface="+mj-lt"/>
              <a:buAutoNum type="arabicPeriod"/>
            </a:pPr>
            <a:r>
              <a:rPr lang="en-US"/>
              <a:t>expressed opposition to suspected or alleged conduct prohibited by this policy;</a:t>
            </a:r>
          </a:p>
          <a:p>
            <a:pPr marL="514350" indent="-514350">
              <a:buFont typeface="+mj-lt"/>
              <a:buAutoNum type="arabicPeriod"/>
            </a:pPr>
            <a:r>
              <a:rPr lang="en-US"/>
              <a:t>assisted or participated in any manner in an investigation or process under this policy;</a:t>
            </a:r>
          </a:p>
          <a:p>
            <a:pPr marL="514350" indent="-514350">
              <a:buFont typeface="+mj-lt"/>
              <a:buAutoNum type="arabicPeriod"/>
            </a:pPr>
            <a:r>
              <a:rPr lang="en-US"/>
              <a:t>opposed or refused to participate in an informal resolution or investigation under this policy; or</a:t>
            </a:r>
          </a:p>
        </p:txBody>
      </p:sp>
    </p:spTree>
    <p:extLst>
      <p:ext uri="{BB962C8B-B14F-4D97-AF65-F5344CB8AC3E}">
        <p14:creationId xmlns:p14="http://schemas.microsoft.com/office/powerpoint/2010/main" val="16121815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8C18B-8351-CBF6-263E-4BF94563E42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B298411-B014-EEC3-3ED4-A76C92F62BEE}"/>
              </a:ext>
            </a:extLst>
          </p:cNvPr>
          <p:cNvSpPr>
            <a:spLocks noGrp="1"/>
          </p:cNvSpPr>
          <p:nvPr>
            <p:ph type="title"/>
          </p:nvPr>
        </p:nvSpPr>
        <p:spPr/>
        <p:txBody>
          <a:bodyPr/>
          <a:lstStyle/>
          <a:p>
            <a:r>
              <a:rPr lang="en-US"/>
              <a:t>Retaliation, 1B.3 continued</a:t>
            </a:r>
          </a:p>
        </p:txBody>
      </p:sp>
      <p:sp>
        <p:nvSpPr>
          <p:cNvPr id="5" name="Content Placeholder 4">
            <a:extLst>
              <a:ext uri="{FF2B5EF4-FFF2-40B4-BE49-F238E27FC236}">
                <a16:creationId xmlns:a16="http://schemas.microsoft.com/office/drawing/2014/main" id="{C108949D-5267-1DD3-E928-DD959B4BE0D0}"/>
              </a:ext>
            </a:extLst>
          </p:cNvPr>
          <p:cNvSpPr>
            <a:spLocks noGrp="1"/>
          </p:cNvSpPr>
          <p:nvPr>
            <p:ph idx="1"/>
          </p:nvPr>
        </p:nvSpPr>
        <p:spPr/>
        <p:txBody>
          <a:bodyPr>
            <a:normAutofit fontScale="92500" lnSpcReduction="10000"/>
          </a:bodyPr>
          <a:lstStyle/>
          <a:p>
            <a:pPr marL="514350" indent="-514350">
              <a:buFont typeface="+mj-lt"/>
              <a:buAutoNum type="arabicPeriod" startAt="5"/>
            </a:pPr>
            <a:r>
              <a:rPr lang="en-US"/>
              <a:t>accessed the college or university investigation or informal resolution process to address a conflict related to this policy; or</a:t>
            </a:r>
          </a:p>
          <a:p>
            <a:pPr marL="514350" indent="-514350">
              <a:buFont typeface="+mj-lt"/>
              <a:buAutoNum type="arabicPeriod" startAt="5"/>
            </a:pPr>
            <a:r>
              <a:rPr lang="en-US"/>
              <a:t>made a complaint or assisted or participated in any manner in an investigation or process with the Equal Employment Opportunity Commission, the U.S. Department of Education Office for Civil Rights, the Minnesota Department of Human Rights or other enforcement agencies, under any federal or state nondiscrimination law, including the Civil Rights Act of 1964; Section 504 of the Rehabilitation Act of 1973; the Minnesota Human Rights Act, Minn. Stat. Ch. 363A, and their amendments.</a:t>
            </a:r>
          </a:p>
          <a:p>
            <a:pPr marL="0" indent="0">
              <a:buNone/>
            </a:pPr>
            <a:r>
              <a:rPr lang="en-US"/>
              <a:t>Retaliation may occur whether or not there is a power or authority differential between the individuals involved.</a:t>
            </a:r>
          </a:p>
        </p:txBody>
      </p:sp>
    </p:spTree>
    <p:extLst>
      <p:ext uri="{BB962C8B-B14F-4D97-AF65-F5344CB8AC3E}">
        <p14:creationId xmlns:p14="http://schemas.microsoft.com/office/powerpoint/2010/main" val="21825628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F45784-679B-6A5E-2006-6B8C6029213D}"/>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i="0" u="none" strike="noStrike" kern="1200" cap="all" spc="0" normalizeH="0" baseline="0" noProof="0">
                <a:ln>
                  <a:noFill/>
                </a:ln>
                <a:solidFill>
                  <a:srgbClr val="0C2340"/>
                </a:solidFill>
                <a:effectLst/>
                <a:uLnTx/>
                <a:uFillTx/>
                <a:latin typeface="+mj-lt"/>
                <a:ea typeface="+mn-ea"/>
                <a:cs typeface="+mn-cs"/>
              </a:rPr>
              <a:t>1B.3.1 </a:t>
            </a:r>
            <a:endParaRPr kumimoji="0" lang="en-US" sz="440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Response to Sexual Misconduct</a:t>
            </a:r>
          </a:p>
          <a:p>
            <a:r>
              <a:rPr lang="en-US" altLang="en-US">
                <a:solidFill>
                  <a:schemeClr val="tx1">
                    <a:lumMod val="85000"/>
                    <a:lumOff val="15000"/>
                  </a:schemeClr>
                </a:solidFill>
              </a:rPr>
              <a:t>Reporting Sexual Misconduct</a:t>
            </a:r>
          </a:p>
          <a:p>
            <a:pPr lvl="1">
              <a:lnSpc>
                <a:spcPct val="90000"/>
              </a:lnSpc>
            </a:pPr>
            <a:r>
              <a:rPr lang="en-US" altLang="en-US"/>
              <a:t>Prompt reporting is encouraged to preserve evidence</a:t>
            </a:r>
          </a:p>
          <a:p>
            <a:pPr lvl="1">
              <a:lnSpc>
                <a:spcPct val="90000"/>
              </a:lnSpc>
            </a:pPr>
            <a:r>
              <a:rPr lang="en-US" altLang="en-US"/>
              <a:t>Assistance in reporting: law enforcement, local services, campus Title IX Coordinator</a:t>
            </a:r>
          </a:p>
          <a:p>
            <a:pPr lvl="1">
              <a:lnSpc>
                <a:spcPct val="90000"/>
              </a:lnSpc>
            </a:pPr>
            <a:r>
              <a:rPr lang="en-US" altLang="en-US"/>
              <a:t>Campus security authorities, supervisors, advisors </a:t>
            </a:r>
            <a:r>
              <a:rPr lang="en-US" altLang="en-US" b="1" u="sng">
                <a:solidFill>
                  <a:schemeClr val="accent2"/>
                </a:solidFill>
              </a:rPr>
              <a:t>must</a:t>
            </a:r>
            <a:r>
              <a:rPr lang="en-US" altLang="en-US" b="1"/>
              <a:t> </a:t>
            </a:r>
            <a:r>
              <a:rPr lang="en-US" altLang="en-US"/>
              <a:t>report incidents to the Title IX Coordinator</a:t>
            </a:r>
          </a:p>
        </p:txBody>
      </p:sp>
    </p:spTree>
    <p:extLst>
      <p:ext uri="{BB962C8B-B14F-4D97-AF65-F5344CB8AC3E}">
        <p14:creationId xmlns:p14="http://schemas.microsoft.com/office/powerpoint/2010/main" val="1111095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B1CA62-89C0-9641-2743-A79F82EC36D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Jurisdiction</a:t>
            </a:r>
          </a:p>
        </p:txBody>
      </p:sp>
      <p:sp>
        <p:nvSpPr>
          <p:cNvPr id="3" name="Content Placeholder 2">
            <a:extLst>
              <a:ext uri="{FF2B5EF4-FFF2-40B4-BE49-F238E27FC236}">
                <a16:creationId xmlns:a16="http://schemas.microsoft.com/office/drawing/2014/main" id="{BEA84C3B-9470-FBA4-9A66-28592947C894}"/>
              </a:ext>
            </a:extLst>
          </p:cNvPr>
          <p:cNvSpPr>
            <a:spLocks noGrp="1"/>
          </p:cNvSpPr>
          <p:nvPr>
            <p:ph idx="1"/>
          </p:nvPr>
        </p:nvSpPr>
        <p:spPr/>
        <p:txBody>
          <a:bodyPr>
            <a:normAutofit/>
          </a:bodyPr>
          <a:lstStyle/>
          <a:p>
            <a:pPr marL="342900" indent="-342900"/>
            <a:r>
              <a:rPr lang="en-US" sz="2400"/>
              <a:t>All </a:t>
            </a:r>
            <a:r>
              <a:rPr lang="en-US" sz="2400" b="1"/>
              <a:t>students</a:t>
            </a:r>
            <a:r>
              <a:rPr lang="en-US" sz="2400"/>
              <a:t> (applied, admitted, or enrolled; has a continued relationship with the institution; or lives on campus)</a:t>
            </a:r>
          </a:p>
          <a:p>
            <a:pPr marL="342900" indent="-342900"/>
            <a:r>
              <a:rPr lang="en-US" sz="2400"/>
              <a:t>And </a:t>
            </a:r>
            <a:r>
              <a:rPr lang="en-US" sz="2400" b="1"/>
              <a:t>employees</a:t>
            </a:r>
            <a:r>
              <a:rPr lang="en-US" sz="2400"/>
              <a:t> (including student workers)</a:t>
            </a:r>
          </a:p>
          <a:p>
            <a:pPr marL="342900" indent="-342900"/>
            <a:r>
              <a:rPr lang="en-US" sz="2400"/>
              <a:t>On </a:t>
            </a:r>
            <a:r>
              <a:rPr lang="en-US" sz="2400" b="1"/>
              <a:t>campus</a:t>
            </a:r>
            <a:r>
              <a:rPr lang="en-US" sz="2400"/>
              <a:t> </a:t>
            </a:r>
            <a:r>
              <a:rPr lang="en-US" sz="2400" b="1"/>
              <a:t>property*</a:t>
            </a:r>
            <a:r>
              <a:rPr lang="en-US" sz="2400"/>
              <a:t> (owned, leased, or under the primary control of the institution)</a:t>
            </a:r>
          </a:p>
          <a:p>
            <a:pPr marL="342900" indent="-342900"/>
            <a:r>
              <a:rPr lang="en-US" sz="2400"/>
              <a:t>Within </a:t>
            </a:r>
            <a:r>
              <a:rPr lang="en-US" sz="2400" b="1"/>
              <a:t>educational programs and activities </a:t>
            </a:r>
            <a:r>
              <a:rPr lang="en-US" sz="2400"/>
              <a:t>(substantial control by institution: courses, housing, dining areas, bookstore, events, activities, etc.)</a:t>
            </a:r>
          </a:p>
          <a:p>
            <a:pPr marL="342900" indent="-342900"/>
            <a:r>
              <a:rPr lang="en-US" sz="2400"/>
              <a:t>*Locations other than campus property are covered by policy but may be resolved through an alternative procedure (e.g. 1B.1.1, student conduct, Human Resources).</a:t>
            </a:r>
          </a:p>
        </p:txBody>
      </p:sp>
    </p:spTree>
    <p:extLst>
      <p:ext uri="{BB962C8B-B14F-4D97-AF65-F5344CB8AC3E}">
        <p14:creationId xmlns:p14="http://schemas.microsoft.com/office/powerpoint/2010/main" val="2000875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F681D06-C885-2305-F9A3-FBEA99CD95B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1B.1</a:t>
            </a:r>
            <a:endParaRPr kumimoji="0" lang="en-US" sz="44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a:solidFill>
                  <a:srgbClr val="00B050"/>
                </a:solidFill>
              </a:rPr>
              <a:t>Equal opportunity and nondiscrimination in employment and education </a:t>
            </a:r>
          </a:p>
          <a:p>
            <a:r>
              <a:rPr lang="en-US"/>
              <a:t>Equal opportunity for students and staff</a:t>
            </a:r>
          </a:p>
          <a:p>
            <a:r>
              <a:rPr lang="en-US"/>
              <a:t>Nondiscrimination</a:t>
            </a:r>
          </a:p>
          <a:p>
            <a:r>
              <a:rPr lang="en-US"/>
              <a:t>Protected Classes</a:t>
            </a:r>
          </a:p>
          <a:p>
            <a:r>
              <a:rPr lang="en-US"/>
              <a:t>Discrimination </a:t>
            </a:r>
          </a:p>
          <a:p>
            <a:r>
              <a:rPr lang="en-US"/>
              <a:t>Harassment</a:t>
            </a:r>
          </a:p>
          <a:p>
            <a:pPr lvl="1"/>
            <a:r>
              <a:rPr lang="en-US"/>
              <a:t>Discriminatory harassment</a:t>
            </a:r>
          </a:p>
          <a:p>
            <a:pPr lvl="1"/>
            <a:r>
              <a:rPr lang="en-US"/>
              <a:t>Sexual harassment</a:t>
            </a:r>
          </a:p>
          <a:p>
            <a:r>
              <a:rPr lang="en-US"/>
              <a:t>Consensual relationships</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02060"/>
                </a:solidFill>
                <a:effectLst/>
                <a:uLnTx/>
                <a:uFillTx/>
                <a:latin typeface="+mn-lt"/>
                <a:ea typeface="+mn-ea"/>
                <a:cs typeface="+mn-cs"/>
              </a:rPr>
              <a:t>Informal Resolution</a:t>
            </a:r>
            <a:r>
              <a:rPr kumimoji="0" lang="en-US" sz="4000" b="1" i="0" u="none" strike="noStrike" kern="1200" cap="none" spc="0" normalizeH="0" noProof="0">
                <a:ln>
                  <a:noFill/>
                </a:ln>
                <a:solidFill>
                  <a:srgbClr val="002060"/>
                </a:solidFill>
                <a:effectLst/>
                <a:uLnTx/>
                <a:uFillTx/>
                <a:latin typeface="+mn-lt"/>
                <a:ea typeface="+mn-ea"/>
                <a:cs typeface="+mn-cs"/>
              </a:rPr>
              <a:t> (1B.3.1)</a:t>
            </a:r>
            <a:endParaRPr kumimoji="0" lang="en-US" sz="4000" b="1" i="0" u="none" strike="noStrike" kern="1200" cap="none" spc="0" normalizeH="0" baseline="0" noProof="0">
              <a:ln>
                <a:noFill/>
              </a:ln>
              <a:solidFill>
                <a:srgbClr val="00206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b="1"/>
              <a:t>Subpart A. </a:t>
            </a:r>
            <a:r>
              <a:rPr lang="en-US"/>
              <a:t>Informal resolution. A college or university may offer an informal resolution process if a formal complaint is filed and after providing both parties a notice of allegations. The parties must </a:t>
            </a:r>
            <a:r>
              <a:rPr lang="en-US" b="1"/>
              <a:t>voluntarily</a:t>
            </a:r>
            <a:r>
              <a:rPr lang="en-US"/>
              <a:t> </a:t>
            </a:r>
            <a:r>
              <a:rPr lang="en-US" b="1"/>
              <a:t>consent, in writing, to the informal resolution process</a:t>
            </a:r>
            <a:r>
              <a:rPr lang="en-US"/>
              <a:t>. At any time before agreeing to a resolution, any party has the right to withdraw from the informal resolution process and resume the process with respect to the formal complaint. This procedure neither prevents nor requires the use of informal resolution by individuals who believe they have been subject to conduct in violation of Board Policy 1B.3. Informal resolution shall not be used to resolve allegations that an employee sexually harassed a student. </a:t>
            </a:r>
            <a:endParaRPr lang="en-US">
              <a:solidFill>
                <a:srgbClr val="002060"/>
              </a:solidFill>
            </a:endParaRPr>
          </a:p>
        </p:txBody>
      </p:sp>
    </p:spTree>
    <p:extLst>
      <p:ext uri="{BB962C8B-B14F-4D97-AF65-F5344CB8AC3E}">
        <p14:creationId xmlns:p14="http://schemas.microsoft.com/office/powerpoint/2010/main" val="39901434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0" i="0" u="none" strike="noStrike" kern="1200" cap="none" spc="0" normalizeH="0" baseline="0" noProof="0">
                <a:ln>
                  <a:noFill/>
                </a:ln>
                <a:solidFill>
                  <a:srgbClr val="002060"/>
                </a:solidFill>
                <a:effectLst/>
                <a:uLnTx/>
                <a:uFillTx/>
                <a:latin typeface="+mn-lt"/>
                <a:ea typeface="+mn-ea"/>
                <a:cs typeface="+mn-cs"/>
              </a:rPr>
              <a:t>Informal Resolution (cont.)</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pPr marL="0" indent="0">
              <a:buNone/>
            </a:pPr>
            <a:r>
              <a:rPr lang="en-US">
                <a:solidFill>
                  <a:srgbClr val="002060"/>
                </a:solidFill>
              </a:rPr>
              <a:t>Examples of Possible Educational and Restorative Activities</a:t>
            </a:r>
          </a:p>
          <a:p>
            <a:r>
              <a:rPr lang="en-US">
                <a:solidFill>
                  <a:srgbClr val="002060"/>
                </a:solidFill>
              </a:rPr>
              <a:t>Contact restrictions</a:t>
            </a:r>
          </a:p>
          <a:p>
            <a:r>
              <a:rPr lang="en-US">
                <a:solidFill>
                  <a:srgbClr val="002060"/>
                </a:solidFill>
                <a:ea typeface="Calibri"/>
                <a:cs typeface="Calibri"/>
              </a:rPr>
              <a:t>Geographic restrictions</a:t>
            </a:r>
          </a:p>
          <a:p>
            <a:r>
              <a:rPr lang="en-US">
                <a:solidFill>
                  <a:srgbClr val="002060"/>
                </a:solidFill>
                <a:ea typeface="Calibri"/>
                <a:cs typeface="Calibri"/>
              </a:rPr>
              <a:t>Preferential registration with Housing, Course Schedules</a:t>
            </a:r>
          </a:p>
          <a:p>
            <a:r>
              <a:rPr lang="en-US">
                <a:solidFill>
                  <a:srgbClr val="002060"/>
                </a:solidFill>
                <a:ea typeface="Calibri"/>
                <a:cs typeface="Calibri"/>
              </a:rPr>
              <a:t>Educational programming or training</a:t>
            </a:r>
          </a:p>
          <a:p>
            <a:r>
              <a:rPr lang="en-US">
                <a:solidFill>
                  <a:srgbClr val="002060"/>
                </a:solidFill>
                <a:ea typeface="Calibri"/>
                <a:cs typeface="Calibri"/>
              </a:rPr>
              <a:t>Supported direct (or indirect) conversation or interaction between the Parties</a:t>
            </a:r>
          </a:p>
          <a:p>
            <a:r>
              <a:rPr lang="en-US">
                <a:solidFill>
                  <a:srgbClr val="002060"/>
                </a:solidFill>
                <a:ea typeface="Calibri"/>
                <a:cs typeface="Calibri"/>
              </a:rPr>
              <a:t>Acknowledgment of Harm (without punitive sanctions)</a:t>
            </a:r>
          </a:p>
          <a:p>
            <a:r>
              <a:rPr lang="en-US">
                <a:solidFill>
                  <a:srgbClr val="002060"/>
                </a:solidFill>
                <a:ea typeface="Calibri"/>
                <a:cs typeface="Calibri"/>
              </a:rPr>
              <a:t>Terms related to confidentiality and/or non-disparagement</a:t>
            </a:r>
          </a:p>
          <a:p>
            <a:pPr marL="457200"/>
            <a:r>
              <a:rPr lang="en-US">
                <a:solidFill>
                  <a:srgbClr val="002060"/>
                </a:solidFill>
                <a:ea typeface="Calibri"/>
                <a:cs typeface="Calibri"/>
              </a:rPr>
              <a:t>Terms related to what will be reflected on record, eligibility for future admission/hire</a:t>
            </a:r>
          </a:p>
          <a:p>
            <a:r>
              <a:rPr lang="en-US">
                <a:solidFill>
                  <a:srgbClr val="002060"/>
                </a:solidFill>
                <a:ea typeface="Calibri"/>
                <a:cs typeface="Calibri"/>
              </a:rPr>
              <a:t>Additional individual or community remedies of mutual agreement</a:t>
            </a:r>
          </a:p>
        </p:txBody>
      </p:sp>
    </p:spTree>
    <p:extLst>
      <p:ext uri="{BB962C8B-B14F-4D97-AF65-F5344CB8AC3E}">
        <p14:creationId xmlns:p14="http://schemas.microsoft.com/office/powerpoint/2010/main" val="30454872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908614-A716-D573-A5C9-5E17F1B3AFF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rgbClr val="0C2340"/>
                </a:solidFill>
                <a:effectLst/>
                <a:uLnTx/>
                <a:uFillTx/>
                <a:latin typeface="+mj-lt"/>
                <a:ea typeface="+mn-ea"/>
                <a:cs typeface="+mn-cs"/>
              </a:rPr>
              <a:t>Other Policies and Procedures</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655753531"/>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1A3253-B5CD-3F4B-F077-68BD96523CB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Preferred Name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b="1" cap="all">
                <a:solidFill>
                  <a:srgbClr val="00B050"/>
                </a:solidFill>
              </a:rPr>
              <a:t>System Procedure 1B.1.2 </a:t>
            </a:r>
            <a:endParaRPr lang="en-US" altLang="en-US">
              <a:solidFill>
                <a:srgbClr val="00B050"/>
              </a:solidFill>
            </a:endParaRPr>
          </a:p>
          <a:p>
            <a:r>
              <a:rPr lang="en-US" altLang="en-US">
                <a:solidFill>
                  <a:schemeClr val="tx1">
                    <a:lumMod val="85000"/>
                    <a:lumOff val="15000"/>
                  </a:schemeClr>
                </a:solidFill>
              </a:rPr>
              <a:t>Chosen name that is different, in whole or in part, from legal name</a:t>
            </a:r>
          </a:p>
          <a:p>
            <a:r>
              <a:rPr lang="en-US" altLang="en-US">
                <a:solidFill>
                  <a:schemeClr val="tx1">
                    <a:lumMod val="85000"/>
                    <a:lumOff val="15000"/>
                  </a:schemeClr>
                </a:solidFill>
              </a:rPr>
              <a:t>Each college, university shall have a procedure</a:t>
            </a:r>
          </a:p>
          <a:p>
            <a:pPr lvl="1"/>
            <a:r>
              <a:rPr lang="en-US" altLang="en-US">
                <a:solidFill>
                  <a:schemeClr val="tx1">
                    <a:lumMod val="85000"/>
                    <a:lumOff val="15000"/>
                  </a:schemeClr>
                </a:solidFill>
              </a:rPr>
              <a:t>Registrar: responsible for students and alumni</a:t>
            </a:r>
          </a:p>
          <a:p>
            <a:pPr lvl="1"/>
            <a:r>
              <a:rPr lang="en-US" altLang="en-US">
                <a:solidFill>
                  <a:schemeClr val="tx1">
                    <a:lumMod val="85000"/>
                    <a:lumOff val="15000"/>
                  </a:schemeClr>
                </a:solidFill>
              </a:rPr>
              <a:t>Human resources: responsible for employees</a:t>
            </a:r>
          </a:p>
          <a:p>
            <a:r>
              <a:rPr lang="en-US" altLang="en-US">
                <a:solidFill>
                  <a:schemeClr val="tx1">
                    <a:lumMod val="85000"/>
                    <a:lumOff val="15000"/>
                  </a:schemeClr>
                </a:solidFill>
              </a:rPr>
              <a:t>Used when and where technically and legally possible</a:t>
            </a:r>
          </a:p>
        </p:txBody>
      </p:sp>
    </p:spTree>
    <p:extLst>
      <p:ext uri="{BB962C8B-B14F-4D97-AF65-F5344CB8AC3E}">
        <p14:creationId xmlns:p14="http://schemas.microsoft.com/office/powerpoint/2010/main" val="25004151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A6569-5626-BFD8-0D68-EA94F2F8197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16FD021E-189D-1B43-A361-BBDB98EA4FF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Modifications, Pregnant and Parenting Students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90FDD94F-9167-F38A-4F85-299105998A1C}"/>
              </a:ext>
            </a:extLst>
          </p:cNvPr>
          <p:cNvSpPr>
            <a:spLocks noGrp="1"/>
          </p:cNvSpPr>
          <p:nvPr>
            <p:ph idx="1"/>
          </p:nvPr>
        </p:nvSpPr>
        <p:spPr/>
        <p:txBody>
          <a:bodyPr>
            <a:normAutofit fontScale="92500" lnSpcReduction="10000"/>
          </a:bodyPr>
          <a:lstStyle/>
          <a:p>
            <a:pPr marL="0" indent="0">
              <a:buNone/>
            </a:pPr>
            <a:r>
              <a:rPr lang="en-US" altLang="en-US" b="1" cap="all">
                <a:solidFill>
                  <a:srgbClr val="00B050"/>
                </a:solidFill>
              </a:rPr>
              <a:t>System Procedure 1B.1.3 </a:t>
            </a:r>
            <a:endParaRPr lang="en-US" altLang="en-US">
              <a:solidFill>
                <a:srgbClr val="00B050"/>
              </a:solidFill>
            </a:endParaRPr>
          </a:p>
          <a:p>
            <a:pPr marL="457200"/>
            <a:r>
              <a:rPr lang="en-US" altLang="en-US">
                <a:solidFill>
                  <a:schemeClr val="tx1">
                    <a:lumMod val="85000"/>
                    <a:lumOff val="15000"/>
                  </a:schemeClr>
                </a:solidFill>
              </a:rPr>
              <a:t>Ensuring programs, services, and activities are accessible to students who may be </a:t>
            </a:r>
          </a:p>
          <a:p>
            <a:pPr marL="914400" lvl="1"/>
            <a:r>
              <a:rPr lang="en-US" altLang="en-US">
                <a:solidFill>
                  <a:schemeClr val="tx1">
                    <a:lumMod val="85000"/>
                    <a:lumOff val="15000"/>
                  </a:schemeClr>
                </a:solidFill>
              </a:rPr>
              <a:t>pregnant, </a:t>
            </a:r>
          </a:p>
          <a:p>
            <a:pPr marL="914400" lvl="1"/>
            <a:r>
              <a:rPr lang="en-US" altLang="en-US">
                <a:solidFill>
                  <a:schemeClr val="tx1">
                    <a:lumMod val="85000"/>
                    <a:lumOff val="15000"/>
                  </a:schemeClr>
                </a:solidFill>
              </a:rPr>
              <a:t>experiencing a pregnancy-related condition, or </a:t>
            </a:r>
          </a:p>
          <a:p>
            <a:pPr marL="914400" lvl="1"/>
            <a:r>
              <a:rPr lang="en-US" altLang="en-US">
                <a:solidFill>
                  <a:schemeClr val="tx1">
                    <a:lumMod val="85000"/>
                    <a:lumOff val="15000"/>
                  </a:schemeClr>
                </a:solidFill>
              </a:rPr>
              <a:t>parenting a child under the age of 18</a:t>
            </a:r>
          </a:p>
          <a:p>
            <a:pPr marL="457200"/>
            <a:r>
              <a:rPr lang="en-US" altLang="en-US">
                <a:solidFill>
                  <a:schemeClr val="tx1">
                    <a:lumMod val="85000"/>
                    <a:lumOff val="15000"/>
                  </a:schemeClr>
                </a:solidFill>
              </a:rPr>
              <a:t>Information sharing requirements: students’ rights</a:t>
            </a:r>
          </a:p>
          <a:p>
            <a:pPr marL="457200"/>
            <a:r>
              <a:rPr lang="en-US" altLang="en-US">
                <a:solidFill>
                  <a:schemeClr val="tx1">
                    <a:lumMod val="85000"/>
                    <a:lumOff val="15000"/>
                  </a:schemeClr>
                </a:solidFill>
              </a:rPr>
              <a:t>Reasonable modifications for students</a:t>
            </a:r>
          </a:p>
          <a:p>
            <a:pPr marL="457200"/>
            <a:r>
              <a:rPr lang="en-US" altLang="en-US">
                <a:solidFill>
                  <a:schemeClr val="tx1">
                    <a:lumMod val="85000"/>
                    <a:lumOff val="15000"/>
                  </a:schemeClr>
                </a:solidFill>
              </a:rPr>
              <a:t>Lactation space access</a:t>
            </a:r>
          </a:p>
          <a:p>
            <a:pPr marL="457200"/>
            <a:r>
              <a:rPr lang="en-US" altLang="en-US">
                <a:solidFill>
                  <a:schemeClr val="tx1">
                    <a:lumMod val="85000"/>
                    <a:lumOff val="15000"/>
                  </a:schemeClr>
                </a:solidFill>
              </a:rPr>
              <a:t>Absences: excused and leaves</a:t>
            </a:r>
          </a:p>
        </p:txBody>
      </p:sp>
    </p:spTree>
    <p:extLst>
      <p:ext uri="{BB962C8B-B14F-4D97-AF65-F5344CB8AC3E}">
        <p14:creationId xmlns:p14="http://schemas.microsoft.com/office/powerpoint/2010/main" val="40381880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2CF560-44BE-F166-CBE7-5D0883AA687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Accommodations for Individuals w. Disabilities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0" indent="0">
              <a:buNone/>
            </a:pPr>
            <a:r>
              <a:rPr lang="en-US" altLang="en-US" b="1" cap="all">
                <a:solidFill>
                  <a:srgbClr val="00B050"/>
                </a:solidFill>
              </a:rPr>
              <a:t>Board 1B.4 Policy </a:t>
            </a:r>
            <a:endParaRPr lang="en-US" altLang="en-US">
              <a:solidFill>
                <a:srgbClr val="00B050"/>
              </a:solidFill>
            </a:endParaRPr>
          </a:p>
          <a:p>
            <a:pPr marL="457200"/>
            <a:r>
              <a:rPr lang="en-US" altLang="en-US">
                <a:solidFill>
                  <a:schemeClr val="tx1">
                    <a:lumMod val="85000"/>
                    <a:lumOff val="15000"/>
                  </a:schemeClr>
                </a:solidFill>
              </a:rPr>
              <a:t>Programs, services, and activities shall be accessible to individuals with disabilities, in compliance with state and federal laws</a:t>
            </a:r>
          </a:p>
          <a:p>
            <a:pPr marL="457200"/>
            <a:r>
              <a:rPr lang="en-US" altLang="en-US">
                <a:solidFill>
                  <a:schemeClr val="tx1">
                    <a:lumMod val="85000"/>
                    <a:lumOff val="15000"/>
                  </a:schemeClr>
                </a:solidFill>
              </a:rPr>
              <a:t>Individuals with disabilities may need accommodations to have equally effective opportunities</a:t>
            </a:r>
          </a:p>
          <a:p>
            <a:pPr marL="457200"/>
            <a:r>
              <a:rPr lang="en-US" altLang="en-US">
                <a:solidFill>
                  <a:schemeClr val="tx1">
                    <a:lumMod val="85000"/>
                    <a:lumOff val="15000"/>
                  </a:schemeClr>
                </a:solidFill>
              </a:rPr>
              <a:t>Reasonable accommodations will be made to ensure access (with some noted limitations), including modifications to rules, policies, and practices</a:t>
            </a:r>
          </a:p>
          <a:p>
            <a:pPr marL="457200"/>
            <a:r>
              <a:rPr lang="en-US" altLang="en-US">
                <a:solidFill>
                  <a:schemeClr val="tx1">
                    <a:lumMod val="85000"/>
                    <a:lumOff val="15000"/>
                  </a:schemeClr>
                </a:solidFill>
              </a:rPr>
              <a:t>Provide qualified student with a disability access to services and activities</a:t>
            </a:r>
          </a:p>
          <a:p>
            <a:pPr marL="457200"/>
            <a:r>
              <a:rPr lang="en-US" altLang="en-US">
                <a:solidFill>
                  <a:schemeClr val="tx1">
                    <a:lumMod val="85000"/>
                    <a:lumOff val="15000"/>
                  </a:schemeClr>
                </a:solidFill>
              </a:rPr>
              <a:t>College, University must have process to request an accommodation</a:t>
            </a:r>
          </a:p>
        </p:txBody>
      </p:sp>
      <p:sp>
        <p:nvSpPr>
          <p:cNvPr id="3" name="TextBox 2">
            <a:extLst>
              <a:ext uri="{FF2B5EF4-FFF2-40B4-BE49-F238E27FC236}">
                <a16:creationId xmlns:a16="http://schemas.microsoft.com/office/drawing/2014/main" id="{A317A960-17C0-D5F0-583B-2A1BC911F1C5}"/>
              </a:ext>
            </a:extLst>
          </p:cNvPr>
          <p:cNvSpPr txBox="1"/>
          <p:nvPr/>
        </p:nvSpPr>
        <p:spPr>
          <a:xfrm>
            <a:off x="7315201" y="1593273"/>
            <a:ext cx="3255818" cy="369332"/>
          </a:xfrm>
          <a:prstGeom prst="rect">
            <a:avLst/>
          </a:prstGeom>
          <a:noFill/>
        </p:spPr>
        <p:txBody>
          <a:bodyPr wrap="square" rtlCol="0">
            <a:spAutoFit/>
          </a:bodyPr>
          <a:lstStyle/>
          <a:p>
            <a:r>
              <a:rPr lang="en-US" b="1">
                <a:solidFill>
                  <a:srgbClr val="FF0000"/>
                </a:solidFill>
              </a:rPr>
              <a:t>BOT approved update 2/18/26</a:t>
            </a:r>
          </a:p>
        </p:txBody>
      </p:sp>
    </p:spTree>
    <p:extLst>
      <p:ext uri="{BB962C8B-B14F-4D97-AF65-F5344CB8AC3E}">
        <p14:creationId xmlns:p14="http://schemas.microsoft.com/office/powerpoint/2010/main" val="19237695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E521AB-33F2-EF75-E5FE-F4A878A8F60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Respectful Workplace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b="1" cap="all">
                <a:solidFill>
                  <a:srgbClr val="00B050"/>
                </a:solidFill>
              </a:rPr>
              <a:t>System 1C.0.2 Procedure </a:t>
            </a:r>
            <a:endParaRPr lang="en-US" altLang="en-US">
              <a:solidFill>
                <a:srgbClr val="00B050"/>
              </a:solidFill>
            </a:endParaRPr>
          </a:p>
          <a:p>
            <a:pPr marL="457200"/>
            <a:r>
              <a:rPr lang="en-US" altLang="en-US"/>
              <a:t>Objectively respectful and professional workplace</a:t>
            </a:r>
          </a:p>
          <a:p>
            <a:pPr marL="457200"/>
            <a:r>
              <a:rPr lang="en-US" altLang="en-US" b="1"/>
              <a:t>Professionalism</a:t>
            </a:r>
            <a:r>
              <a:rPr lang="en-US" altLang="en-US"/>
              <a:t>: Displaying the good judgment and proper behavior that is reasonably expected in the workplace</a:t>
            </a:r>
          </a:p>
          <a:p>
            <a:pPr marL="457200"/>
            <a:r>
              <a:rPr lang="en-US" altLang="en-US" b="1"/>
              <a:t>Respect</a:t>
            </a:r>
            <a:r>
              <a:rPr lang="en-US" altLang="en-US"/>
              <a:t>: Behavior or communication that demonstrates positive consideration and treats individuals in a manner that a reasonable person would find appropriate</a:t>
            </a:r>
          </a:p>
          <a:p>
            <a:pPr marL="457200"/>
            <a:r>
              <a:rPr lang="en-US" altLang="en-US" b="1"/>
              <a:t>Prohibitions</a:t>
            </a:r>
            <a:r>
              <a:rPr lang="en-US" altLang="en-US"/>
              <a:t>: aggressive behaviors; deliberately destroying, damaging, or obstructing work performance; knowingly making a false complaint; retaliation</a:t>
            </a:r>
          </a:p>
        </p:txBody>
      </p:sp>
    </p:spTree>
    <p:extLst>
      <p:ext uri="{BB962C8B-B14F-4D97-AF65-F5344CB8AC3E}">
        <p14:creationId xmlns:p14="http://schemas.microsoft.com/office/powerpoint/2010/main" val="30131149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AB076D-DB0A-48DD-5F40-1A4E907DE8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Code of Conduct and Ethics</a:t>
            </a:r>
          </a:p>
        </p:txBody>
      </p:sp>
      <p:sp>
        <p:nvSpPr>
          <p:cNvPr id="2" name="Content Placeholder 1">
            <a:extLst>
              <a:ext uri="{FF2B5EF4-FFF2-40B4-BE49-F238E27FC236}">
                <a16:creationId xmlns:a16="http://schemas.microsoft.com/office/drawing/2014/main" id="{2D30A952-052B-5283-7AAE-032390092EFD}"/>
              </a:ext>
            </a:extLst>
          </p:cNvPr>
          <p:cNvSpPr>
            <a:spLocks noGrp="1"/>
          </p:cNvSpPr>
          <p:nvPr>
            <p:ph idx="1"/>
          </p:nvPr>
        </p:nvSpPr>
        <p:spPr/>
        <p:txBody>
          <a:bodyPr>
            <a:normAutofit fontScale="92500" lnSpcReduction="20000"/>
          </a:bodyPr>
          <a:lstStyle/>
          <a:p>
            <a:pPr marL="0" indent="0">
              <a:buNone/>
            </a:pPr>
            <a:r>
              <a:rPr lang="en-US" altLang="en-US" b="1" cap="all">
                <a:solidFill>
                  <a:srgbClr val="FC4C02"/>
                </a:solidFill>
              </a:rPr>
              <a:t>System 1C.0.1 Procedure </a:t>
            </a:r>
            <a:endParaRPr lang="en-US" altLang="en-US">
              <a:solidFill>
                <a:srgbClr val="FC4C02"/>
              </a:solidFill>
            </a:endParaRPr>
          </a:p>
          <a:p>
            <a:pPr marL="457200"/>
            <a:r>
              <a:rPr lang="en-US" altLang="en-US"/>
              <a:t>All employees of Minnesota State must meet public expectations for excellence</a:t>
            </a:r>
          </a:p>
          <a:p>
            <a:r>
              <a:rPr lang="en-US"/>
              <a:t>Ethics</a:t>
            </a:r>
          </a:p>
          <a:p>
            <a:pPr lvl="1"/>
            <a:r>
              <a:rPr lang="en-US"/>
              <a:t>Conflicts of interest </a:t>
            </a:r>
          </a:p>
          <a:p>
            <a:pPr lvl="1"/>
            <a:r>
              <a:rPr lang="en-US"/>
              <a:t>Compensation, benefits or gifts</a:t>
            </a:r>
          </a:p>
          <a:p>
            <a:pPr lvl="1"/>
            <a:r>
              <a:rPr lang="en-US"/>
              <a:t>Personal advantage</a:t>
            </a:r>
          </a:p>
          <a:p>
            <a:pPr lvl="1"/>
            <a:r>
              <a:rPr lang="en-US"/>
              <a:t>Use of Minnesota State property</a:t>
            </a:r>
          </a:p>
          <a:p>
            <a:pPr lvl="1"/>
            <a:r>
              <a:rPr lang="en-US"/>
              <a:t>Political activities and influence</a:t>
            </a:r>
          </a:p>
          <a:p>
            <a:pPr lvl="1"/>
            <a:r>
              <a:rPr lang="en-US"/>
              <a:t>Purchasing and contracting</a:t>
            </a:r>
          </a:p>
          <a:p>
            <a:pPr marL="457200"/>
            <a:r>
              <a:rPr lang="en-US"/>
              <a:t>Employees must comply with all board policies and system procedures (including 9 noted areas)</a:t>
            </a:r>
          </a:p>
        </p:txBody>
      </p:sp>
    </p:spTree>
    <p:extLst>
      <p:ext uri="{BB962C8B-B14F-4D97-AF65-F5344CB8AC3E}">
        <p14:creationId xmlns:p14="http://schemas.microsoft.com/office/powerpoint/2010/main" val="12512177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C43542-9716-E171-64F7-DBBB221E2F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Fraud or Other Dishonest Acts</a:t>
            </a:r>
          </a:p>
        </p:txBody>
      </p:sp>
      <p:sp>
        <p:nvSpPr>
          <p:cNvPr id="4" name="Content Placeholder 3">
            <a:extLst>
              <a:ext uri="{FF2B5EF4-FFF2-40B4-BE49-F238E27FC236}">
                <a16:creationId xmlns:a16="http://schemas.microsoft.com/office/drawing/2014/main" id="{04527A16-B8E7-2056-DE60-FC9C4ECBC893}"/>
              </a:ext>
            </a:extLst>
          </p:cNvPr>
          <p:cNvSpPr>
            <a:spLocks noGrp="1"/>
          </p:cNvSpPr>
          <p:nvPr>
            <p:ph idx="1"/>
          </p:nvPr>
        </p:nvSpPr>
        <p:spPr/>
        <p:txBody>
          <a:bodyPr>
            <a:normAutofit/>
          </a:bodyPr>
          <a:lstStyle/>
          <a:p>
            <a:pPr marL="0" indent="0">
              <a:buNone/>
            </a:pPr>
            <a:r>
              <a:rPr lang="en-US" altLang="en-US" b="1" cap="all">
                <a:solidFill>
                  <a:srgbClr val="0C2340"/>
                </a:solidFill>
              </a:rPr>
              <a:t>System 1C.2 Policy </a:t>
            </a:r>
            <a:endParaRPr lang="en-US" altLang="en-US"/>
          </a:p>
          <a:p>
            <a:r>
              <a:rPr lang="en-US" altLang="en-US"/>
              <a:t>Fraudulent and other dishonest acts</a:t>
            </a:r>
          </a:p>
          <a:p>
            <a:pPr lvl="1"/>
            <a:r>
              <a:rPr lang="en-US" altLang="en-US"/>
              <a:t>Ex. Theft or misuses of college or university assets, time, property</a:t>
            </a:r>
          </a:p>
          <a:p>
            <a:pPr lvl="1"/>
            <a:r>
              <a:rPr lang="en-US" altLang="en-US"/>
              <a:t>Conflicts of interest</a:t>
            </a:r>
          </a:p>
          <a:p>
            <a:pPr lvl="1"/>
            <a:r>
              <a:rPr lang="en-US" altLang="en-US"/>
              <a:t>Double employment, where employee is working two jobs at the same time</a:t>
            </a:r>
          </a:p>
          <a:p>
            <a:r>
              <a:rPr lang="en-US"/>
              <a:t>State of Minnesota Code of Ethics</a:t>
            </a:r>
          </a:p>
          <a:p>
            <a:r>
              <a:rPr lang="en-US"/>
              <a:t>Fraud inquiries and investigations</a:t>
            </a:r>
          </a:p>
          <a:p>
            <a:r>
              <a:rPr lang="en-US"/>
              <a:t>Remedial actions</a:t>
            </a:r>
          </a:p>
          <a:p>
            <a:r>
              <a:rPr lang="en-US"/>
              <a:t>Whistleblower protections</a:t>
            </a:r>
          </a:p>
        </p:txBody>
      </p:sp>
    </p:spTree>
    <p:extLst>
      <p:ext uri="{BB962C8B-B14F-4D97-AF65-F5344CB8AC3E}">
        <p14:creationId xmlns:p14="http://schemas.microsoft.com/office/powerpoint/2010/main" val="17188841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AA856-D00A-00B9-B268-4FBC03A49B2C}"/>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F74BDBB6-C005-796E-5682-59E06AA3885E}"/>
              </a:ext>
            </a:extLst>
          </p:cNvPr>
          <p:cNvSpPr>
            <a:spLocks noGrp="1"/>
          </p:cNvSpPr>
          <p:nvPr>
            <p:ph type="title"/>
          </p:nvPr>
        </p:nvSpPr>
        <p:spPr/>
        <p:txBody>
          <a:bodyPr/>
          <a:lstStyle/>
          <a:p>
            <a:r>
              <a:rPr lang="en-US"/>
              <a:t>Different Allegations, Different Processes</a:t>
            </a:r>
          </a:p>
        </p:txBody>
      </p:sp>
      <p:sp>
        <p:nvSpPr>
          <p:cNvPr id="5" name="Slide Number Placeholder 4">
            <a:extLst>
              <a:ext uri="{FF2B5EF4-FFF2-40B4-BE49-F238E27FC236}">
                <a16:creationId xmlns:a16="http://schemas.microsoft.com/office/drawing/2014/main" id="{DA335022-7E54-588F-7BC9-F17B19D3809F}"/>
              </a:ext>
            </a:extLst>
          </p:cNvPr>
          <p:cNvSpPr>
            <a:spLocks noGrp="1"/>
          </p:cNvSpPr>
          <p:nvPr>
            <p:ph type="sldNum" sz="quarter" idx="4294967295"/>
          </p:nvPr>
        </p:nvSpPr>
        <p:spPr>
          <a:xfrm>
            <a:off x="0" y="0"/>
            <a:ext cx="0" cy="0"/>
          </a:xfrm>
        </p:spPr>
        <p:txBody>
          <a:bodyPr/>
          <a:lstStyle/>
          <a:p>
            <a:fld id="{7E3DB3BD-626B-47E2-86DD-3ABF2674C52C}" type="slidenum">
              <a:rPr lang="en-US" smtClean="0"/>
              <a:t>49</a:t>
            </a:fld>
            <a:endParaRPr lang="en-US"/>
          </a:p>
        </p:txBody>
      </p:sp>
      <p:sp>
        <p:nvSpPr>
          <p:cNvPr id="2" name="Content Placeholder 1">
            <a:extLst>
              <a:ext uri="{FF2B5EF4-FFF2-40B4-BE49-F238E27FC236}">
                <a16:creationId xmlns:a16="http://schemas.microsoft.com/office/drawing/2014/main" id="{7FF36B6B-67D7-E3AD-A82B-1F5D9C5E2930}"/>
              </a:ext>
            </a:extLst>
          </p:cNvPr>
          <p:cNvSpPr>
            <a:spLocks noGrp="1"/>
          </p:cNvSpPr>
          <p:nvPr/>
        </p:nvSpPr>
        <p:spPr>
          <a:xfrm>
            <a:off x="836612" y="1690688"/>
            <a:ext cx="5811323" cy="4343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Clr>
                <a:schemeClr val="tx2"/>
              </a:buClr>
              <a:buNone/>
            </a:pPr>
            <a:r>
              <a:rPr lang="en-US" sz="2400"/>
              <a:t>The processes for different types of allegations are NOT THE SAME </a:t>
            </a:r>
          </a:p>
          <a:p>
            <a:pPr marL="0" indent="0">
              <a:buClr>
                <a:schemeClr val="tx2"/>
              </a:buClr>
              <a:buNone/>
            </a:pPr>
            <a:endParaRPr lang="en-US" sz="1800"/>
          </a:p>
          <a:p>
            <a:pPr marL="0" indent="0">
              <a:buClr>
                <a:schemeClr val="tx2"/>
              </a:buClr>
              <a:buNone/>
            </a:pPr>
            <a:r>
              <a:rPr lang="en-US" sz="2400"/>
              <a:t>Do not use the 1B.1 decision maker process for 1C.2 allegations:</a:t>
            </a:r>
          </a:p>
          <a:p>
            <a:pPr>
              <a:buClr>
                <a:schemeClr val="tx2"/>
              </a:buClr>
            </a:pPr>
            <a:r>
              <a:rPr lang="en-US" sz="2000"/>
              <a:t>Can result in incorrect conclusions and re-investigations</a:t>
            </a:r>
          </a:p>
          <a:p>
            <a:pPr>
              <a:buClr>
                <a:schemeClr val="tx2"/>
              </a:buClr>
            </a:pPr>
            <a:r>
              <a:rPr lang="en-US" sz="2000"/>
              <a:t>Minnesota State is required by law to report evidence of fraud, waste, and abuse to the Office of the Legislative Auditor and (if applicable) federal authorities.</a:t>
            </a:r>
          </a:p>
          <a:p>
            <a:pPr marL="0" indent="0">
              <a:buClr>
                <a:schemeClr val="tx2"/>
              </a:buClr>
              <a:buNone/>
            </a:pPr>
            <a:endParaRPr lang="en-US" sz="1800"/>
          </a:p>
        </p:txBody>
      </p:sp>
      <p:sp>
        <p:nvSpPr>
          <p:cNvPr id="3" name="TextBox 2">
            <a:extLst>
              <a:ext uri="{FF2B5EF4-FFF2-40B4-BE49-F238E27FC236}">
                <a16:creationId xmlns:a16="http://schemas.microsoft.com/office/drawing/2014/main" id="{41424652-7FEB-BF2A-9E48-959DC22EE428}"/>
              </a:ext>
            </a:extLst>
          </p:cNvPr>
          <p:cNvSpPr txBox="1"/>
          <p:nvPr/>
        </p:nvSpPr>
        <p:spPr>
          <a:xfrm>
            <a:off x="7552699" y="2727623"/>
            <a:ext cx="4406582" cy="160043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sz="2000"/>
              <a:t>Differences between the types of investigations</a:t>
            </a:r>
          </a:p>
          <a:p>
            <a:pPr marL="285750" indent="-285750">
              <a:buFont typeface="Arial" panose="020B0604020202020204" pitchFamily="34" charset="0"/>
              <a:buChar char="•"/>
            </a:pPr>
            <a:r>
              <a:rPr lang="en-US" sz="2000"/>
              <a:t>Different reporting responsibilities by law or policy</a:t>
            </a:r>
          </a:p>
          <a:p>
            <a:endParaRPr lang="en-US"/>
          </a:p>
        </p:txBody>
      </p:sp>
      <p:sp>
        <p:nvSpPr>
          <p:cNvPr id="4" name="Oval 3">
            <a:extLst>
              <a:ext uri="{FF2B5EF4-FFF2-40B4-BE49-F238E27FC236}">
                <a16:creationId xmlns:a16="http://schemas.microsoft.com/office/drawing/2014/main" id="{32354A79-7FC3-5CFD-FEFA-F59E28C248BF}"/>
              </a:ext>
            </a:extLst>
          </p:cNvPr>
          <p:cNvSpPr/>
          <p:nvPr/>
        </p:nvSpPr>
        <p:spPr>
          <a:xfrm>
            <a:off x="8055980" y="1690688"/>
            <a:ext cx="2520180" cy="88883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Considerations</a:t>
            </a:r>
          </a:p>
        </p:txBody>
      </p:sp>
    </p:spTree>
    <p:extLst>
      <p:ext uri="{BB962C8B-B14F-4D97-AF65-F5344CB8AC3E}">
        <p14:creationId xmlns:p14="http://schemas.microsoft.com/office/powerpoint/2010/main" val="2445181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6C27CA-6CAB-EA4F-7A22-32AB052B8138}"/>
              </a:ext>
            </a:extLst>
          </p:cNvPr>
          <p:cNvSpPr>
            <a:spLocks noGrp="1"/>
          </p:cNvSpPr>
          <p:nvPr>
            <p:ph type="title"/>
          </p:nvPr>
        </p:nvSpPr>
        <p:spPr/>
        <p:txBody>
          <a:bodyPr/>
          <a:lstStyle/>
          <a:p>
            <a:r>
              <a:rPr lang="en-US"/>
              <a:t>Protected Classes</a:t>
            </a:r>
          </a:p>
        </p:txBody>
      </p:sp>
      <p:sp>
        <p:nvSpPr>
          <p:cNvPr id="5" name="Rectangle 3"/>
          <p:cNvSpPr>
            <a:spLocks noGrp="1" noChangeArrowheads="1"/>
          </p:cNvSpPr>
          <p:nvPr>
            <p:ph idx="1"/>
          </p:nvPr>
        </p:nvSpPr>
        <p:spPr/>
        <p:txBody>
          <a:bodyPr rtlCol="0">
            <a:normAutofit fontScale="92500" lnSpcReduction="20000"/>
          </a:bodyPr>
          <a:lstStyle/>
          <a:p>
            <a:pPr marL="0" indent="0">
              <a:buNone/>
            </a:pPr>
            <a:r>
              <a:rPr lang="en-US" altLang="en-US"/>
              <a:t>Harassment and discrimination are prohibited based on:</a:t>
            </a:r>
          </a:p>
          <a:p>
            <a:r>
              <a:rPr lang="en-US" altLang="en-US" sz="2400"/>
              <a:t>Race</a:t>
            </a:r>
          </a:p>
          <a:p>
            <a:r>
              <a:rPr lang="en-US" altLang="en-US" sz="2400"/>
              <a:t>Creed 	</a:t>
            </a:r>
          </a:p>
          <a:p>
            <a:r>
              <a:rPr lang="en-US" altLang="en-US" sz="2400"/>
              <a:t>Age</a:t>
            </a:r>
          </a:p>
          <a:p>
            <a:r>
              <a:rPr lang="en-US" altLang="en-US" sz="2400"/>
              <a:t>Disability</a:t>
            </a:r>
          </a:p>
          <a:p>
            <a:r>
              <a:rPr lang="en-US" altLang="en-US" sz="2400"/>
              <a:t>Sexual Orientation</a:t>
            </a:r>
          </a:p>
          <a:p>
            <a:r>
              <a:rPr lang="en-US" altLang="en-US" sz="2400"/>
              <a:t>Gender Expression </a:t>
            </a:r>
          </a:p>
          <a:p>
            <a:r>
              <a:rPr lang="en-US" altLang="en-US" sz="2400"/>
              <a:t>Familial Status 	</a:t>
            </a:r>
          </a:p>
          <a:p>
            <a:r>
              <a:rPr lang="en-US" altLang="en-US" sz="2400"/>
              <a:t>Sex </a:t>
            </a:r>
            <a:r>
              <a:rPr lang="en-US" sz="2400"/>
              <a:t>(including pregnancy, child birth, and related medical conditions)</a:t>
            </a:r>
            <a:endParaRPr lang="en-US" altLang="en-US" sz="2400"/>
          </a:p>
          <a:p>
            <a:r>
              <a:rPr lang="en-US" altLang="en-US" sz="2400"/>
              <a:t>Status with regard to Public Assistance</a:t>
            </a:r>
          </a:p>
          <a:p>
            <a:r>
              <a:rPr lang="en-US" altLang="en-US" sz="2400"/>
              <a:t>Membership or activity in a local human rights commission</a:t>
            </a:r>
            <a:endParaRPr lang="en-US"/>
          </a:p>
        </p:txBody>
      </p:sp>
      <p:sp>
        <p:nvSpPr>
          <p:cNvPr id="6" name="Text Placeholder 5">
            <a:extLst>
              <a:ext uri="{FF2B5EF4-FFF2-40B4-BE49-F238E27FC236}">
                <a16:creationId xmlns:a16="http://schemas.microsoft.com/office/drawing/2014/main" id="{E4E638A4-09BD-34E3-06A6-A0B121BCEBB0}"/>
              </a:ext>
            </a:extLst>
          </p:cNvPr>
          <p:cNvSpPr>
            <a:spLocks noGrp="1"/>
          </p:cNvSpPr>
          <p:nvPr>
            <p:ph sz="half" idx="4294967295"/>
          </p:nvPr>
        </p:nvSpPr>
        <p:spPr>
          <a:xfrm>
            <a:off x="7010400" y="925513"/>
            <a:ext cx="5181600" cy="5027612"/>
          </a:xfrm>
        </p:spPr>
        <p:txBody>
          <a:bodyPr anchor="ctr">
            <a:noAutofit/>
          </a:bodyPr>
          <a:lstStyle/>
          <a:p>
            <a:pPr>
              <a:lnSpc>
                <a:spcPct val="80000"/>
              </a:lnSpc>
            </a:pPr>
            <a:r>
              <a:rPr lang="en-US" sz="1900"/>
              <a:t>Color</a:t>
            </a:r>
          </a:p>
          <a:p>
            <a:pPr>
              <a:lnSpc>
                <a:spcPct val="80000"/>
              </a:lnSpc>
            </a:pPr>
            <a:r>
              <a:rPr lang="en-US" sz="1900"/>
              <a:t>Religion</a:t>
            </a:r>
          </a:p>
          <a:p>
            <a:pPr>
              <a:lnSpc>
                <a:spcPct val="80000"/>
              </a:lnSpc>
            </a:pPr>
            <a:r>
              <a:rPr lang="en-US" sz="1900"/>
              <a:t>National Origin</a:t>
            </a:r>
          </a:p>
          <a:p>
            <a:pPr>
              <a:lnSpc>
                <a:spcPct val="80000"/>
              </a:lnSpc>
            </a:pPr>
            <a:r>
              <a:rPr lang="en-US" sz="1900"/>
              <a:t>Marital Status</a:t>
            </a:r>
          </a:p>
          <a:p>
            <a:pPr>
              <a:lnSpc>
                <a:spcPct val="80000"/>
              </a:lnSpc>
            </a:pPr>
            <a:r>
              <a:rPr lang="en-US" sz="1900"/>
              <a:t>Gender Identity</a:t>
            </a:r>
          </a:p>
          <a:p>
            <a:pPr>
              <a:lnSpc>
                <a:spcPct val="80000"/>
              </a:lnSpc>
            </a:pPr>
            <a:r>
              <a:rPr lang="en-US" altLang="en-US" sz="1900"/>
              <a:t>Veteran Status</a:t>
            </a:r>
          </a:p>
          <a:p>
            <a:pPr>
              <a:lnSpc>
                <a:spcPct val="80000"/>
              </a:lnSpc>
            </a:pPr>
            <a:r>
              <a:rPr lang="en-US" altLang="en-US" sz="1900"/>
              <a:t>Genetic Information (employees)</a:t>
            </a:r>
            <a:endParaRPr lang="en-US" sz="1900"/>
          </a:p>
        </p:txBody>
      </p:sp>
    </p:spTree>
    <p:extLst>
      <p:ext uri="{BB962C8B-B14F-4D97-AF65-F5344CB8AC3E}">
        <p14:creationId xmlns:p14="http://schemas.microsoft.com/office/powerpoint/2010/main" val="39159760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68F8-D36E-41BC-8FF6-349BA782B2C4}"/>
              </a:ext>
            </a:extLst>
          </p:cNvPr>
          <p:cNvSpPr>
            <a:spLocks noGrp="1"/>
          </p:cNvSpPr>
          <p:nvPr>
            <p:ph type="title"/>
          </p:nvPr>
        </p:nvSpPr>
        <p:spPr/>
        <p:txBody>
          <a:bodyPr>
            <a:normAutofit fontScale="90000"/>
          </a:bodyPr>
          <a:lstStyle/>
          <a:p>
            <a:pPr algn="ctr"/>
            <a:r>
              <a:rPr lang="en-US"/>
              <a:t>Federal and State </a:t>
            </a:r>
            <a:br>
              <a:rPr lang="en-US"/>
            </a:br>
            <a:r>
              <a:rPr lang="en-US"/>
              <a:t>Laws and policies</a:t>
            </a:r>
          </a:p>
        </p:txBody>
      </p:sp>
      <p:sp>
        <p:nvSpPr>
          <p:cNvPr id="3" name="Text Placeholder 2">
            <a:extLst>
              <a:ext uri="{FF2B5EF4-FFF2-40B4-BE49-F238E27FC236}">
                <a16:creationId xmlns:a16="http://schemas.microsoft.com/office/drawing/2014/main" id="{26BB5937-3A19-37C9-8F86-78EC3510280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329144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p:txBody>
          <a:bodyPr>
            <a:normAutofit/>
          </a:bodyPr>
          <a:lstStyle/>
          <a:p>
            <a:pPr marL="0" indent="0">
              <a:buNone/>
            </a:pPr>
            <a:r>
              <a:rPr lang="en-US" b="1">
                <a:solidFill>
                  <a:srgbClr val="009F4D"/>
                </a:solidFill>
              </a:rPr>
              <a:t>Reauthorized and effective Oct. 2014:</a:t>
            </a:r>
          </a:p>
          <a:p>
            <a:r>
              <a:rPr lang="en-US"/>
              <a:t>Prompt, fair, and impartial process: initial investigation to final result</a:t>
            </a:r>
          </a:p>
          <a:p>
            <a:r>
              <a:rPr lang="en-US"/>
              <a:t>Process must be consistent with institution’s policies and transparent to both parties</a:t>
            </a:r>
          </a:p>
          <a:p>
            <a:r>
              <a:rPr lang="en-US"/>
              <a:t>Both parties shall have:</a:t>
            </a:r>
          </a:p>
          <a:p>
            <a:pPr marL="857250" lvl="1" indent="-457200"/>
            <a:r>
              <a:rPr lang="en-US"/>
              <a:t>Equal opportunities to have others present, including advisor of choice</a:t>
            </a:r>
          </a:p>
          <a:p>
            <a:pPr marL="857250" lvl="1" indent="-457200"/>
            <a:r>
              <a:rPr lang="en-US"/>
              <a:t>Timely notice of meetings and who will be present</a:t>
            </a:r>
          </a:p>
          <a:p>
            <a:pPr marL="857250" lvl="1" indent="-457200"/>
            <a:r>
              <a:rPr lang="en-US"/>
              <a:t>Timely and equal access to information used during disciplinary meetings and hearings</a:t>
            </a:r>
          </a:p>
        </p:txBody>
      </p:sp>
      <p:sp>
        <p:nvSpPr>
          <p:cNvPr id="4" name="Slide Number Placeholder 3">
            <a:extLst>
              <a:ext uri="{FF2B5EF4-FFF2-40B4-BE49-F238E27FC236}">
                <a16:creationId xmlns:a16="http://schemas.microsoft.com/office/drawing/2014/main" id="{F7B2E5AE-F3BC-043C-6B23-DC30930264CF}"/>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51</a:t>
            </a:fld>
            <a:endParaRPr lang="en-US"/>
          </a:p>
        </p:txBody>
      </p:sp>
    </p:spTree>
    <p:extLst>
      <p:ext uri="{BB962C8B-B14F-4D97-AF65-F5344CB8AC3E}">
        <p14:creationId xmlns:p14="http://schemas.microsoft.com/office/powerpoint/2010/main" val="2222839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p:txBody>
          <a:bodyPr>
            <a:normAutofit/>
          </a:bodyPr>
          <a:lstStyle/>
          <a:p>
            <a:pPr marL="457200" indent="-457200"/>
            <a:r>
              <a:rPr lang="en-US"/>
              <a:t>Officials shall be </a:t>
            </a:r>
            <a:r>
              <a:rPr lang="en-US" b="1"/>
              <a:t>trained annually</a:t>
            </a:r>
            <a:r>
              <a:rPr lang="en-US"/>
              <a:t>, including having no conflict of interest or bias for or against either party</a:t>
            </a:r>
          </a:p>
          <a:p>
            <a:pPr marL="457200" indent="-457200"/>
            <a:r>
              <a:rPr lang="en-US" b="1"/>
              <a:t>Reasonably prompt timeframe</a:t>
            </a:r>
            <a:r>
              <a:rPr lang="en-US"/>
              <a:t>, which may be extended for good cause with written notice to both parties, stating the delay and the reason</a:t>
            </a:r>
          </a:p>
          <a:p>
            <a:pPr marL="457200" indent="-457200"/>
            <a:r>
              <a:rPr lang="en-US"/>
              <a:t>Both parties shall receive </a:t>
            </a:r>
            <a:r>
              <a:rPr lang="en-US" b="1"/>
              <a:t>simultaneous notification</a:t>
            </a:r>
            <a:r>
              <a:rPr lang="en-US"/>
              <a:t>, in writing, of the result of the proceeding, including rationale, sanctions, available appeal, and any changes to the results, and when the results become final </a:t>
            </a:r>
          </a:p>
        </p:txBody>
      </p:sp>
      <p:sp>
        <p:nvSpPr>
          <p:cNvPr id="4" name="Slide Number Placeholder 3">
            <a:extLst>
              <a:ext uri="{FF2B5EF4-FFF2-40B4-BE49-F238E27FC236}">
                <a16:creationId xmlns:a16="http://schemas.microsoft.com/office/drawing/2014/main" id="{FE3255C9-F718-BC17-8D1E-C34C1ABE6EEB}"/>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52</a:t>
            </a:fld>
            <a:endParaRPr lang="en-US"/>
          </a:p>
        </p:txBody>
      </p:sp>
    </p:spTree>
    <p:extLst>
      <p:ext uri="{BB962C8B-B14F-4D97-AF65-F5344CB8AC3E}">
        <p14:creationId xmlns:p14="http://schemas.microsoft.com/office/powerpoint/2010/main" val="5113465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a:t>Clery Act, amended</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p:txBody>
          <a:bodyPr>
            <a:normAutofit fontScale="92500" lnSpcReduction="20000"/>
          </a:bodyPr>
          <a:lstStyle/>
          <a:p>
            <a:pPr marL="0" indent="0">
              <a:buNone/>
            </a:pPr>
            <a:r>
              <a:rPr lang="en-US" sz="3400" b="1">
                <a:solidFill>
                  <a:srgbClr val="009F4D"/>
                </a:solidFill>
              </a:rPr>
              <a:t>Amended by VAWA, Campus </a:t>
            </a:r>
            <a:r>
              <a:rPr lang="en-US" sz="3400" b="1" err="1">
                <a:solidFill>
                  <a:srgbClr val="009F4D"/>
                </a:solidFill>
              </a:rPr>
              <a:t>SaVE</a:t>
            </a:r>
            <a:r>
              <a:rPr lang="en-US" sz="3400" b="1">
                <a:solidFill>
                  <a:srgbClr val="009F4D"/>
                </a:solidFill>
              </a:rPr>
              <a:t> Act, effective July 1, 2015</a:t>
            </a:r>
          </a:p>
          <a:p>
            <a:pPr marL="457200" indent="-457200"/>
            <a:r>
              <a:rPr lang="en-US"/>
              <a:t>Inclusion in crime report of the following: sexual assault, domestic violence, dating violence, and stalking</a:t>
            </a:r>
          </a:p>
          <a:p>
            <a:pPr marL="1143000" lvl="1" indent="-457200"/>
            <a:r>
              <a:rPr lang="en-US"/>
              <a:t>Required updates to policy and procedure</a:t>
            </a:r>
          </a:p>
          <a:p>
            <a:pPr marL="1143000" lvl="1" indent="-457200"/>
            <a:r>
              <a:rPr lang="en-US"/>
              <a:t>Required documentation maintenance of these matters</a:t>
            </a:r>
          </a:p>
          <a:p>
            <a:pPr marL="457200" indent="-457200"/>
            <a:r>
              <a:rPr lang="en-US"/>
              <a:t>Requires reporting of crime stats: daily crime log, annual security report</a:t>
            </a:r>
          </a:p>
          <a:p>
            <a:pPr marL="457200" indent="-457200"/>
            <a:r>
              <a:rPr lang="en-US"/>
              <a:t>Includes a duty to warn/timely warnings</a:t>
            </a:r>
          </a:p>
          <a:p>
            <a:pPr marL="457200" indent="-457200"/>
            <a:r>
              <a:rPr lang="en-US"/>
              <a:t>Primary prevention and awareness programs for all incoming students and new employees</a:t>
            </a:r>
          </a:p>
          <a:p>
            <a:pPr marL="457200" indent="-457200"/>
            <a:r>
              <a:rPr lang="en-US"/>
              <a:t>Campus brochure (VAWA § 304): info for victims, shared with mandated reporters and OWAs</a:t>
            </a:r>
          </a:p>
        </p:txBody>
      </p:sp>
      <p:sp>
        <p:nvSpPr>
          <p:cNvPr id="4" name="Slide Number Placeholder 3">
            <a:extLst>
              <a:ext uri="{FF2B5EF4-FFF2-40B4-BE49-F238E27FC236}">
                <a16:creationId xmlns:a16="http://schemas.microsoft.com/office/drawing/2014/main" id="{0DCD8990-0F85-6F71-85D6-652C580A8EA0}"/>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53</a:t>
            </a:fld>
            <a:endParaRPr lang="en-US"/>
          </a:p>
        </p:txBody>
      </p:sp>
    </p:spTree>
    <p:extLst>
      <p:ext uri="{BB962C8B-B14F-4D97-AF65-F5344CB8AC3E}">
        <p14:creationId xmlns:p14="http://schemas.microsoft.com/office/powerpoint/2010/main" val="30201270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p:txBody>
          <a:bodyPr>
            <a:normAutofit/>
          </a:bodyPr>
          <a:lstStyle/>
          <a:p>
            <a:r>
              <a:rPr lang="en-US" sz="4100"/>
              <a:t>Campus Sexual Misconduct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p:txBody>
          <a:bodyPr>
            <a:normAutofit/>
          </a:bodyPr>
          <a:lstStyle/>
          <a:p>
            <a:pPr marL="0" indent="0">
              <a:buNone/>
            </a:pPr>
            <a:r>
              <a:rPr lang="en-US" sz="2600" b="1">
                <a:solidFill>
                  <a:srgbClr val="009F4D"/>
                </a:solidFill>
              </a:rPr>
              <a:t>Minnesota State Statute 135A.15</a:t>
            </a:r>
          </a:p>
          <a:p>
            <a:pPr marL="457200" indent="-457200"/>
            <a:r>
              <a:rPr lang="en-US"/>
              <a:t>Required policy, including sexual assault definition, victims’ rights, and uniform amnesty</a:t>
            </a:r>
          </a:p>
          <a:p>
            <a:pPr marL="457200" indent="-457200"/>
            <a:r>
              <a:rPr lang="en-US"/>
              <a:t>Coordination with local law enforcement</a:t>
            </a:r>
          </a:p>
          <a:p>
            <a:pPr marL="457200" indent="-457200"/>
            <a:r>
              <a:rPr lang="en-US"/>
              <a:t>Online reporting system, including anonymous reports</a:t>
            </a:r>
          </a:p>
          <a:p>
            <a:pPr marL="457200" indent="-457200"/>
            <a:r>
              <a:rPr lang="en-US"/>
              <a:t>Data collection and reporting to OHE (due Oct 1)</a:t>
            </a:r>
          </a:p>
        </p:txBody>
      </p:sp>
      <p:sp>
        <p:nvSpPr>
          <p:cNvPr id="4" name="Slide Number Placeholder 3">
            <a:extLst>
              <a:ext uri="{FF2B5EF4-FFF2-40B4-BE49-F238E27FC236}">
                <a16:creationId xmlns:a16="http://schemas.microsoft.com/office/drawing/2014/main" id="{6D7E129F-1846-9564-AEF0-E56909D35C4F}"/>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54</a:t>
            </a:fld>
            <a:endParaRPr lang="en-US"/>
          </a:p>
        </p:txBody>
      </p:sp>
    </p:spTree>
    <p:extLst>
      <p:ext uri="{BB962C8B-B14F-4D97-AF65-F5344CB8AC3E}">
        <p14:creationId xmlns:p14="http://schemas.microsoft.com/office/powerpoint/2010/main" val="4259088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Minnesota Policy 135A.15, continued</a:t>
            </a:r>
          </a:p>
        </p:txBody>
      </p:sp>
      <p:sp>
        <p:nvSpPr>
          <p:cNvPr id="3" name="Content Placeholder 2"/>
          <p:cNvSpPr>
            <a:spLocks noGrp="1"/>
          </p:cNvSpPr>
          <p:nvPr>
            <p:ph idx="1"/>
          </p:nvPr>
        </p:nvSpPr>
        <p:spPr/>
        <p:txBody>
          <a:bodyPr>
            <a:normAutofit/>
          </a:bodyPr>
          <a:lstStyle/>
          <a:p>
            <a:pPr marL="457200" indent="-457200"/>
            <a:r>
              <a:rPr lang="en-US"/>
              <a:t>Comprehensive training</a:t>
            </a:r>
          </a:p>
          <a:p>
            <a:pPr marL="857250" lvl="1" indent="-457200"/>
            <a:r>
              <a:rPr lang="en-US"/>
              <a:t>For new, incoming students: 10-day deadline</a:t>
            </a:r>
          </a:p>
          <a:p>
            <a:pPr marL="857250" lvl="1" indent="-457200"/>
            <a:r>
              <a:rPr lang="en-US"/>
              <a:t>Requires </a:t>
            </a:r>
            <a:r>
              <a:rPr lang="en-US" b="1"/>
              <a:t>annual training </a:t>
            </a:r>
            <a:r>
              <a:rPr lang="en-US"/>
              <a:t>for security officers and campus administrators responsible for responding to and investigating or adjudicating complaints on sexual misconduct or persons responsible for responding to reports of sexual misconduct—including campus security officers, investigators, and decisionmakers</a:t>
            </a:r>
          </a:p>
          <a:p>
            <a:r>
              <a:rPr lang="en-US"/>
              <a:t>Student health services screening; counseling designated staff</a:t>
            </a:r>
          </a:p>
        </p:txBody>
      </p:sp>
      <p:sp>
        <p:nvSpPr>
          <p:cNvPr id="4" name="Slide Number Placeholder 3">
            <a:extLst>
              <a:ext uri="{FF2B5EF4-FFF2-40B4-BE49-F238E27FC236}">
                <a16:creationId xmlns:a16="http://schemas.microsoft.com/office/drawing/2014/main" id="{8234B91E-6681-838F-C82F-F9FA4FD43A86}"/>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55</a:t>
            </a:fld>
            <a:endParaRPr lang="en-US"/>
          </a:p>
        </p:txBody>
      </p:sp>
    </p:spTree>
    <p:extLst>
      <p:ext uri="{BB962C8B-B14F-4D97-AF65-F5344CB8AC3E}">
        <p14:creationId xmlns:p14="http://schemas.microsoft.com/office/powerpoint/2010/main" val="5404161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00000"/>
              </a:lnSpc>
              <a:spcBef>
                <a:spcPct val="20000"/>
              </a:spcBef>
              <a:buClr>
                <a:srgbClr val="009F4D"/>
              </a:buClr>
              <a:defRPr/>
            </a:pPr>
            <a:r>
              <a:rPr lang="en-US" altLang="en-US" sz="4000" b="1">
                <a:solidFill>
                  <a:srgbClr val="0C2340"/>
                </a:solidFill>
                <a:latin typeface="+mn-lt"/>
                <a:ea typeface="+mn-ea"/>
                <a:cs typeface="+mn-cs"/>
              </a:rPr>
              <a:t>Roles in the Investigation Process</a:t>
            </a:r>
            <a:endParaRPr lang="en-US" sz="4000" b="1">
              <a:solidFill>
                <a:srgbClr val="0C2340"/>
              </a:solidFill>
              <a:latin typeface="+mn-lt"/>
              <a:ea typeface="+mn-ea"/>
              <a:cs typeface="+mn-cs"/>
            </a:endParaRPr>
          </a:p>
        </p:txBody>
      </p:sp>
      <p:sp>
        <p:nvSpPr>
          <p:cNvPr id="6" name="Text Placeholder 5">
            <a:extLst>
              <a:ext uri="{FF2B5EF4-FFF2-40B4-BE49-F238E27FC236}">
                <a16:creationId xmlns:a16="http://schemas.microsoft.com/office/drawing/2014/main" id="{7765FC48-FA92-525F-2A15-E7F79FB8E5C3}"/>
              </a:ext>
            </a:extLst>
          </p:cNvPr>
          <p:cNvSpPr>
            <a:spLocks noGrp="1"/>
          </p:cNvSpPr>
          <p:nvPr>
            <p:ph type="body" idx="1"/>
          </p:nvPr>
        </p:nvSpPr>
        <p:spPr/>
        <p:txBody>
          <a:bodyPr/>
          <a:lstStyle/>
          <a:p>
            <a:r>
              <a:rPr lang="en-US">
                <a:solidFill>
                  <a:srgbClr val="000000"/>
                </a:solidFill>
              </a:rPr>
              <a:t>Designated Officer  |  Investigator  |  Decision-maker  |  President</a:t>
            </a:r>
          </a:p>
        </p:txBody>
      </p:sp>
    </p:spTree>
    <p:extLst>
      <p:ext uri="{BB962C8B-B14F-4D97-AF65-F5344CB8AC3E}">
        <p14:creationId xmlns:p14="http://schemas.microsoft.com/office/powerpoint/2010/main" val="21395962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8B8729D-90DD-3080-091F-7568D0F8238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ltLang="en-US"/>
              <a:t>Completed training provided by the system office within the past three years.</a:t>
            </a:r>
          </a:p>
          <a:p>
            <a:pPr marL="457200"/>
            <a:r>
              <a:rPr lang="en-US" altLang="en-US"/>
              <a:t>Is designated by the president or chancellor to be primarily responsible for conducting an initial inquiry,</a:t>
            </a:r>
          </a:p>
          <a:p>
            <a:pPr marL="457200"/>
            <a:r>
              <a:rPr lang="en-US" altLang="en-US"/>
              <a:t>Determines whether to offer informal resolution,</a:t>
            </a:r>
          </a:p>
          <a:p>
            <a:pPr marL="457200"/>
            <a:r>
              <a:rPr lang="en-US" altLang="en-US"/>
              <a:t>Determines whether to proceed with an investigation under 1B.1 procedure, and</a:t>
            </a:r>
          </a:p>
          <a:p>
            <a:pPr marL="457200"/>
            <a:r>
              <a:rPr lang="en-US" altLang="en-US"/>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ED54A6-AF04-45C5-B90C-F61B9173B3B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t>Makes sure the investigator has complied with Minnesota State procedures</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F7686-0E44-5088-6914-4F953CE7111E}"/>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23249F-206D-2BD3-5220-E3A1DD6D726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Title IX Coordinator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1C491378-B1BB-D189-A596-ECAE9779F3B2}"/>
              </a:ext>
            </a:extLst>
          </p:cNvPr>
          <p:cNvSpPr>
            <a:spLocks noGrp="1"/>
          </p:cNvSpPr>
          <p:nvPr>
            <p:ph idx="1"/>
          </p:nvPr>
        </p:nvSpPr>
        <p:spPr/>
        <p:txBody>
          <a:bodyPr>
            <a:normAutofit lnSpcReduction="10000"/>
          </a:bodyPr>
          <a:lstStyle/>
          <a:p>
            <a:pPr marL="457200"/>
            <a:r>
              <a:rPr lang="en-US" altLang="en-US"/>
              <a:t>Completed training provided by the system office within the past 12 months.</a:t>
            </a:r>
          </a:p>
          <a:p>
            <a:pPr marL="457200"/>
            <a:r>
              <a:rPr lang="en-US" altLang="en-US"/>
              <a:t>Is designated by the president to be primarily responsible for receiving formal complaints of sex-based harassment,</a:t>
            </a:r>
          </a:p>
          <a:p>
            <a:pPr marL="457200"/>
            <a:r>
              <a:rPr lang="en-US" altLang="en-US"/>
              <a:t>Determines whether to offer informal resolution,</a:t>
            </a:r>
          </a:p>
          <a:p>
            <a:pPr marL="457200"/>
            <a:r>
              <a:rPr lang="en-US" altLang="en-US"/>
              <a:t>Determines whether to proceed with an investigation under 1B.3.1 procedure, and</a:t>
            </a:r>
          </a:p>
          <a:p>
            <a:pPr marL="457200"/>
            <a:r>
              <a:rPr lang="en-US" altLang="en-US"/>
              <a:t>Investigates or coordinates the investigation of reports/complaints of discrimination, harassment and retaliation as defined by Board Policy 1B.3.</a:t>
            </a:r>
          </a:p>
        </p:txBody>
      </p:sp>
    </p:spTree>
    <p:extLst>
      <p:ext uri="{BB962C8B-B14F-4D97-AF65-F5344CB8AC3E}">
        <p14:creationId xmlns:p14="http://schemas.microsoft.com/office/powerpoint/2010/main" val="2948144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51D0EBF-14CA-AB80-14BD-0059A29304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Protected Classes: Full Scope</a:t>
            </a:r>
          </a:p>
        </p:txBody>
      </p:sp>
      <p:sp>
        <p:nvSpPr>
          <p:cNvPr id="5" name="Content Placeholder 4">
            <a:extLst>
              <a:ext uri="{FF2B5EF4-FFF2-40B4-BE49-F238E27FC236}">
                <a16:creationId xmlns:a16="http://schemas.microsoft.com/office/drawing/2014/main" id="{0336E8AB-6F0E-3539-7794-5063C8CCAB12}"/>
              </a:ext>
            </a:extLst>
          </p:cNvPr>
          <p:cNvSpPr>
            <a:spLocks noGrp="1"/>
          </p:cNvSpPr>
          <p:nvPr>
            <p:ph idx="1"/>
          </p:nvPr>
        </p:nvSpPr>
        <p:spPr/>
        <p:txBody>
          <a:bodyPr/>
          <a:lstStyle/>
          <a:p>
            <a:r>
              <a:rPr lang="en-US"/>
              <a:t>Actual or perceived protected class</a:t>
            </a:r>
          </a:p>
          <a:p>
            <a:r>
              <a:rPr lang="en-US"/>
              <a:t>May include traits or characteristics linked to the protected class</a:t>
            </a:r>
          </a:p>
          <a:p>
            <a:r>
              <a:rPr lang="en-US"/>
              <a:t>May include stereotyping of a protected class</a:t>
            </a:r>
          </a:p>
        </p:txBody>
      </p:sp>
    </p:spTree>
    <p:extLst>
      <p:ext uri="{BB962C8B-B14F-4D97-AF65-F5344CB8AC3E}">
        <p14:creationId xmlns:p14="http://schemas.microsoft.com/office/powerpoint/2010/main" val="375147139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32F5B-FB95-6035-796F-B6CBEA0F954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4D8B99-6619-7572-9365-644B272CF1E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Title IX Coordinator,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CDB528CA-1DC6-EE2C-BA7D-7A597EC54B73}"/>
              </a:ext>
            </a:extLst>
          </p:cNvPr>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40444246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0CEC3E-0E64-0B68-4E76-CD853720EA2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Has completed training by the system office within the past three years for 1B.1.1 and past 12 months for 1B.3.1, </a:t>
            </a:r>
          </a:p>
          <a:p>
            <a:pPr marL="457200"/>
            <a:r>
              <a:rPr lang="en-US"/>
              <a:t>Is designated by the designated officer to conduct an inquiry, investigate or coordinate the investigation of reports/complaints of discrimination, harassment, and retaliation as defined by Board Policy in accordance with the procedure,</a:t>
            </a:r>
          </a:p>
          <a:p>
            <a:pPr marL="457200"/>
            <a:r>
              <a:rPr lang="en-US"/>
              <a:t>Determines or recommends whether to proceed with an investigation under this procedure,</a:t>
            </a:r>
          </a:p>
          <a:p>
            <a:pPr marL="457200"/>
            <a:r>
              <a:rPr lang="en-US"/>
              <a:t>Prepares investigation reports, and</a:t>
            </a:r>
          </a:p>
          <a:p>
            <a:pPr marL="457200"/>
            <a:r>
              <a:rPr lang="en-US"/>
              <a:t>May be the Designated Officer or Title IX Coordinator.</a:t>
            </a:r>
          </a:p>
          <a:p>
            <a:pPr marL="0" indent="0">
              <a:buNone/>
            </a:pPr>
            <a:endParaRPr lang="en-US"/>
          </a:p>
        </p:txBody>
      </p:sp>
    </p:spTree>
    <p:extLst>
      <p:ext uri="{BB962C8B-B14F-4D97-AF65-F5344CB8AC3E}">
        <p14:creationId xmlns:p14="http://schemas.microsoft.com/office/powerpoint/2010/main" val="10306686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01D1F1F-0281-FA57-12FF-B7649066BC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tabLst>
                <a:tab pos="635000" algn="l"/>
              </a:tabLst>
              <a:defRPr/>
            </a:pPr>
            <a:r>
              <a:rPr lang="en-US"/>
              <a:t>Conducts a fact-finding inquiry or investigation of the complaint, including appropriate interviews and meetings or delegate this responsibility to a trained investigator. </a:t>
            </a:r>
          </a:p>
          <a:p>
            <a:pPr marL="457200">
              <a:tabLst>
                <a:tab pos="635000" algn="l"/>
              </a:tabLst>
              <a:defRPr/>
            </a:pPr>
            <a:r>
              <a:rPr lang="en-US"/>
              <a:t>Informs individuals that they are permitted to have a union representative or support person to accompany them during investigative interviews as appropriate;</a:t>
            </a:r>
          </a:p>
          <a:p>
            <a:pPr marL="457200">
              <a:tabLst>
                <a:tab pos="635000" algn="l"/>
              </a:tabLst>
              <a:defRPr/>
            </a:pPr>
            <a:r>
              <a:rPr lang="en-US"/>
              <a:t>Informs the witnesses and other involved individuals of the prohibition against retaliation;</a:t>
            </a:r>
          </a:p>
          <a:p>
            <a:pPr marL="457200">
              <a:tabLst>
                <a:tab pos="635000" algn="l"/>
              </a:tabLst>
              <a:defRPr/>
            </a:pPr>
            <a:r>
              <a:rPr lang="en-US"/>
              <a:t>Creates, gathers, and maintains investigative documents as appropriate.</a:t>
            </a:r>
          </a:p>
        </p:txBody>
      </p:sp>
    </p:spTree>
    <p:extLst>
      <p:ext uri="{BB962C8B-B14F-4D97-AF65-F5344CB8AC3E}">
        <p14:creationId xmlns:p14="http://schemas.microsoft.com/office/powerpoint/2010/main" val="8094154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961A7A4-6CF9-C4CB-58D1-AB2FD4BFF2D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a:t>Writes investigation report with organized attachments</a:t>
            </a:r>
          </a:p>
          <a:p>
            <a:pPr marL="457200"/>
            <a:r>
              <a:rPr lang="en-US" altLang="en-US"/>
              <a:t>Outlines facts in the investigative report based on information collected through the interview process and review of gathered documents</a:t>
            </a:r>
          </a:p>
          <a:p>
            <a:pPr marL="457200"/>
            <a:r>
              <a:rPr lang="en-US" altLang="en-US"/>
              <a:t>Primary person to ensure process moves forward through the investigation steps</a:t>
            </a:r>
          </a:p>
          <a:p>
            <a:pPr marL="457200"/>
            <a:r>
              <a:rPr lang="en-US" altLang="en-US"/>
              <a:t>Handles all data in accordance with applicable federal and state privacy laws, </a:t>
            </a:r>
            <a:r>
              <a:rPr lang="en-US"/>
              <a:t>consulting with the campus Data Practices Officer when necessary</a:t>
            </a:r>
            <a:endParaRPr lang="en-US" altLang="en-US"/>
          </a:p>
          <a:p>
            <a:pPr marL="457200"/>
            <a:r>
              <a:rPr lang="en-US" altLang="en-US"/>
              <a:t>Provides all investigation materials to the Designated Officer for recordkeeping</a:t>
            </a:r>
          </a:p>
        </p:txBody>
      </p:sp>
    </p:spTree>
    <p:extLst>
      <p:ext uri="{BB962C8B-B14F-4D97-AF65-F5344CB8AC3E}">
        <p14:creationId xmlns:p14="http://schemas.microsoft.com/office/powerpoint/2010/main" val="17868121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0DDAC2E-A1A9-D909-0DC1-079AB5C5149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1" u="none" strike="noStrike" kern="1200" cap="none" spc="0" normalizeH="0" baseline="0" noProof="0">
                <a:ln>
                  <a:noFill/>
                </a:ln>
                <a:solidFill>
                  <a:schemeClr val="tx2"/>
                </a:solidFill>
                <a:effectLst/>
                <a:uLnTx/>
                <a:uFillTx/>
                <a:latin typeface="+mn-lt"/>
                <a:ea typeface="+mn-ea"/>
                <a:cs typeface="+mn-cs"/>
              </a:rPr>
              <a:t>Role of the Advisor (</a:t>
            </a:r>
            <a:r>
              <a:rPr lang="en-US" b="0" i="1">
                <a:latin typeface="+mn-lt"/>
                <a:ea typeface="+mn-ea"/>
                <a:cs typeface="+mn-cs"/>
              </a:rPr>
              <a:t>1B.3.1</a:t>
            </a:r>
            <a:r>
              <a:rPr kumimoji="0" lang="en-US" sz="4400" b="0" i="1" u="none" strike="noStrike" kern="1200" cap="none" spc="0" normalizeH="0" baseline="0" noProof="0">
                <a:ln>
                  <a:noFill/>
                </a:ln>
                <a:solidFill>
                  <a:schemeClr val="tx2"/>
                </a:solidFill>
                <a:effectLst/>
                <a:uLnTx/>
                <a:uFillTx/>
                <a:latin typeface="+mn-lt"/>
                <a:ea typeface="+mn-ea"/>
                <a:cs typeface="+mn-cs"/>
              </a:rPr>
              <a: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457200"/>
            <a:r>
              <a:rPr lang="en-US"/>
              <a:t>Provide information by helping students understand their rights and responsibilities under the policy, procedure, and student code of conduct.</a:t>
            </a:r>
          </a:p>
          <a:p>
            <a:pPr marL="457200"/>
            <a:r>
              <a:rPr lang="en-US"/>
              <a:t>Provide assistance by aiding students in organizing their information to be used during an investigation and reviewing materials shared through the investigation process.</a:t>
            </a:r>
          </a:p>
          <a:p>
            <a:pPr marL="457200"/>
            <a:r>
              <a:rPr lang="en-US"/>
              <a:t>Provide support by helping students find resources and counseling services that may benefit them and by being present/sitting with the student when they participate in the investigation and resolution process if the student wants them to be there.</a:t>
            </a:r>
          </a:p>
        </p:txBody>
      </p:sp>
    </p:spTree>
    <p:extLst>
      <p:ext uri="{BB962C8B-B14F-4D97-AF65-F5344CB8AC3E}">
        <p14:creationId xmlns:p14="http://schemas.microsoft.com/office/powerpoint/2010/main" val="168080817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DB27C5-3AFA-5D0C-DFB6-1B4CBF554D6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The Investigation</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pPr marL="457200">
              <a:defRPr/>
            </a:pPr>
            <a:r>
              <a:rPr lang="en-US" sz="3000">
                <a:solidFill>
                  <a:srgbClr val="000000"/>
                </a:solidFill>
              </a:rPr>
              <a:t>Provides enough information for the decision-maker to make a reasoned decision about whether policy has been violated</a:t>
            </a:r>
          </a:p>
          <a:p>
            <a:pPr>
              <a:defRPr/>
            </a:pPr>
            <a:r>
              <a:rPr lang="en-US" sz="3000">
                <a:solidFill>
                  <a:srgbClr val="000000"/>
                </a:solidFill>
              </a:rPr>
              <a:t>Maintains integrity of process</a:t>
            </a:r>
          </a:p>
          <a:p>
            <a:pPr lvl="1">
              <a:buFont typeface="Courier New" panose="02070309020205020404" pitchFamily="49" charset="0"/>
              <a:buChar char="o"/>
              <a:defRPr/>
            </a:pPr>
            <a:r>
              <a:rPr lang="en-US" sz="2200">
                <a:solidFill>
                  <a:srgbClr val="000000"/>
                </a:solidFill>
              </a:rPr>
              <a:t>Timely </a:t>
            </a:r>
          </a:p>
          <a:p>
            <a:pPr lvl="1">
              <a:buFont typeface="Courier New" panose="02070309020205020404" pitchFamily="49" charset="0"/>
              <a:buChar char="o"/>
              <a:defRPr/>
            </a:pPr>
            <a:r>
              <a:rPr lang="en-US" sz="2200">
                <a:solidFill>
                  <a:srgbClr val="000000"/>
                </a:solidFill>
              </a:rPr>
              <a:t>Fair to both parties</a:t>
            </a:r>
          </a:p>
          <a:p>
            <a:pPr lvl="1">
              <a:buFont typeface="Courier New" panose="02070309020205020404" pitchFamily="49" charset="0"/>
              <a:buChar char="o"/>
              <a:defRPr/>
            </a:pPr>
            <a:r>
              <a:rPr lang="en-US" sz="2200">
                <a:solidFill>
                  <a:srgbClr val="000000"/>
                </a:solidFill>
              </a:rPr>
              <a:t>Provide confidentiality as required by law</a:t>
            </a:r>
          </a:p>
          <a:p>
            <a:pPr lvl="1">
              <a:buFont typeface="Courier New" panose="02070309020205020404" pitchFamily="49" charset="0"/>
              <a:buChar char="o"/>
              <a:defRPr/>
            </a:pPr>
            <a:r>
              <a:rPr lang="en-US" sz="2200">
                <a:solidFill>
                  <a:srgbClr val="000000"/>
                </a:solidFill>
              </a:rPr>
              <a:t>Thorough</a:t>
            </a:r>
          </a:p>
          <a:p>
            <a:pPr lvl="1">
              <a:buFont typeface="Courier New" panose="02070309020205020404" pitchFamily="49" charset="0"/>
              <a:buChar char="o"/>
              <a:defRPr/>
            </a:pPr>
            <a:r>
              <a:rPr lang="en-US" sz="2200">
                <a:solidFill>
                  <a:srgbClr val="000000"/>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4412DE-05F8-2FF8-F85E-D2AD20005E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Decision-Making Authority</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4" name="Rectangle 3"/>
          <p:cNvSpPr>
            <a:spLocks noGrp="1" noChangeArrowheads="1"/>
          </p:cNvSpPr>
          <p:nvPr>
            <p:ph idx="1"/>
          </p:nvPr>
        </p:nvSpPr>
        <p:spPr/>
        <p:txBody>
          <a:bodyPr/>
          <a:lstStyle/>
          <a:p>
            <a:pPr marL="457200"/>
            <a:r>
              <a:rPr lang="en-US" altLang="en-US"/>
              <a:t>Completed decisionmaker training provided by the system office within the past three years </a:t>
            </a:r>
            <a:r>
              <a:rPr lang="en-US"/>
              <a:t>and past 12 months for 1B.3.1</a:t>
            </a:r>
            <a:r>
              <a:rPr lang="en-US" altLang="en-US"/>
              <a:t>, </a:t>
            </a:r>
          </a:p>
          <a:p>
            <a:pPr marL="457200"/>
            <a:r>
              <a:rPr lang="en-US" altLang="en-US"/>
              <a:t>Is designated by the president or chancellor to review investigation reports, </a:t>
            </a:r>
          </a:p>
          <a:p>
            <a:pPr marL="457200"/>
            <a:r>
              <a:rPr lang="en-US" altLang="en-US"/>
              <a:t>Determines whether Board Policy 1B.1 or 1B.3 has been violated based upon the investigation, and </a:t>
            </a:r>
          </a:p>
          <a:p>
            <a:pPr marL="457200"/>
            <a:r>
              <a:rPr lang="en-US" altLang="en-US"/>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975355-72EB-8AE3-F02B-A9C216B0177F}"/>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Role of the Decision-maker</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a:t>Determines whether there is any real or perceived conflict of interest</a:t>
            </a:r>
          </a:p>
          <a:p>
            <a:pPr marL="457200"/>
            <a:r>
              <a:rPr lang="en-US"/>
              <a:t>Receives and reviews the investigation report</a:t>
            </a:r>
          </a:p>
          <a:p>
            <a:pPr marL="457200"/>
            <a:r>
              <a:rPr lang="en-US"/>
              <a:t>Decides whether policy has been violated based on information provided in report</a:t>
            </a:r>
          </a:p>
        </p:txBody>
      </p:sp>
    </p:spTree>
    <p:extLst>
      <p:ext uri="{BB962C8B-B14F-4D97-AF65-F5344CB8AC3E}">
        <p14:creationId xmlns:p14="http://schemas.microsoft.com/office/powerpoint/2010/main" val="30331523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4A8B0-3A01-B2CC-5A41-B43DDFE9489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May meet with parties or request additional information from the investigator</a:t>
            </a:r>
          </a:p>
          <a:p>
            <a:pPr marL="457200"/>
            <a:r>
              <a:rPr lang="en-US"/>
              <a:t>Writes reasoned decision based on facts, guidance, and policies</a:t>
            </a:r>
          </a:p>
          <a:p>
            <a:pPr marL="457200"/>
            <a:r>
              <a:rPr lang="en-US"/>
              <a:t>Written notification to complainant, respondent and Designated Officer or Title IX Coordinator of their findings of whether a policy violation </a:t>
            </a:r>
          </a:p>
          <a:p>
            <a:pPr marL="457200"/>
            <a:r>
              <a:rPr lang="en-US" altLang="en-US"/>
              <a:t>Provides all related report materials to the Designated Officer </a:t>
            </a:r>
            <a:r>
              <a:rPr lang="en-US"/>
              <a:t>or Title IX Coordinator </a:t>
            </a:r>
            <a:r>
              <a:rPr lang="en-US" altLang="en-US"/>
              <a:t>for recordkeeping</a:t>
            </a:r>
          </a:p>
        </p:txBody>
      </p:sp>
    </p:spTree>
    <p:extLst>
      <p:ext uri="{BB962C8B-B14F-4D97-AF65-F5344CB8AC3E}">
        <p14:creationId xmlns:p14="http://schemas.microsoft.com/office/powerpoint/2010/main" val="263888108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Weigh evidence and evaluate credibility</a:t>
            </a:r>
          </a:p>
          <a:p>
            <a:r>
              <a:rPr lang="en-US" dirty="0"/>
              <a:t>Consider the totality of circumstances</a:t>
            </a:r>
          </a:p>
          <a:p>
            <a:pPr lvl="1"/>
            <a:r>
              <a:rPr lang="en-US" dirty="0"/>
              <a:t>History of complaints/grievances</a:t>
            </a:r>
          </a:p>
          <a:p>
            <a:pPr lvl="1"/>
            <a:r>
              <a:rPr lang="en-US" dirty="0"/>
              <a:t>Treatment of others</a:t>
            </a:r>
          </a:p>
          <a:p>
            <a:pPr lvl="1"/>
            <a:r>
              <a:rPr lang="en-US" dirty="0"/>
              <a:t>Skills/competencies of supervisors demonstrated by past actions</a:t>
            </a:r>
          </a:p>
          <a:p>
            <a:r>
              <a:rPr lang="en-US" dirty="0"/>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62074-A076-B882-AE48-C36A78CA39F3}"/>
              </a:ext>
            </a:extLst>
          </p:cNvPr>
          <p:cNvSpPr>
            <a:spLocks noGrp="1"/>
          </p:cNvSpPr>
          <p:nvPr>
            <p:ph type="title"/>
          </p:nvPr>
        </p:nvSpPr>
        <p:spPr/>
        <p:txBody>
          <a:bodyPr/>
          <a:lstStyle/>
          <a:p>
            <a:r>
              <a:rPr lang="en-US" b="0" kern="100">
                <a:latin typeface="Calibri" panose="020F0502020204030204" pitchFamily="34" charset="0"/>
                <a:ea typeface="Calibri" panose="020F0502020204030204" pitchFamily="34" charset="0"/>
                <a:cs typeface="Times New Roman" panose="02020603050405020304" pitchFamily="18" charset="0"/>
              </a:rPr>
              <a:t>Stereotyping</a:t>
            </a:r>
            <a:endParaRPr lang="en-US" b="0"/>
          </a:p>
        </p:txBody>
      </p:sp>
      <p:sp>
        <p:nvSpPr>
          <p:cNvPr id="3" name="Content Placeholder 2">
            <a:extLst>
              <a:ext uri="{FF2B5EF4-FFF2-40B4-BE49-F238E27FC236}">
                <a16:creationId xmlns:a16="http://schemas.microsoft.com/office/drawing/2014/main" id="{9D0A0FE2-82FA-9AAD-014E-B5EAA1C569DC}"/>
              </a:ext>
            </a:extLst>
          </p:cNvPr>
          <p:cNvSpPr>
            <a:spLocks noGrp="1"/>
          </p:cNvSpPr>
          <p:nvPr>
            <p:ph idx="1"/>
          </p:nvPr>
        </p:nvSpPr>
        <p:spPr/>
        <p:txBody>
          <a:bodyPr>
            <a:normAutofit/>
          </a:bodyPr>
          <a:lstStyle/>
          <a:p>
            <a:pPr marL="457200"/>
            <a:r>
              <a:rPr lang="en-US"/>
              <a:t>Social or cultural expectations</a:t>
            </a:r>
          </a:p>
          <a:p>
            <a:r>
              <a:rPr lang="en-US"/>
              <a:t>Includes positive, negative, and neutral expectations</a:t>
            </a:r>
          </a:p>
          <a:p>
            <a:pPr lvl="1"/>
            <a:r>
              <a:rPr lang="en-US"/>
              <a:t>Positive include intended compliments and model social expectations </a:t>
            </a:r>
          </a:p>
          <a:p>
            <a:pPr lvl="1"/>
            <a:r>
              <a:rPr lang="en-US"/>
              <a:t>Negative include offensive labels and usually imply inferiority</a:t>
            </a:r>
          </a:p>
          <a:p>
            <a:pPr lvl="1"/>
            <a:r>
              <a:rPr lang="en-US"/>
              <a:t>Neutral include group generalizations that limit beliefs about an individual</a:t>
            </a:r>
          </a:p>
          <a:p>
            <a:r>
              <a:rPr lang="en-US"/>
              <a:t>Often adjectives or nouns ascribed to people</a:t>
            </a:r>
          </a:p>
          <a:p>
            <a:r>
              <a:rPr lang="en-US"/>
              <a:t>Investigation considerations</a:t>
            </a:r>
          </a:p>
          <a:p>
            <a:pPr lvl="1"/>
            <a:r>
              <a:rPr lang="en-US"/>
              <a:t>Consider real or perceived protected classes</a:t>
            </a:r>
          </a:p>
          <a:p>
            <a:pPr lvl="1"/>
            <a:r>
              <a:rPr lang="en-US"/>
              <a:t>Identify relevant protected class statutes of involved parties</a:t>
            </a:r>
          </a:p>
        </p:txBody>
      </p:sp>
    </p:spTree>
    <p:extLst>
      <p:ext uri="{BB962C8B-B14F-4D97-AF65-F5344CB8AC3E}">
        <p14:creationId xmlns:p14="http://schemas.microsoft.com/office/powerpoint/2010/main" val="18262551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B4A5E9-BC84-2E51-16F5-C982C3C9F5A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Credibility Considerations</a:t>
            </a:r>
          </a:p>
        </p:txBody>
      </p:sp>
      <p:sp>
        <p:nvSpPr>
          <p:cNvPr id="2" name="Content Placeholder 1">
            <a:extLst>
              <a:ext uri="{FF2B5EF4-FFF2-40B4-BE49-F238E27FC236}">
                <a16:creationId xmlns:a16="http://schemas.microsoft.com/office/drawing/2014/main" id="{0FA13AA8-EAF2-A30E-62E8-7EBCDE311072}"/>
              </a:ext>
            </a:extLst>
          </p:cNvPr>
          <p:cNvSpPr>
            <a:spLocks noGrp="1"/>
          </p:cNvSpPr>
          <p:nvPr>
            <p:ph idx="1"/>
          </p:nvPr>
        </p:nvSpPr>
        <p:spPr/>
        <p:txBody>
          <a:bodyPr/>
          <a:lstStyle/>
          <a:p>
            <a:r>
              <a:rPr lang="en-US"/>
              <a:t>Assessing and determining credibility is an important DM role</a:t>
            </a:r>
          </a:p>
          <a:p>
            <a:r>
              <a:rPr lang="en-US"/>
              <a:t>Credibility is often a function of </a:t>
            </a:r>
            <a:r>
              <a:rPr lang="en-US" b="1"/>
              <a:t>corroboration and consistency</a:t>
            </a:r>
          </a:p>
          <a:p>
            <a:r>
              <a:rPr lang="en-US"/>
              <a:t>Credibility does </a:t>
            </a:r>
            <a:r>
              <a:rPr lang="en-US" b="1"/>
              <a:t>not</a:t>
            </a:r>
            <a:r>
              <a:rPr lang="en-US"/>
              <a:t> necessarily equate to honesty or truthfulness:</a:t>
            </a:r>
          </a:p>
          <a:p>
            <a:pPr lvl="1"/>
            <a:r>
              <a:rPr lang="en-US"/>
              <a:t>Believability does not equal truthfulness</a:t>
            </a:r>
          </a:p>
          <a:p>
            <a:r>
              <a:rPr lang="en-US"/>
              <a:t>Credibility impacts the </a:t>
            </a:r>
            <a:r>
              <a:rPr lang="en-US" b="1"/>
              <a:t>reliability of evidence and its weight</a:t>
            </a:r>
          </a:p>
          <a:p>
            <a:r>
              <a:rPr lang="en-US"/>
              <a:t>Specific credibility issues that a DM may consider:</a:t>
            </a:r>
          </a:p>
          <a:p>
            <a:pPr lvl="1"/>
            <a:r>
              <a:rPr lang="en-US"/>
              <a:t>Relationships between the parties and witnesses</a:t>
            </a:r>
          </a:p>
          <a:p>
            <a:pPr lvl="1"/>
            <a:r>
              <a:rPr lang="en-US"/>
              <a:t>Whether a witness was exposed to information (e.g. in the case of a parent or Advisor) that may have influenced their testimony</a:t>
            </a:r>
          </a:p>
        </p:txBody>
      </p:sp>
    </p:spTree>
    <p:extLst>
      <p:ext uri="{BB962C8B-B14F-4D97-AF65-F5344CB8AC3E}">
        <p14:creationId xmlns:p14="http://schemas.microsoft.com/office/powerpoint/2010/main" val="34752170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F324-8EA0-2F2B-A47C-DFC05568EE8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90E5CCB-2C2D-A769-D79F-9BBC279B53F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Credibility: Parties and Witnesses</a:t>
            </a:r>
          </a:p>
        </p:txBody>
      </p:sp>
      <p:sp>
        <p:nvSpPr>
          <p:cNvPr id="2" name="Content Placeholder 1">
            <a:extLst>
              <a:ext uri="{FF2B5EF4-FFF2-40B4-BE49-F238E27FC236}">
                <a16:creationId xmlns:a16="http://schemas.microsoft.com/office/drawing/2014/main" id="{7E97BC57-B475-4F54-29F9-08B7461B55F1}"/>
              </a:ext>
            </a:extLst>
          </p:cNvPr>
          <p:cNvSpPr>
            <a:spLocks noGrp="1"/>
          </p:cNvSpPr>
          <p:nvPr>
            <p:ph idx="1"/>
          </p:nvPr>
        </p:nvSpPr>
        <p:spPr/>
        <p:txBody>
          <a:bodyPr>
            <a:normAutofit/>
          </a:bodyPr>
          <a:lstStyle/>
          <a:p>
            <a:r>
              <a:rPr lang="en-US" b="1"/>
              <a:t>Credibility</a:t>
            </a:r>
            <a:r>
              <a:rPr lang="en-US"/>
              <a:t> impacts likeliness</a:t>
            </a:r>
          </a:p>
          <a:p>
            <a:pPr lvl="1"/>
            <a:r>
              <a:rPr lang="en-US"/>
              <a:t>Would a reasonable person do the same?</a:t>
            </a:r>
          </a:p>
          <a:p>
            <a:pPr lvl="1"/>
            <a:r>
              <a:rPr lang="en-US"/>
              <a:t>Are there more likely alternatives?</a:t>
            </a:r>
          </a:p>
          <a:p>
            <a:pPr marL="457200"/>
            <a:r>
              <a:rPr lang="en-US" b="1"/>
              <a:t>Credibility Assessment </a:t>
            </a:r>
            <a:r>
              <a:rPr lang="en-US"/>
              <a:t>involves evaluating whether evidence is believable and reliable</a:t>
            </a:r>
          </a:p>
          <a:p>
            <a:pPr lvl="1"/>
            <a:r>
              <a:rPr lang="en-US"/>
              <a:t>Refrain from focusing on irrelevant inaccuracies and inconsistencies</a:t>
            </a:r>
          </a:p>
          <a:p>
            <a:pPr marL="0" indent="0">
              <a:buNone/>
            </a:pPr>
            <a:r>
              <a:rPr lang="en-US" b="1"/>
              <a:t>NOTE</a:t>
            </a:r>
            <a:r>
              <a:rPr lang="en-US"/>
              <a:t>: Memory errors alone do not necessarily diminish witness credibility, nor does some evasion</a:t>
            </a:r>
          </a:p>
        </p:txBody>
      </p:sp>
    </p:spTree>
    <p:extLst>
      <p:ext uri="{BB962C8B-B14F-4D97-AF65-F5344CB8AC3E}">
        <p14:creationId xmlns:p14="http://schemas.microsoft.com/office/powerpoint/2010/main" val="25332378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Standard of Proof for Decision</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a:t>Standard of proof in determining a 1B.1 and 1B.3 violation</a:t>
            </a:r>
          </a:p>
          <a:p>
            <a:pPr lvl="1"/>
            <a:r>
              <a:rPr lang="en-US"/>
              <a:t>Preponderance of evidence; i.e. more likely than not to have occurred</a:t>
            </a:r>
          </a:p>
          <a:p>
            <a:pPr lvl="1"/>
            <a:r>
              <a:rPr lang="en-US"/>
              <a:t>Secondary information has value</a:t>
            </a:r>
          </a:p>
          <a:p>
            <a:pPr lvl="1"/>
            <a:r>
              <a:rPr lang="en-US"/>
              <a:t>Reasonable inferences also are used</a:t>
            </a:r>
          </a:p>
          <a:p>
            <a:pPr lvl="1"/>
            <a:endParaRPr lang="en-US"/>
          </a:p>
          <a:p>
            <a:endParaRPr lang="en-US"/>
          </a:p>
        </p:txBody>
      </p:sp>
    </p:spTree>
    <p:extLst>
      <p:ext uri="{BB962C8B-B14F-4D97-AF65-F5344CB8AC3E}">
        <p14:creationId xmlns:p14="http://schemas.microsoft.com/office/powerpoint/2010/main" val="226781495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968AC-363F-047A-096D-C355BF9CADA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Policy Violation</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a:t>Decisionmaker recommends discipline for a policy violation finding</a:t>
            </a:r>
          </a:p>
          <a:p>
            <a:pPr marL="457200"/>
            <a:r>
              <a:rPr lang="en-US"/>
              <a:t>For students: Decisionmaker may consult with student conduct folks on campus to recommend sanctions or outcomes</a:t>
            </a:r>
          </a:p>
          <a:p>
            <a:pPr marL="457200"/>
            <a:r>
              <a:rPr lang="en-US"/>
              <a:t>For employees: Decisionmaker informs Human Resources of finding; relevant CBA followed</a:t>
            </a:r>
          </a:p>
          <a:p>
            <a:r>
              <a:rPr lang="en-US"/>
              <a:t>Campus metrics- past decisions</a:t>
            </a:r>
          </a:p>
          <a:p>
            <a:pPr lvl="1"/>
            <a:r>
              <a:rPr lang="en-US"/>
              <a:t>Supports consistency</a:t>
            </a:r>
          </a:p>
          <a:p>
            <a:pPr lvl="1"/>
            <a:r>
              <a:rPr lang="en-US"/>
              <a:t>Increases equitable decisions</a:t>
            </a:r>
          </a:p>
        </p:txBody>
      </p:sp>
    </p:spTree>
    <p:extLst>
      <p:ext uri="{BB962C8B-B14F-4D97-AF65-F5344CB8AC3E}">
        <p14:creationId xmlns:p14="http://schemas.microsoft.com/office/powerpoint/2010/main" val="423425327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D5F5E5-8004-3D5F-0D68-746F850CE77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0" i="0" u="none" strike="noStrike" kern="1200" cap="none" spc="0" normalizeH="0" baseline="0" noProof="0">
                <a:ln>
                  <a:noFill/>
                </a:ln>
                <a:solidFill>
                  <a:schemeClr val="tx2"/>
                </a:solidFill>
                <a:effectLst/>
                <a:uLnTx/>
                <a:uFillTx/>
                <a:latin typeface="+mn-lt"/>
                <a:ea typeface="+mn-ea"/>
                <a:cs typeface="+mn-cs"/>
              </a:rPr>
              <a:t>Discipline</a:t>
            </a:r>
            <a:endParaRPr kumimoji="0" lang="en-US" sz="3600" b="0" i="0" u="none" strike="noStrike" kern="1200" cap="none" spc="0" normalizeH="0" baseline="0" noProof="0">
              <a:ln>
                <a:noFill/>
              </a:ln>
              <a:solidFill>
                <a:schemeClr val="tx2"/>
              </a:solidFill>
              <a:effectLst/>
              <a:uLnTx/>
              <a:uFillTx/>
              <a:latin typeface="+mn-lt"/>
              <a:ea typeface="+mn-ea"/>
              <a:cs typeface="+mn-cs"/>
            </a:endParaRPr>
          </a:p>
        </p:txBody>
      </p:sp>
      <p:sp>
        <p:nvSpPr>
          <p:cNvPr id="24579" name="Rectangle 3"/>
          <p:cNvSpPr>
            <a:spLocks noGrp="1" noChangeArrowheads="1"/>
          </p:cNvSpPr>
          <p:nvPr>
            <p:ph idx="1"/>
          </p:nvPr>
        </p:nvSpPr>
        <p:spPr/>
        <p:txBody>
          <a:bodyPr/>
          <a:lstStyle/>
          <a:p>
            <a:pPr eaLnBrk="1" hangingPunct="1"/>
            <a:r>
              <a:rPr lang="en-US" altLang="en-US"/>
              <a:t>Prompt</a:t>
            </a:r>
          </a:p>
          <a:p>
            <a:pPr eaLnBrk="1" hangingPunct="1"/>
            <a:r>
              <a:rPr lang="en-US" altLang="en-US"/>
              <a:t>Equitable</a:t>
            </a:r>
          </a:p>
          <a:p>
            <a:pPr marL="457200"/>
            <a:r>
              <a:rPr lang="en-US" altLang="en-US"/>
              <a:t>Stop (as well as prevent and remedy – might be more global and less-case specific pieces for the college or university to consider)</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DA3FB9E-2059-9374-2780-42B0BF8C684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i="0" u="none" strike="noStrike" kern="1200" cap="none" spc="0" normalizeH="0" baseline="0" noProof="0">
                <a:ln>
                  <a:noFill/>
                </a:ln>
                <a:solidFill>
                  <a:srgbClr val="0C2340"/>
                </a:solidFill>
                <a:effectLst/>
                <a:uLnTx/>
                <a:uFillTx/>
                <a:latin typeface="+mn-lt"/>
                <a:ea typeface="+mn-ea"/>
                <a:cs typeface="+mn-cs"/>
              </a:rPr>
              <a:t>Appeal</a:t>
            </a:r>
            <a:r>
              <a:rPr kumimoji="0" lang="en-US" altLang="en-US" sz="4400" i="1" u="none" strike="noStrike" kern="1200" cap="none" spc="0" normalizeH="0" baseline="0" noProof="0">
                <a:ln>
                  <a:noFill/>
                </a:ln>
                <a:solidFill>
                  <a:srgbClr val="0C2340"/>
                </a:solidFill>
                <a:effectLst/>
                <a:uLnTx/>
                <a:uFillTx/>
                <a:latin typeface="+mn-lt"/>
                <a:ea typeface="+mn-ea"/>
                <a:cs typeface="+mn-cs"/>
              </a:rPr>
              <a:t> </a:t>
            </a:r>
            <a:r>
              <a:rPr kumimoji="0" lang="en-US" altLang="en-US" sz="4400" i="0" u="none" strike="noStrike" kern="1200" cap="none" spc="0" normalizeH="0" baseline="0" noProof="0">
                <a:ln>
                  <a:noFill/>
                </a:ln>
                <a:solidFill>
                  <a:srgbClr val="0C2340"/>
                </a:solidFill>
                <a:effectLst/>
                <a:uLnTx/>
                <a:uFillTx/>
                <a:latin typeface="+mn-lt"/>
                <a:ea typeface="+mn-ea"/>
                <a:cs typeface="+mn-cs"/>
              </a:rPr>
              <a:t>Process</a:t>
            </a:r>
            <a:endParaRPr kumimoji="0" lang="en-US" sz="440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Complainant and Respondent have right to appeal decision</a:t>
            </a:r>
          </a:p>
          <a:p>
            <a:r>
              <a:rPr lang="en-US"/>
              <a:t>Appeal timeframe: 10 business days</a:t>
            </a:r>
          </a:p>
          <a:p>
            <a:r>
              <a:rPr lang="en-US"/>
              <a:t>Grounds for appeal</a:t>
            </a:r>
          </a:p>
          <a:p>
            <a:pPr lvl="1"/>
            <a:r>
              <a:rPr lang="en-US"/>
              <a:t>Procedural irregularity, affected decision</a:t>
            </a:r>
          </a:p>
          <a:p>
            <a:pPr lvl="1"/>
            <a:r>
              <a:rPr lang="en-US"/>
              <a:t>New evidence, not reasonably available before</a:t>
            </a:r>
          </a:p>
          <a:p>
            <a:pPr lvl="1"/>
            <a:r>
              <a:rPr lang="en-US"/>
              <a:t>Conflict of interest or bias</a:t>
            </a:r>
          </a:p>
          <a:p>
            <a:pPr lvl="1"/>
            <a:r>
              <a:rPr lang="en-US"/>
              <a:t>Insufficient evidence for decision (only 1B.1.1)</a:t>
            </a:r>
          </a:p>
        </p:txBody>
      </p:sp>
    </p:spTree>
    <p:extLst>
      <p:ext uri="{BB962C8B-B14F-4D97-AF65-F5344CB8AC3E}">
        <p14:creationId xmlns:p14="http://schemas.microsoft.com/office/powerpoint/2010/main" val="33787304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18BF49-B44B-1BBD-49FF-F7DC23C83C1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 Process, cont.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altLang="en-US"/>
              <a:t>Appeal decision timeframe </a:t>
            </a:r>
          </a:p>
          <a:p>
            <a:pPr marL="457200"/>
            <a:r>
              <a:rPr lang="en-US"/>
              <a:t>Decision notification</a:t>
            </a:r>
            <a:endParaRPr lang="en-US">
              <a:ea typeface="Calibri"/>
              <a:cs typeface="Calibri"/>
            </a:endParaRPr>
          </a:p>
          <a:p>
            <a:pPr marL="457200"/>
            <a:r>
              <a:rPr lang="en-US" altLang="en-US"/>
              <a:t>The decision on appeal is final under 1B.1.1 Procedure and 1B.3.1 Procedure</a:t>
            </a:r>
            <a:endParaRPr lang="en-US" altLang="en-US">
              <a:ea typeface="Calibri"/>
              <a:cs typeface="Calibri"/>
            </a:endParaRPr>
          </a:p>
          <a:p>
            <a:pPr marL="457200"/>
            <a:r>
              <a:rPr lang="en-US" altLang="en-US"/>
              <a:t>Disciplinary action imposed on a member of a collective bargaining unit is processed in accordance with that agreement</a:t>
            </a:r>
            <a:endParaRPr lang="en-US" altLang="en-US">
              <a:ea typeface="Calibri"/>
              <a:cs typeface="Calibri"/>
            </a:endParaRPr>
          </a:p>
          <a:p>
            <a:pPr marL="457200"/>
            <a:r>
              <a:rPr lang="en-US"/>
              <a:t>Filing an appeal concerning a report against a college/university president</a:t>
            </a:r>
            <a:endParaRPr lang="en-US" altLang="en-US"/>
          </a:p>
        </p:txBody>
      </p:sp>
    </p:spTree>
    <p:extLst>
      <p:ext uri="{BB962C8B-B14F-4D97-AF65-F5344CB8AC3E}">
        <p14:creationId xmlns:p14="http://schemas.microsoft.com/office/powerpoint/2010/main" val="224550851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E899F71-5B1F-B131-8737-BFE89AB184B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President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083991A-2C9D-BD3F-E4F2-F8E04CA1499C}"/>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Role of President on Appeal</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Review of investigation report </a:t>
            </a:r>
          </a:p>
          <a:p>
            <a:r>
              <a:rPr lang="en-US"/>
              <a:t>Review of any new evidence </a:t>
            </a:r>
          </a:p>
          <a:p>
            <a:r>
              <a:rPr lang="en-US"/>
              <a:t>Quality review - consults with: </a:t>
            </a:r>
          </a:p>
          <a:p>
            <a:pPr lvl="1"/>
            <a:r>
              <a:rPr lang="en-US"/>
              <a:t>Minnesota State General Counsel and/or AGO</a:t>
            </a:r>
          </a:p>
          <a:p>
            <a:pPr lvl="1"/>
            <a:r>
              <a:rPr lang="en-US"/>
              <a:t>Minnesota State Human Resources/Labor Relations</a:t>
            </a:r>
          </a:p>
          <a:p>
            <a:pPr marL="457200"/>
            <a:r>
              <a:rPr lang="en-US"/>
              <a:t>Notify complainant, respondent and Designated Officer of decision within a reasonable time</a:t>
            </a:r>
          </a:p>
        </p:txBody>
      </p:sp>
    </p:spTree>
    <p:extLst>
      <p:ext uri="{BB962C8B-B14F-4D97-AF65-F5344CB8AC3E}">
        <p14:creationId xmlns:p14="http://schemas.microsoft.com/office/powerpoint/2010/main" val="325286946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5DD4D44-4FD8-5526-3441-35CF132A28B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Service in Process</a:t>
            </a:r>
          </a:p>
        </p:txBody>
      </p:sp>
      <p:sp>
        <p:nvSpPr>
          <p:cNvPr id="2" name="Content Placeholder 1">
            <a:extLst>
              <a:ext uri="{FF2B5EF4-FFF2-40B4-BE49-F238E27FC236}">
                <a16:creationId xmlns:a16="http://schemas.microsoft.com/office/drawing/2014/main" id="{3FEFBE91-0F22-AE95-F464-2C237F0FB35C}"/>
              </a:ext>
            </a:extLst>
          </p:cNvPr>
          <p:cNvSpPr>
            <a:spLocks noGrp="1"/>
          </p:cNvSpPr>
          <p:nvPr>
            <p:ph idx="1"/>
          </p:nvPr>
        </p:nvSpPr>
        <p:spPr/>
        <p:txBody>
          <a:bodyPr>
            <a:normAutofit fontScale="92500" lnSpcReduction="10000"/>
          </a:bodyPr>
          <a:lstStyle/>
          <a:p>
            <a:pPr marL="457200">
              <a:buFont typeface="Arial" panose="020B0604020202020204" pitchFamily="34" charset="0"/>
              <a:buChar char="•"/>
            </a:pPr>
            <a:r>
              <a:rPr lang="en-US" b="0"/>
              <a:t>Transparency builds trust in process</a:t>
            </a:r>
          </a:p>
          <a:p>
            <a:pPr lvl="1"/>
            <a:r>
              <a:rPr lang="en-US"/>
              <a:t>The specific steps of the process are documented and discussed</a:t>
            </a:r>
          </a:p>
          <a:p>
            <a:pPr lvl="1"/>
            <a:r>
              <a:rPr lang="en-US"/>
              <a:t>Updates during the process are provided</a:t>
            </a:r>
          </a:p>
          <a:p>
            <a:pPr marL="457200">
              <a:buFont typeface="Arial" panose="020B0604020202020204" pitchFamily="34" charset="0"/>
              <a:buChar char="•"/>
            </a:pPr>
            <a:r>
              <a:rPr lang="en-US" b="0"/>
              <a:t>The Complainant and Respondent have a right to know who the individuals are who are part of the process</a:t>
            </a:r>
          </a:p>
          <a:p>
            <a:pPr lvl="1"/>
            <a:r>
              <a:rPr lang="en-US"/>
              <a:t>Designated Officers and Title IX Coordinators</a:t>
            </a:r>
          </a:p>
          <a:p>
            <a:pPr lvl="1"/>
            <a:r>
              <a:rPr lang="en-US"/>
              <a:t>Investigators</a:t>
            </a:r>
          </a:p>
          <a:p>
            <a:pPr lvl="1"/>
            <a:r>
              <a:rPr lang="en-US"/>
              <a:t>Decision-makers, including for appeals</a:t>
            </a:r>
          </a:p>
          <a:p>
            <a:pPr marL="457200">
              <a:buFont typeface="Arial" panose="020B0604020202020204" pitchFamily="34" charset="0"/>
              <a:buChar char="•"/>
            </a:pPr>
            <a:r>
              <a:rPr lang="en-US" b="0"/>
              <a:t>Sufficiently trained in order to serve in this role</a:t>
            </a:r>
          </a:p>
          <a:p>
            <a:pPr marL="457200">
              <a:buFont typeface="Arial" panose="020B0604020202020204" pitchFamily="34" charset="0"/>
              <a:buChar char="•"/>
            </a:pPr>
            <a:r>
              <a:rPr lang="en-US" b="0"/>
              <a:t>If anyone has concern of retaliation following an investigation: immediately report</a:t>
            </a:r>
          </a:p>
        </p:txBody>
      </p:sp>
    </p:spTree>
    <p:extLst>
      <p:ext uri="{BB962C8B-B14F-4D97-AF65-F5344CB8AC3E}">
        <p14:creationId xmlns:p14="http://schemas.microsoft.com/office/powerpoint/2010/main" val="1792817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3AD96A8-0FFC-A6E2-88D3-8EBEEA73FDD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Protected Classes &amp; Intersectionality</a:t>
            </a:r>
          </a:p>
        </p:txBody>
      </p:sp>
      <p:sp>
        <p:nvSpPr>
          <p:cNvPr id="2" name="Content Placeholder 1">
            <a:extLst>
              <a:ext uri="{FF2B5EF4-FFF2-40B4-BE49-F238E27FC236}">
                <a16:creationId xmlns:a16="http://schemas.microsoft.com/office/drawing/2014/main" id="{D3EB2368-CD39-19E6-205A-6D68DDE458DF}"/>
              </a:ext>
            </a:extLst>
          </p:cNvPr>
          <p:cNvSpPr>
            <a:spLocks noGrp="1"/>
          </p:cNvSpPr>
          <p:nvPr>
            <p:ph idx="1"/>
          </p:nvPr>
        </p:nvSpPr>
        <p:spPr/>
        <p:txBody>
          <a:bodyPr>
            <a:normAutofit/>
          </a:bodyPr>
          <a:lstStyle/>
          <a:p>
            <a:pPr marL="457200"/>
            <a:r>
              <a:rPr lang="en-US"/>
              <a:t>Different forms of inequality operate together and exacerbate each other (Dr. </a:t>
            </a:r>
            <a:r>
              <a:rPr lang="en-US" err="1"/>
              <a:t>Kimberle</a:t>
            </a:r>
            <a:r>
              <a:rPr lang="en-US"/>
              <a:t>’ Crenshaw)</a:t>
            </a:r>
          </a:p>
          <a:p>
            <a:pPr marL="457200"/>
            <a:r>
              <a:rPr lang="en-US"/>
              <a:t>Personal identities and characteristics do not exist in isolation</a:t>
            </a:r>
          </a:p>
          <a:p>
            <a:pPr marL="457200"/>
            <a:r>
              <a:rPr lang="en-US"/>
              <a:t>Some characteristics often fuse inextricably, made flesh in a person; they indivisibly intermingle</a:t>
            </a:r>
          </a:p>
          <a:p>
            <a:pPr marL="457200"/>
            <a:r>
              <a:rPr lang="en-US"/>
              <a:t>The combination of identities of any given person is endless and should be considered in context of the scope of the investigation.</a:t>
            </a:r>
          </a:p>
        </p:txBody>
      </p:sp>
    </p:spTree>
    <p:extLst>
      <p:ext uri="{BB962C8B-B14F-4D97-AF65-F5344CB8AC3E}">
        <p14:creationId xmlns:p14="http://schemas.microsoft.com/office/powerpoint/2010/main" val="41458264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t>Serving Impartially</a:t>
            </a:r>
          </a:p>
        </p:txBody>
      </p:sp>
      <p:sp>
        <p:nvSpPr>
          <p:cNvPr id="3" name="Text Placeholder 2">
            <a:extLst>
              <a:ext uri="{FF2B5EF4-FFF2-40B4-BE49-F238E27FC236}">
                <a16:creationId xmlns:a16="http://schemas.microsoft.com/office/drawing/2014/main" id="{A70BE2C2-B9A9-8647-C267-0B365410A1E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846347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1E4177-BBA4-49D8-32DB-2BEFE05EAFB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Recognizing Implicit Bias</a:t>
            </a:r>
          </a:p>
        </p:txBody>
      </p:sp>
      <p:sp>
        <p:nvSpPr>
          <p:cNvPr id="2" name="Content Placeholder 1"/>
          <p:cNvSpPr>
            <a:spLocks noGrp="1"/>
          </p:cNvSpPr>
          <p:nvPr>
            <p:ph idx="1"/>
          </p:nvPr>
        </p:nvSpPr>
        <p:spPr/>
        <p:txBody>
          <a:bodyPr>
            <a:normAutofit/>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62F20B0-ABD3-1192-26A1-88AF4463AF77}"/>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Sexual Misconduct Case Specific Biases</a:t>
            </a:r>
          </a:p>
        </p:txBody>
      </p:sp>
      <p:sp>
        <p:nvSpPr>
          <p:cNvPr id="3" name="Content Placeholder 2"/>
          <p:cNvSpPr>
            <a:spLocks noGrp="1"/>
          </p:cNvSpPr>
          <p:nvPr>
            <p:ph idx="1"/>
          </p:nvPr>
        </p:nvSpPr>
        <p:spPr/>
        <p:txBody>
          <a:bodyPr>
            <a:normAutofit/>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F82EE7-9529-AB32-E06C-2AF1C5242B0C}"/>
              </a:ext>
            </a:extLst>
          </p:cNvPr>
          <p:cNvSpPr>
            <a:spLocks noGrp="1"/>
          </p:cNvSpPr>
          <p:nvPr>
            <p:ph type="title"/>
          </p:nvPr>
        </p:nvSpPr>
        <p:spPr/>
        <p:txBody>
          <a:bodyPr/>
          <a:lstStyle/>
          <a:p>
            <a:r>
              <a:rPr lang="en-US" b="0">
                <a:solidFill>
                  <a:schemeClr val="accent1"/>
                </a:solidFill>
              </a:rPr>
              <a:t>Dynamics on Campus</a:t>
            </a:r>
          </a:p>
        </p:txBody>
      </p:sp>
      <p:sp>
        <p:nvSpPr>
          <p:cNvPr id="5" name="Content Placeholder 4">
            <a:extLst>
              <a:ext uri="{FF2B5EF4-FFF2-40B4-BE49-F238E27FC236}">
                <a16:creationId xmlns:a16="http://schemas.microsoft.com/office/drawing/2014/main" id="{9779B1FD-FBC3-FF2E-2109-B663E81B6E69}"/>
              </a:ext>
            </a:extLst>
          </p:cNvPr>
          <p:cNvSpPr>
            <a:spLocks noGrp="1"/>
          </p:cNvSpPr>
          <p:nvPr>
            <p:ph idx="1"/>
          </p:nvPr>
        </p:nvSpPr>
        <p:spPr/>
        <p:txBody>
          <a:bodyPr>
            <a:normAutofit lnSpcReduction="10000"/>
          </a:bodyPr>
          <a:lstStyle/>
          <a:p>
            <a:pPr lvl="0"/>
            <a:r>
              <a:rPr lang="en-US"/>
              <a:t>Shared living quarters, common workspaces</a:t>
            </a:r>
          </a:p>
          <a:p>
            <a:pPr lvl="0"/>
            <a:r>
              <a:rPr lang="en-US"/>
              <a:t>Shared activity/activities</a:t>
            </a:r>
          </a:p>
          <a:p>
            <a:pPr lvl="0"/>
            <a:r>
              <a:rPr lang="en-US"/>
              <a:t>Shared classrooms and social spaces</a:t>
            </a:r>
          </a:p>
          <a:p>
            <a:pPr lvl="0"/>
            <a:r>
              <a:rPr lang="en-US"/>
              <a:t>Shared social group</a:t>
            </a:r>
          </a:p>
          <a:p>
            <a:r>
              <a:rPr lang="en-US"/>
              <a:t>Concern for friends or colleagues</a:t>
            </a:r>
          </a:p>
          <a:p>
            <a:pPr lvl="0"/>
            <a:r>
              <a:rPr lang="en-US"/>
              <a:t>Don’t want to be punished for drinking (students)</a:t>
            </a:r>
          </a:p>
          <a:p>
            <a:pPr lvl="0"/>
            <a:r>
              <a:rPr lang="en-US"/>
              <a:t>Don’t want parents to find out (students)</a:t>
            </a:r>
          </a:p>
          <a:p>
            <a:pPr lvl="0"/>
            <a:r>
              <a:rPr lang="en-US"/>
              <a:t>Adults and consensual relationships</a:t>
            </a:r>
          </a:p>
          <a:p>
            <a:pPr lvl="0"/>
            <a:r>
              <a:rPr lang="en-US"/>
              <a:t>Power and authority</a:t>
            </a:r>
          </a:p>
        </p:txBody>
      </p:sp>
    </p:spTree>
    <p:extLst>
      <p:ext uri="{BB962C8B-B14F-4D97-AF65-F5344CB8AC3E}">
        <p14:creationId xmlns:p14="http://schemas.microsoft.com/office/powerpoint/2010/main" val="255724269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26DDE-6CA2-3813-0AB1-672EE67D0CDB}"/>
              </a:ext>
            </a:extLst>
          </p:cNvPr>
          <p:cNvSpPr>
            <a:spLocks noGrp="1"/>
          </p:cNvSpPr>
          <p:nvPr>
            <p:ph type="title"/>
          </p:nvPr>
        </p:nvSpPr>
        <p:spPr/>
        <p:txBody>
          <a:bodyPr/>
          <a:lstStyle/>
          <a:p>
            <a:r>
              <a:rPr lang="en-US" b="0">
                <a:solidFill>
                  <a:schemeClr val="accent1"/>
                </a:solidFill>
              </a:rPr>
              <a:t>Biases and Social Norms</a:t>
            </a:r>
          </a:p>
        </p:txBody>
      </p:sp>
      <p:sp>
        <p:nvSpPr>
          <p:cNvPr id="3" name="Content Placeholder 2">
            <a:extLst>
              <a:ext uri="{FF2B5EF4-FFF2-40B4-BE49-F238E27FC236}">
                <a16:creationId xmlns:a16="http://schemas.microsoft.com/office/drawing/2014/main" id="{047909C4-9897-D6B9-8E99-CEFDA9B4E668}"/>
              </a:ext>
            </a:extLst>
          </p:cNvPr>
          <p:cNvSpPr>
            <a:spLocks noGrp="1"/>
          </p:cNvSpPr>
          <p:nvPr>
            <p:ph idx="1"/>
          </p:nvPr>
        </p:nvSpPr>
        <p:spPr/>
        <p:txBody>
          <a:bodyPr/>
          <a:lstStyle/>
          <a:p>
            <a:pPr marL="0" indent="0">
              <a:buNone/>
            </a:pPr>
            <a:r>
              <a:rPr lang="en-US"/>
              <a:t>Key notes about those who experience rape</a:t>
            </a:r>
          </a:p>
          <a:p>
            <a:pPr marL="457200"/>
            <a:r>
              <a:rPr lang="en-US"/>
              <a:t>Often do not vigorously resist; may not fight, scream, or yell</a:t>
            </a:r>
          </a:p>
          <a:p>
            <a:pPr marL="457200"/>
            <a:r>
              <a:rPr lang="en-US"/>
              <a:t>Do not immediately report</a:t>
            </a:r>
          </a:p>
          <a:p>
            <a:pPr marL="457200"/>
            <a:r>
              <a:rPr lang="en-US"/>
              <a:t>May seek return to normal routine- class, work, socializing</a:t>
            </a:r>
          </a:p>
          <a:p>
            <a:pPr marL="457200"/>
            <a:r>
              <a:rPr lang="en-US"/>
              <a:t>May not clearly remember event or specific details</a:t>
            </a:r>
          </a:p>
          <a:p>
            <a:pPr marL="0" indent="0">
              <a:buNone/>
            </a:pPr>
            <a:r>
              <a:rPr lang="en-US" i="1"/>
              <a:t>Check biases for any considerations or beliefs of what is typical, common, and expected behaviors.</a:t>
            </a:r>
          </a:p>
        </p:txBody>
      </p:sp>
    </p:spTree>
    <p:extLst>
      <p:ext uri="{BB962C8B-B14F-4D97-AF65-F5344CB8AC3E}">
        <p14:creationId xmlns:p14="http://schemas.microsoft.com/office/powerpoint/2010/main" val="22882391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B52C4-A603-E79D-60E0-0EAFF304C44C}"/>
              </a:ext>
            </a:extLst>
          </p:cNvPr>
          <p:cNvSpPr>
            <a:spLocks noGrp="1"/>
          </p:cNvSpPr>
          <p:nvPr>
            <p:ph type="title"/>
          </p:nvPr>
        </p:nvSpPr>
        <p:spPr/>
        <p:txBody>
          <a:bodyPr/>
          <a:lstStyle/>
          <a:p>
            <a:r>
              <a:rPr lang="en-US" b="0">
                <a:solidFill>
                  <a:schemeClr val="accent1"/>
                </a:solidFill>
              </a:rPr>
              <a:t>Neurobiology of Trauma</a:t>
            </a:r>
          </a:p>
        </p:txBody>
      </p:sp>
      <p:sp>
        <p:nvSpPr>
          <p:cNvPr id="3" name="Content Placeholder 2">
            <a:extLst>
              <a:ext uri="{FF2B5EF4-FFF2-40B4-BE49-F238E27FC236}">
                <a16:creationId xmlns:a16="http://schemas.microsoft.com/office/drawing/2014/main" id="{C0997DA9-1CA7-C1A2-E717-CC104DF4D689}"/>
              </a:ext>
            </a:extLst>
          </p:cNvPr>
          <p:cNvSpPr>
            <a:spLocks noGrp="1"/>
          </p:cNvSpPr>
          <p:nvPr>
            <p:ph idx="1"/>
          </p:nvPr>
        </p:nvSpPr>
        <p:spPr/>
        <p:txBody>
          <a:bodyPr/>
          <a:lstStyle/>
          <a:p>
            <a:pPr marL="0" indent="0" algn="ctr">
              <a:buNone/>
            </a:pPr>
            <a:r>
              <a:rPr lang="en-US" b="1">
                <a:solidFill>
                  <a:srgbClr val="008042"/>
                </a:solidFill>
                <a:sym typeface="Wingdings" panose="05000000000000000000" pitchFamily="2" charset="2"/>
              </a:rPr>
              <a:t></a:t>
            </a:r>
            <a:r>
              <a:rPr lang="en-US" b="1">
                <a:solidFill>
                  <a:srgbClr val="008042"/>
                </a:solidFill>
              </a:rPr>
              <a:t>Stress – Fear/Trauma – Terror </a:t>
            </a:r>
            <a:r>
              <a:rPr lang="en-US" b="1">
                <a:solidFill>
                  <a:srgbClr val="008042"/>
                </a:solidFill>
                <a:sym typeface="Wingdings" panose="05000000000000000000" pitchFamily="2" charset="2"/>
              </a:rPr>
              <a:t></a:t>
            </a:r>
            <a:endParaRPr lang="en-US" b="1">
              <a:solidFill>
                <a:srgbClr val="008042"/>
              </a:solidFill>
            </a:endParaRPr>
          </a:p>
          <a:p>
            <a:pPr marL="457200"/>
            <a:r>
              <a:rPr lang="en-US"/>
              <a:t>Responses vary</a:t>
            </a:r>
          </a:p>
          <a:p>
            <a:pPr marL="457200"/>
            <a:r>
              <a:rPr lang="en-US"/>
              <a:t>Hormonal soup (brain)</a:t>
            </a:r>
          </a:p>
          <a:p>
            <a:pPr marL="914400" lvl="1"/>
            <a:r>
              <a:rPr lang="en-US"/>
              <a:t>Hypothalamus secretes hormones in response to trauma</a:t>
            </a:r>
          </a:p>
          <a:p>
            <a:pPr marL="914400" lvl="1"/>
            <a:r>
              <a:rPr lang="en-US"/>
              <a:t>Amygdala ignited</a:t>
            </a:r>
          </a:p>
          <a:p>
            <a:pPr marL="1280160" lvl="2"/>
            <a:r>
              <a:rPr lang="en-US"/>
              <a:t>Degrades capacity to reason and process circumstances</a:t>
            </a:r>
          </a:p>
          <a:p>
            <a:pPr marL="1280160" lvl="2"/>
            <a:r>
              <a:rPr lang="en-US"/>
              <a:t>Affects memories: coding, sequencing, and context storing</a:t>
            </a:r>
          </a:p>
          <a:p>
            <a:pPr marL="457200"/>
            <a:r>
              <a:rPr lang="en-US"/>
              <a:t>Autonomic responses (brain and body)</a:t>
            </a:r>
          </a:p>
          <a:p>
            <a:pPr marL="914400" lvl="1"/>
            <a:r>
              <a:rPr lang="en-US"/>
              <a:t>Tonic immobility: frozen; increased breathing, eye closure, and paralysis</a:t>
            </a:r>
          </a:p>
          <a:p>
            <a:pPr marL="914400" lvl="1"/>
            <a:r>
              <a:rPr lang="en-US"/>
              <a:t>Dissociation: mind disconnects from body; spaced out or eyes glazed over</a:t>
            </a:r>
          </a:p>
        </p:txBody>
      </p:sp>
    </p:spTree>
    <p:extLst>
      <p:ext uri="{BB962C8B-B14F-4D97-AF65-F5344CB8AC3E}">
        <p14:creationId xmlns:p14="http://schemas.microsoft.com/office/powerpoint/2010/main" val="185194188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07737-2F9B-3431-DF1D-8D47B79E81A4}"/>
              </a:ext>
            </a:extLst>
          </p:cNvPr>
          <p:cNvSpPr>
            <a:spLocks noGrp="1"/>
          </p:cNvSpPr>
          <p:nvPr>
            <p:ph type="title"/>
          </p:nvPr>
        </p:nvSpPr>
        <p:spPr/>
        <p:txBody>
          <a:bodyPr/>
          <a:lstStyle/>
          <a:p>
            <a:r>
              <a:rPr lang="en-US" b="0">
                <a:solidFill>
                  <a:schemeClr val="accent1"/>
                </a:solidFill>
              </a:rPr>
              <a:t>Evidence-Informed Interviewing Techniques</a:t>
            </a:r>
          </a:p>
        </p:txBody>
      </p:sp>
      <p:sp>
        <p:nvSpPr>
          <p:cNvPr id="3" name="Content Placeholder 2">
            <a:extLst>
              <a:ext uri="{FF2B5EF4-FFF2-40B4-BE49-F238E27FC236}">
                <a16:creationId xmlns:a16="http://schemas.microsoft.com/office/drawing/2014/main" id="{E9E7903F-CF49-5F80-F2EB-4FDB0CE34FE3}"/>
              </a:ext>
            </a:extLst>
          </p:cNvPr>
          <p:cNvSpPr>
            <a:spLocks noGrp="1"/>
          </p:cNvSpPr>
          <p:nvPr>
            <p:ph idx="1"/>
          </p:nvPr>
        </p:nvSpPr>
        <p:spPr/>
        <p:txBody>
          <a:bodyPr/>
          <a:lstStyle/>
          <a:p>
            <a:r>
              <a:rPr lang="en-US"/>
              <a:t>Impact of critical situation: physical and emotional responses</a:t>
            </a:r>
          </a:p>
          <a:p>
            <a:r>
              <a:rPr lang="en-US"/>
              <a:t>Forensic child interviewing principles and techniques</a:t>
            </a:r>
          </a:p>
          <a:p>
            <a:pPr lvl="1"/>
            <a:r>
              <a:rPr lang="en-US"/>
              <a:t>Open-ended questions</a:t>
            </a:r>
          </a:p>
          <a:p>
            <a:pPr lvl="1"/>
            <a:r>
              <a:rPr lang="en-US"/>
              <a:t>Non-leading questions</a:t>
            </a:r>
          </a:p>
          <a:p>
            <a:pPr lvl="1"/>
            <a:r>
              <a:rPr lang="en-US"/>
              <a:t>Soft interview room</a:t>
            </a:r>
          </a:p>
          <a:p>
            <a:pPr lvl="1"/>
            <a:r>
              <a:rPr lang="en-US"/>
              <a:t>Empathy</a:t>
            </a:r>
          </a:p>
          <a:p>
            <a:r>
              <a:rPr lang="en-US"/>
              <a:t>Tap into primitive areas of the brain with FETI principles</a:t>
            </a:r>
          </a:p>
        </p:txBody>
      </p:sp>
    </p:spTree>
    <p:extLst>
      <p:ext uri="{BB962C8B-B14F-4D97-AF65-F5344CB8AC3E}">
        <p14:creationId xmlns:p14="http://schemas.microsoft.com/office/powerpoint/2010/main" val="26551021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E1A243-1522-EFF3-5BA5-4B671CF5F25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A063D8A-C1CB-E618-F7E6-14B9A0C1E7D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Biased Investigations Dangers</a:t>
            </a:r>
          </a:p>
        </p:txBody>
      </p:sp>
      <p:sp>
        <p:nvSpPr>
          <p:cNvPr id="2" name="Content Placeholder 1">
            <a:extLst>
              <a:ext uri="{FF2B5EF4-FFF2-40B4-BE49-F238E27FC236}">
                <a16:creationId xmlns:a16="http://schemas.microsoft.com/office/drawing/2014/main" id="{8B782B83-00FB-3531-4CB0-B8A686315276}"/>
              </a:ext>
            </a:extLst>
          </p:cNvPr>
          <p:cNvSpPr>
            <a:spLocks noGrp="1"/>
          </p:cNvSpPr>
          <p:nvPr>
            <p:ph idx="1"/>
          </p:nvPr>
        </p:nvSpPr>
        <p:spPr/>
        <p:txBody>
          <a:bodyPr>
            <a:normAutofit/>
          </a:bodyPr>
          <a:lstStyle/>
          <a:p>
            <a:r>
              <a:rPr lang="en-US"/>
              <a:t>Selective gathering of information</a:t>
            </a:r>
          </a:p>
          <a:p>
            <a:r>
              <a:rPr lang="en-US"/>
              <a:t>Misinterpretation of behavior or conduct</a:t>
            </a:r>
          </a:p>
          <a:p>
            <a:r>
              <a:rPr lang="en-US"/>
              <a:t>Confirmation of stereotypes</a:t>
            </a:r>
          </a:p>
          <a:p>
            <a:r>
              <a:rPr lang="en-US"/>
              <a:t>Inadequate interventions</a:t>
            </a:r>
          </a:p>
          <a:p>
            <a:r>
              <a:rPr lang="en-US"/>
              <a:t>Inconsistent application of policies</a:t>
            </a:r>
          </a:p>
          <a:p>
            <a:r>
              <a:rPr lang="en-US"/>
              <a:t>Retaliation risks</a:t>
            </a:r>
          </a:p>
          <a:p>
            <a:r>
              <a:rPr lang="en-US"/>
              <a:t>Missed opportunities for prevention</a:t>
            </a:r>
          </a:p>
          <a:p>
            <a:pPr marL="0" indent="0">
              <a:buNone/>
            </a:pPr>
            <a:r>
              <a:rPr lang="en-US"/>
              <a:t>								</a:t>
            </a:r>
            <a:r>
              <a:rPr lang="en-US" sz="1800"/>
              <a:t>(Source: L Crockett)</a:t>
            </a:r>
            <a:endParaRPr lang="en-US"/>
          </a:p>
        </p:txBody>
      </p:sp>
    </p:spTree>
    <p:extLst>
      <p:ext uri="{BB962C8B-B14F-4D97-AF65-F5344CB8AC3E}">
        <p14:creationId xmlns:p14="http://schemas.microsoft.com/office/powerpoint/2010/main" val="111539235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847253-7D2F-1A0A-4177-4269765B114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Counteracting Bias</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2"/>
            <a:r>
              <a:rPr lang="en-US"/>
              <a:t>Flip it to test it (</a:t>
            </a:r>
            <a:r>
              <a:rPr lang="en-US">
                <a:hlinkClick r:id="rId3"/>
              </a:rPr>
              <a:t>TED Talk</a:t>
            </a:r>
            <a:r>
              <a:rPr lang="en-US"/>
              <a:t>)</a:t>
            </a:r>
          </a:p>
          <a:p>
            <a:pPr lvl="1"/>
            <a:r>
              <a:rPr lang="en-US"/>
              <a:t>Check ourselves in our work – Be accountable</a:t>
            </a:r>
          </a:p>
          <a:p>
            <a:pPr lvl="2"/>
            <a:r>
              <a:rPr lang="en-US"/>
              <a:t>When confronted with bias, take the time to examine your action or beliefs. Think of how you would explicitly justify them to other people.</a:t>
            </a:r>
          </a:p>
          <a:p>
            <a:pPr lvl="1"/>
            <a:r>
              <a:rPr lang="en-US"/>
              <a:t>Consider perspective taking—how a situation appears to another person</a:t>
            </a:r>
          </a:p>
        </p:txBody>
      </p:sp>
    </p:spTree>
    <p:extLst>
      <p:ext uri="{BB962C8B-B14F-4D97-AF65-F5344CB8AC3E}">
        <p14:creationId xmlns:p14="http://schemas.microsoft.com/office/powerpoint/2010/main" val="207405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2"/>
                </a:solidFill>
                <a:effectLst/>
                <a:uLnTx/>
                <a:uFillTx/>
                <a:latin typeface="+mj-lt"/>
                <a:ea typeface="+mn-ea"/>
                <a:cs typeface="+mn-cs"/>
              </a:rPr>
              <a:t>Policy Application</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457200"/>
            <a:r>
              <a:rPr lang="en-US" altLang="en-US"/>
              <a:t>On property; off property, including online</a:t>
            </a:r>
          </a:p>
          <a:p>
            <a:pPr marL="457200"/>
            <a:r>
              <a:rPr lang="en-US" altLang="en-US"/>
              <a:t>1B.1 Policy implemented through 1B.1.1 Procedure</a:t>
            </a:r>
          </a:p>
          <a:p>
            <a:endParaRPr lang="en-US"/>
          </a:p>
        </p:txBody>
      </p:sp>
    </p:spTree>
    <p:extLst>
      <p:ext uri="{BB962C8B-B14F-4D97-AF65-F5344CB8AC3E}">
        <p14:creationId xmlns:p14="http://schemas.microsoft.com/office/powerpoint/2010/main" val="17082127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32EA99A-C730-A659-7A7C-1BC0DE5A6F0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Avoid Prejudgment</a:t>
            </a:r>
          </a:p>
        </p:txBody>
      </p:sp>
      <p:sp>
        <p:nvSpPr>
          <p:cNvPr id="2" name="Content Placeholder 1">
            <a:extLst>
              <a:ext uri="{FF2B5EF4-FFF2-40B4-BE49-F238E27FC236}">
                <a16:creationId xmlns:a16="http://schemas.microsoft.com/office/drawing/2014/main" id="{832EE6CC-6D57-DDD2-2B7F-02A6066049B8}"/>
              </a:ext>
            </a:extLst>
          </p:cNvPr>
          <p:cNvSpPr>
            <a:spLocks noGrp="1"/>
          </p:cNvSpPr>
          <p:nvPr>
            <p:ph idx="1"/>
          </p:nvPr>
        </p:nvSpPr>
        <p:spPr/>
        <p:txBody>
          <a:bodyPr/>
          <a:lstStyle/>
          <a:p>
            <a:pPr marL="457200"/>
            <a:r>
              <a:rPr lang="en-US"/>
              <a:t>Passing judgment prematurely or without sufficiently gathering of available information or consideration</a:t>
            </a:r>
          </a:p>
          <a:p>
            <a:pPr lvl="1"/>
            <a:r>
              <a:rPr lang="en-US"/>
              <a:t>Prominent when alcohol or other drugs are involved</a:t>
            </a:r>
          </a:p>
          <a:p>
            <a:pPr lvl="1"/>
            <a:r>
              <a:rPr lang="en-US"/>
              <a:t>Social ideas or norms, such as sex stereotypes</a:t>
            </a:r>
          </a:p>
          <a:p>
            <a:r>
              <a:rPr lang="en-US"/>
              <a:t>Must avoid for both the Complainant and the Respondent</a:t>
            </a:r>
          </a:p>
          <a:p>
            <a:r>
              <a:rPr lang="en-US"/>
              <a:t>Keep an open mind throughout the entire process</a:t>
            </a:r>
          </a:p>
          <a:p>
            <a:pPr marL="457200"/>
            <a:r>
              <a:rPr lang="en-US"/>
              <a:t>Investigators: seek out additional facts or witnesses to avoid jumping to conclusions</a:t>
            </a:r>
          </a:p>
          <a:p>
            <a:r>
              <a:rPr lang="en-US"/>
              <a:t>Check assumptions, use of language and phrases</a:t>
            </a:r>
          </a:p>
          <a:p>
            <a:pPr lvl="1"/>
            <a:endParaRPr lang="en-US"/>
          </a:p>
        </p:txBody>
      </p:sp>
    </p:spTree>
    <p:extLst>
      <p:ext uri="{BB962C8B-B14F-4D97-AF65-F5344CB8AC3E}">
        <p14:creationId xmlns:p14="http://schemas.microsoft.com/office/powerpoint/2010/main" val="141979657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271AE76-3E17-18D0-4C4C-ACD700F4DE9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Best Practices</a:t>
            </a:r>
          </a:p>
        </p:txBody>
      </p:sp>
      <p:sp>
        <p:nvSpPr>
          <p:cNvPr id="2" name="Content Placeholder 1">
            <a:extLst>
              <a:ext uri="{FF2B5EF4-FFF2-40B4-BE49-F238E27FC236}">
                <a16:creationId xmlns:a16="http://schemas.microsoft.com/office/drawing/2014/main" id="{23C1B563-2828-2B3B-5149-B1ADDD496C1C}"/>
              </a:ext>
            </a:extLst>
          </p:cNvPr>
          <p:cNvSpPr>
            <a:spLocks noGrp="1"/>
          </p:cNvSpPr>
          <p:nvPr>
            <p:ph idx="1"/>
          </p:nvPr>
        </p:nvSpPr>
        <p:spPr/>
        <p:txBody>
          <a:bodyPr/>
          <a:lstStyle/>
          <a:p>
            <a:pPr marL="457200"/>
            <a:r>
              <a:rPr lang="en-US"/>
              <a:t>Rely on the policy and procedure</a:t>
            </a:r>
          </a:p>
          <a:p>
            <a:pPr marL="457200"/>
            <a:r>
              <a:rPr lang="en-US"/>
              <a:t>Adhere to the policy and procedure</a:t>
            </a:r>
          </a:p>
          <a:p>
            <a:pPr marL="457200"/>
            <a:r>
              <a:rPr lang="en-US"/>
              <a:t>Let the evidence lead you</a:t>
            </a:r>
          </a:p>
        </p:txBody>
      </p:sp>
      <p:pic>
        <p:nvPicPr>
          <p:cNvPr id="1026" name="Picture 2">
            <a:extLst>
              <a:ext uri="{FF2B5EF4-FFF2-40B4-BE49-F238E27FC236}">
                <a16:creationId xmlns:a16="http://schemas.microsoft.com/office/drawing/2014/main" id="{0E5BC5D8-A8A2-3218-FBF8-2D5AFDB38C4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335" y="1825625"/>
            <a:ext cx="4248933" cy="4248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2669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9B9BC3-70DE-BB1C-C66C-9225E8D137E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Conflicts of Interest</a:t>
            </a:r>
          </a:p>
        </p:txBody>
      </p:sp>
      <p:sp>
        <p:nvSpPr>
          <p:cNvPr id="2" name="Content Placeholder 1">
            <a:extLst>
              <a:ext uri="{FF2B5EF4-FFF2-40B4-BE49-F238E27FC236}">
                <a16:creationId xmlns:a16="http://schemas.microsoft.com/office/drawing/2014/main" id="{43A5C059-1E17-F22E-BE1A-DB7D34AE4969}"/>
              </a:ext>
            </a:extLst>
          </p:cNvPr>
          <p:cNvSpPr>
            <a:spLocks noGrp="1"/>
          </p:cNvSpPr>
          <p:nvPr>
            <p:ph idx="1"/>
          </p:nvPr>
        </p:nvSpPr>
        <p:spPr/>
        <p:txBody>
          <a:bodyPr/>
          <a:lstStyle/>
          <a:p>
            <a:pPr marL="457200"/>
            <a:r>
              <a:rPr lang="en-US"/>
              <a:t>Personal or private interest may compromise one’s judgement, decisions, or actions (friendships, relationships, social factors)</a:t>
            </a:r>
          </a:p>
          <a:p>
            <a:r>
              <a:rPr lang="en-US"/>
              <a:t>Conflicts can be actual, perceived, or potential</a:t>
            </a:r>
          </a:p>
          <a:p>
            <a:pPr lvl="1"/>
            <a:r>
              <a:rPr lang="en-US"/>
              <a:t>Actual</a:t>
            </a:r>
          </a:p>
          <a:p>
            <a:pPr lvl="1"/>
            <a:r>
              <a:rPr lang="en-US"/>
              <a:t>Perceived</a:t>
            </a:r>
          </a:p>
          <a:p>
            <a:pPr lvl="1"/>
            <a:r>
              <a:rPr lang="en-US"/>
              <a:t>Potential</a:t>
            </a:r>
          </a:p>
          <a:p>
            <a:r>
              <a:rPr lang="en-US"/>
              <a:t>Self-check</a:t>
            </a:r>
          </a:p>
          <a:p>
            <a:pPr lvl="1"/>
            <a:r>
              <a:rPr lang="en-US"/>
              <a:t>Personal gain or lose from the outcome?</a:t>
            </a:r>
          </a:p>
          <a:p>
            <a:pPr lvl="1"/>
            <a:r>
              <a:rPr lang="en-US"/>
              <a:t>How might the parties feel about it? If you were a party?</a:t>
            </a:r>
          </a:p>
        </p:txBody>
      </p:sp>
    </p:spTree>
    <p:extLst>
      <p:ext uri="{BB962C8B-B14F-4D97-AF65-F5344CB8AC3E}">
        <p14:creationId xmlns:p14="http://schemas.microsoft.com/office/powerpoint/2010/main" val="178510292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FC940-9800-DD71-11FA-A2AA4E938878}"/>
              </a:ext>
            </a:extLst>
          </p:cNvPr>
          <p:cNvSpPr>
            <a:spLocks noGrp="1"/>
          </p:cNvSpPr>
          <p:nvPr>
            <p:ph type="title"/>
          </p:nvPr>
        </p:nvSpPr>
        <p:spPr/>
        <p:txBody>
          <a:bodyPr/>
          <a:lstStyle/>
          <a:p>
            <a:r>
              <a:rPr lang="en-US"/>
              <a:t>Combating Conflicts</a:t>
            </a:r>
          </a:p>
        </p:txBody>
      </p:sp>
      <p:sp>
        <p:nvSpPr>
          <p:cNvPr id="3" name="Content Placeholder 2">
            <a:extLst>
              <a:ext uri="{FF2B5EF4-FFF2-40B4-BE49-F238E27FC236}">
                <a16:creationId xmlns:a16="http://schemas.microsoft.com/office/drawing/2014/main" id="{C55B28F8-8C9F-4335-96BA-7CC58C8B66E7}"/>
              </a:ext>
            </a:extLst>
          </p:cNvPr>
          <p:cNvSpPr>
            <a:spLocks noGrp="1"/>
          </p:cNvSpPr>
          <p:nvPr>
            <p:ph idx="1"/>
          </p:nvPr>
        </p:nvSpPr>
        <p:spPr/>
        <p:txBody>
          <a:bodyPr/>
          <a:lstStyle/>
          <a:p>
            <a:r>
              <a:rPr lang="en-US"/>
              <a:t>Well-trained investigator and decision-maker</a:t>
            </a:r>
          </a:p>
          <a:p>
            <a:pPr lvl="1"/>
            <a:r>
              <a:rPr lang="en-US"/>
              <a:t>Investigator: neutral</a:t>
            </a:r>
          </a:p>
          <a:p>
            <a:r>
              <a:rPr lang="en-US"/>
              <a:t>Declaring or disclosing potential conflicts</a:t>
            </a:r>
          </a:p>
          <a:p>
            <a:r>
              <a:rPr lang="en-US"/>
              <a:t>Designated Officer/Title IX Coordinator oversight of investigation</a:t>
            </a:r>
          </a:p>
          <a:p>
            <a:r>
              <a:rPr lang="en-US"/>
              <a:t>Designated Officer/Title IX Coordinator review of investigation report</a:t>
            </a:r>
          </a:p>
          <a:p>
            <a:r>
              <a:rPr lang="en-US"/>
              <a:t>Avoid</a:t>
            </a:r>
          </a:p>
          <a:p>
            <a:pPr lvl="1"/>
            <a:r>
              <a:rPr lang="en-US"/>
              <a:t>Risk: process/decisions influenced by secondary interests</a:t>
            </a:r>
          </a:p>
          <a:p>
            <a:pPr lvl="1"/>
            <a:r>
              <a:rPr lang="en-US"/>
              <a:t>Compliance: competing job duties</a:t>
            </a:r>
          </a:p>
        </p:txBody>
      </p:sp>
    </p:spTree>
    <p:extLst>
      <p:ext uri="{BB962C8B-B14F-4D97-AF65-F5344CB8AC3E}">
        <p14:creationId xmlns:p14="http://schemas.microsoft.com/office/powerpoint/2010/main" val="315509900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DE93F-BCAA-4F12-9EC9-D6F24A6A2361}"/>
              </a:ext>
            </a:extLst>
          </p:cNvPr>
          <p:cNvSpPr>
            <a:spLocks noGrp="1"/>
          </p:cNvSpPr>
          <p:nvPr>
            <p:ph type="title"/>
          </p:nvPr>
        </p:nvSpPr>
        <p:spPr/>
        <p:txBody>
          <a:bodyPr/>
          <a:lstStyle/>
          <a:p>
            <a:r>
              <a:rPr lang="en-US"/>
              <a:t>Investigation Reports</a:t>
            </a:r>
          </a:p>
        </p:txBody>
      </p:sp>
      <p:sp>
        <p:nvSpPr>
          <p:cNvPr id="3" name="Text Placeholder 2">
            <a:extLst>
              <a:ext uri="{FF2B5EF4-FFF2-40B4-BE49-F238E27FC236}">
                <a16:creationId xmlns:a16="http://schemas.microsoft.com/office/drawing/2014/main" id="{D78008AB-D2C1-0B0A-1693-02D609AFB12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1940038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sz="4000" b="0">
                <a:solidFill>
                  <a:schemeClr val="tx2"/>
                </a:solidFill>
                <a:latin typeface="+mn-lt"/>
                <a:ea typeface="+mn-ea"/>
                <a:cs typeface="+mn-cs"/>
              </a:rPr>
              <a:t>Final Investigation Report Structure</a:t>
            </a:r>
          </a:p>
        </p:txBody>
      </p:sp>
      <p:sp>
        <p:nvSpPr>
          <p:cNvPr id="2" name="Content Placeholder 1"/>
          <p:cNvSpPr>
            <a:spLocks noGrp="1"/>
          </p:cNvSpPr>
          <p:nvPr>
            <p:ph idx="1"/>
          </p:nvPr>
        </p:nvSpPr>
        <p:spPr/>
        <p:txBody>
          <a:bodyPr>
            <a:normAutofit fontScale="92500" lnSpcReduction="10000"/>
          </a:bodyPr>
          <a:lstStyle/>
          <a:p>
            <a:pPr>
              <a:lnSpc>
                <a:spcPct val="120000"/>
              </a:lnSpc>
            </a:pPr>
            <a:r>
              <a:rPr lang="en-US"/>
              <a:t>Transmittal letter: notice to the decision-maker from the investigator</a:t>
            </a:r>
          </a:p>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 synopsis of reported matter</a:t>
            </a:r>
          </a:p>
          <a:p>
            <a:pPr marL="457200">
              <a:lnSpc>
                <a:spcPct val="120000"/>
              </a:lnSpc>
            </a:pPr>
            <a:r>
              <a:rPr lang="en-US"/>
              <a:t>Methodology for the investigation: description of the procedural steps taken from the receipt of the (formal) complaint through the conclusion of the report writing</a:t>
            </a:r>
          </a:p>
        </p:txBody>
      </p:sp>
    </p:spTree>
    <p:extLst>
      <p:ext uri="{BB962C8B-B14F-4D97-AF65-F5344CB8AC3E}">
        <p14:creationId xmlns:p14="http://schemas.microsoft.com/office/powerpoint/2010/main" val="96853344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E9F7925-E89A-A9ED-0989-F3F87895514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Report Structure, cont.</a:t>
            </a:r>
          </a:p>
        </p:txBody>
      </p:sp>
      <p:sp>
        <p:nvSpPr>
          <p:cNvPr id="2" name="Content Placeholder 1">
            <a:extLst>
              <a:ext uri="{FF2B5EF4-FFF2-40B4-BE49-F238E27FC236}">
                <a16:creationId xmlns:a16="http://schemas.microsoft.com/office/drawing/2014/main" id="{474AF621-462D-2D0F-915F-7F32FE56D1D7}"/>
              </a:ext>
            </a:extLst>
          </p:cNvPr>
          <p:cNvSpPr>
            <a:spLocks noGrp="1"/>
          </p:cNvSpPr>
          <p:nvPr>
            <p:ph idx="1"/>
          </p:nvPr>
        </p:nvSpPr>
        <p:spPr/>
        <p:txBody>
          <a:bodyPr>
            <a:normAutofit lnSpcReduction="10000"/>
          </a:bodyPr>
          <a:lstStyle/>
          <a:p>
            <a:pPr marL="457200">
              <a:lnSpc>
                <a:spcPct val="120000"/>
              </a:lnSpc>
            </a:pPr>
            <a:r>
              <a:rPr lang="en-US"/>
              <a:t>Summary of complainant(s) allegation(s) &amp; evidence gathered</a:t>
            </a:r>
          </a:p>
          <a:p>
            <a:pPr marL="457200">
              <a:lnSpc>
                <a:spcPct val="120000"/>
              </a:lnSpc>
            </a:pPr>
            <a:r>
              <a:rPr lang="en-US"/>
              <a:t>Summary of witness statement(s) &amp; evidence gathered</a:t>
            </a:r>
          </a:p>
          <a:p>
            <a:pPr marL="457200">
              <a:lnSpc>
                <a:spcPct val="120000"/>
              </a:lnSpc>
            </a:pPr>
            <a:r>
              <a:rPr lang="en-US"/>
              <a:t>Summary of respondent(s) statement(s) &amp; evidence gathered</a:t>
            </a:r>
          </a:p>
          <a:p>
            <a:pPr marL="457200">
              <a:lnSpc>
                <a:spcPct val="120000"/>
              </a:lnSpc>
            </a:pPr>
            <a:r>
              <a:rPr lang="en-US"/>
              <a:t>Assessments of credibility</a:t>
            </a:r>
          </a:p>
          <a:p>
            <a:pPr marL="457200">
              <a:lnSpc>
                <a:spcPct val="120000"/>
              </a:lnSpc>
            </a:pPr>
            <a:r>
              <a:rPr lang="en-US"/>
              <a:t>Investigative synthesis: findings of fact &amp; matters of dispute within the application of policy/procedure</a:t>
            </a:r>
          </a:p>
          <a:p>
            <a:pPr marL="457200">
              <a:lnSpc>
                <a:spcPct val="120000"/>
              </a:lnSpc>
            </a:pPr>
            <a:r>
              <a:rPr lang="en-US"/>
              <a:t>Conclusion: decision-maker is under an independent obligation to objectively evaluate the evidence</a:t>
            </a:r>
          </a:p>
        </p:txBody>
      </p:sp>
    </p:spTree>
    <p:extLst>
      <p:ext uri="{BB962C8B-B14F-4D97-AF65-F5344CB8AC3E}">
        <p14:creationId xmlns:p14="http://schemas.microsoft.com/office/powerpoint/2010/main" val="279699896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BBDDDA-F03C-F6AA-A9D7-2124DF56CBC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Value of Investigation Reports</a:t>
            </a:r>
          </a:p>
        </p:txBody>
      </p:sp>
      <p:sp>
        <p:nvSpPr>
          <p:cNvPr id="2" name="Content Placeholder 1">
            <a:extLst>
              <a:ext uri="{FF2B5EF4-FFF2-40B4-BE49-F238E27FC236}">
                <a16:creationId xmlns:a16="http://schemas.microsoft.com/office/drawing/2014/main" id="{B6B4EA16-0FFA-7F19-5881-CD9D75B34716}"/>
              </a:ext>
            </a:extLst>
          </p:cNvPr>
          <p:cNvSpPr>
            <a:spLocks noGrp="1"/>
          </p:cNvSpPr>
          <p:nvPr>
            <p:ph idx="1"/>
          </p:nvPr>
        </p:nvSpPr>
        <p:spPr/>
        <p:txBody>
          <a:bodyPr/>
          <a:lstStyle/>
          <a:p>
            <a:r>
              <a:rPr lang="en-US"/>
              <a:t>Relevant available information gathered together</a:t>
            </a:r>
          </a:p>
          <a:p>
            <a:r>
              <a:rPr lang="en-US"/>
              <a:t>Official documentation</a:t>
            </a:r>
          </a:p>
          <a:p>
            <a:r>
              <a:rPr lang="en-US"/>
              <a:t>Audience</a:t>
            </a:r>
          </a:p>
          <a:p>
            <a:pPr lvl="1"/>
            <a:r>
              <a:rPr lang="en-US"/>
              <a:t>Decision</a:t>
            </a:r>
          </a:p>
          <a:p>
            <a:pPr lvl="1"/>
            <a:r>
              <a:rPr lang="en-US"/>
              <a:t>Appeal</a:t>
            </a:r>
          </a:p>
          <a:p>
            <a:pPr lvl="1"/>
            <a:r>
              <a:rPr lang="en-US"/>
              <a:t>Grievance</a:t>
            </a:r>
          </a:p>
          <a:p>
            <a:pPr lvl="1"/>
            <a:r>
              <a:rPr lang="en-US"/>
              <a:t>Chapter 14</a:t>
            </a:r>
          </a:p>
        </p:txBody>
      </p:sp>
    </p:spTree>
    <p:extLst>
      <p:ext uri="{BB962C8B-B14F-4D97-AF65-F5344CB8AC3E}">
        <p14:creationId xmlns:p14="http://schemas.microsoft.com/office/powerpoint/2010/main" val="152101568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E81F080-05F7-5BF4-F15F-CFF9148E3EA4}"/>
              </a:ext>
            </a:extLst>
          </p:cNvPr>
          <p:cNvSpPr>
            <a:spLocks noGrp="1"/>
          </p:cNvSpPr>
          <p:nvPr>
            <p:ph type="title"/>
          </p:nvPr>
        </p:nvSpPr>
        <p:spPr/>
        <p:txBody>
          <a:bodyPr/>
          <a:lstStyle/>
          <a:p>
            <a:r>
              <a:rPr lang="en-US"/>
              <a:t>Shared Services</a:t>
            </a:r>
          </a:p>
        </p:txBody>
      </p:sp>
      <p:sp>
        <p:nvSpPr>
          <p:cNvPr id="5" name="Content Placeholder 4">
            <a:extLst>
              <a:ext uri="{FF2B5EF4-FFF2-40B4-BE49-F238E27FC236}">
                <a16:creationId xmlns:a16="http://schemas.microsoft.com/office/drawing/2014/main" id="{B432381D-0C49-16AC-6E1E-C4952ECE35B4}"/>
              </a:ext>
            </a:extLst>
          </p:cNvPr>
          <p:cNvSpPr>
            <a:spLocks noGrp="1"/>
          </p:cNvSpPr>
          <p:nvPr>
            <p:ph idx="1"/>
          </p:nvPr>
        </p:nvSpPr>
        <p:spPr/>
        <p:txBody>
          <a:bodyPr/>
          <a:lstStyle/>
          <a:p>
            <a:r>
              <a:rPr lang="en-US"/>
              <a:t>Investigators</a:t>
            </a:r>
          </a:p>
          <a:p>
            <a:pPr lvl="1"/>
            <a:r>
              <a:rPr lang="en-US"/>
              <a:t>Within the system</a:t>
            </a:r>
          </a:p>
          <a:p>
            <a:pPr lvl="1"/>
            <a:r>
              <a:rPr lang="en-US"/>
              <a:t>External: MMB, independent</a:t>
            </a:r>
          </a:p>
          <a:p>
            <a:r>
              <a:rPr lang="en-US"/>
              <a:t>Decision-makers</a:t>
            </a:r>
          </a:p>
          <a:p>
            <a:r>
              <a:rPr lang="en-US"/>
              <a:t>Facilitators</a:t>
            </a:r>
          </a:p>
        </p:txBody>
      </p:sp>
    </p:spTree>
    <p:extLst>
      <p:ext uri="{BB962C8B-B14F-4D97-AF65-F5344CB8AC3E}">
        <p14:creationId xmlns:p14="http://schemas.microsoft.com/office/powerpoint/2010/main" val="353008146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sz="4400">
                <a:solidFill>
                  <a:srgbClr val="0C2340"/>
                </a:solidFill>
                <a:latin typeface="+mn-lt"/>
                <a:ea typeface="+mn-ea"/>
                <a:cs typeface="+mn-cs"/>
              </a:rPr>
              <a:t>Overview of Data Practices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sz="2000"/>
              <a:t>For Minnesota State Investigators System Procedures 1.B.1.1</a:t>
            </a:r>
            <a:endParaRPr lang="en-US" sz="2000">
              <a:cs typeface="Calibri"/>
            </a:endParaRPr>
          </a:p>
          <a:p>
            <a:endParaRPr lang="en-US"/>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February 24th,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
        <p:nvSpPr>
          <p:cNvPr id="2" name="TextBox 1">
            <a:extLst>
              <a:ext uri="{FF2B5EF4-FFF2-40B4-BE49-F238E27FC236}">
                <a16:creationId xmlns:a16="http://schemas.microsoft.com/office/drawing/2014/main" id="{44D81ADE-D7D9-DDBB-91F8-38C541546578}"/>
              </a:ext>
            </a:extLst>
          </p:cNvPr>
          <p:cNvSpPr txBox="1"/>
          <p:nvPr/>
        </p:nvSpPr>
        <p:spPr>
          <a:xfrm>
            <a:off x="3927475" y="5827966"/>
            <a:ext cx="3901441" cy="646331"/>
          </a:xfrm>
          <a:prstGeom prst="rect">
            <a:avLst/>
          </a:prstGeom>
          <a:noFill/>
        </p:spPr>
        <p:txBody>
          <a:bodyPr wrap="square" rtlCol="0">
            <a:spAutoFit/>
          </a:bodyPr>
          <a:lstStyle/>
          <a:p>
            <a:r>
              <a:rPr lang="en-US"/>
              <a:t>Daniel McCabe</a:t>
            </a:r>
            <a:br>
              <a:rPr lang="en-US"/>
            </a:br>
            <a:r>
              <a:rPr lang="en-US"/>
              <a:t>Assistant General Counsel</a:t>
            </a:r>
          </a:p>
        </p:txBody>
      </p:sp>
    </p:spTree>
    <p:extLst>
      <p:ext uri="{BB962C8B-B14F-4D97-AF65-F5344CB8AC3E}">
        <p14:creationId xmlns:p14="http://schemas.microsoft.com/office/powerpoint/2010/main" val="2497051194"/>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2C67D9B7-CFCD-4C17-9B30-03AEF5EBAB52}"/>
</file>

<file path=customXml/itemProps2.xml><?xml version="1.0" encoding="utf-8"?>
<ds:datastoreItem xmlns:ds="http://schemas.openxmlformats.org/officeDocument/2006/customXml" ds:itemID="{3367DDA9-FF1F-401B-A60D-92A456CE4391}"/>
</file>

<file path=customXml/itemProps3.xml><?xml version="1.0" encoding="utf-8"?>
<ds:datastoreItem xmlns:ds="http://schemas.openxmlformats.org/officeDocument/2006/customXml" ds:itemID="{3C38C426-E0E5-4280-9D1C-8DE8BC1694E3}"/>
</file>

<file path=docProps/app.xml><?xml version="1.0" encoding="utf-8"?>
<Properties xmlns="http://schemas.openxmlformats.org/officeDocument/2006/extended-properties" xmlns:vt="http://schemas.openxmlformats.org/officeDocument/2006/docPropsVTypes">
  <Template>PowerPoint (widescreen)</Template>
  <TotalTime>192</TotalTime>
  <Words>11219</Words>
  <Application>Microsoft Office PowerPoint</Application>
  <PresentationFormat>Widescreen</PresentationFormat>
  <Paragraphs>1271</Paragraphs>
  <Slides>184</Slides>
  <Notes>147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184</vt:i4>
      </vt:variant>
    </vt:vector>
  </HeadingPairs>
  <TitlesOfParts>
    <vt:vector size="191" baseType="lpstr">
      <vt:lpstr>Aptos</vt:lpstr>
      <vt:lpstr>Arial</vt:lpstr>
      <vt:lpstr>Arial Black</vt:lpstr>
      <vt:lpstr>Calibri</vt:lpstr>
      <vt:lpstr>Courier New</vt:lpstr>
      <vt:lpstr>Wingdings</vt:lpstr>
      <vt:lpstr>Minnesota State Theme</vt:lpstr>
      <vt:lpstr>Equal Opportunity &amp; Nondiscrimination</vt:lpstr>
      <vt:lpstr>Minnesota State Policy and Procedure</vt:lpstr>
      <vt:lpstr>Understanding Board Policies</vt:lpstr>
      <vt:lpstr>Board Policy 1B.1</vt:lpstr>
      <vt:lpstr>Protected Classes</vt:lpstr>
      <vt:lpstr>Protected Classes: Full Scope</vt:lpstr>
      <vt:lpstr>Stereotyping</vt:lpstr>
      <vt:lpstr>Protected Classes &amp; Intersectionality</vt:lpstr>
      <vt:lpstr>Policy Application</vt:lpstr>
      <vt:lpstr>Discrimination</vt:lpstr>
      <vt:lpstr>Discriminatory Harassment</vt:lpstr>
      <vt:lpstr>Discriminatory Harassment, cont.</vt:lpstr>
      <vt:lpstr>Harassment Investigation Considerations</vt:lpstr>
      <vt:lpstr>Sexual Harassment</vt:lpstr>
      <vt:lpstr>Sexual Harassment Investigation Considerations</vt:lpstr>
      <vt:lpstr>Sexual Harassment, cont.</vt:lpstr>
      <vt:lpstr>Consensual Relationships</vt:lpstr>
      <vt:lpstr>Consensual vs. Nonconsensual</vt:lpstr>
      <vt:lpstr>Consensual Relationship Considerations</vt:lpstr>
      <vt:lpstr>Retaliation</vt:lpstr>
      <vt:lpstr>Retaliation Investigation Considerations</vt:lpstr>
      <vt:lpstr>System Procedure 1B.1.1 </vt:lpstr>
      <vt:lpstr>Special Cases</vt:lpstr>
      <vt:lpstr>Board Policy 1B.3</vt:lpstr>
      <vt:lpstr>Non-Heteronormative Relationships</vt:lpstr>
      <vt:lpstr>Dating, intimate partner, and relationship violence</vt:lpstr>
      <vt:lpstr>Non-forcible Sex Acts</vt:lpstr>
      <vt:lpstr>Sexual Assault, Sexual Act</vt:lpstr>
      <vt:lpstr>Sexual Assault, Affirmative Consent</vt:lpstr>
      <vt:lpstr>Affirmative Consent, continued</vt:lpstr>
      <vt:lpstr>Sexual Exploitation</vt:lpstr>
      <vt:lpstr>Stalking</vt:lpstr>
      <vt:lpstr>Title IX Sexual Harassment</vt:lpstr>
      <vt:lpstr>Reasonable Person Standard</vt:lpstr>
      <vt:lpstr>Hostile Environment Investigation Considerations</vt:lpstr>
      <vt:lpstr>Retaliation, 1B.3</vt:lpstr>
      <vt:lpstr>Retaliation, 1B.3 continued</vt:lpstr>
      <vt:lpstr>System Procedure 1B.3.1 </vt:lpstr>
      <vt:lpstr>Jurisdiction</vt:lpstr>
      <vt:lpstr>Informal Resolution (1B.3.1)</vt:lpstr>
      <vt:lpstr>Informal Resolution (cont.)</vt:lpstr>
      <vt:lpstr>Other Policies and Procedures</vt:lpstr>
      <vt:lpstr>Preferred Name</vt:lpstr>
      <vt:lpstr>Access &amp; Modifications, Pregnant and Parenting Students</vt:lpstr>
      <vt:lpstr>Access &amp; Accommodations for Individuals w. Disabilities</vt:lpstr>
      <vt:lpstr>Respectful Workplace</vt:lpstr>
      <vt:lpstr>Code of Conduct and Ethics</vt:lpstr>
      <vt:lpstr>Fraud or Other Dishonest Acts</vt:lpstr>
      <vt:lpstr>Different Allegations, Different Processes</vt:lpstr>
      <vt:lpstr>Federal and State  Laws and policies</vt:lpstr>
      <vt:lpstr>Violence Against Women Act</vt:lpstr>
      <vt:lpstr>VAWA, continued</vt:lpstr>
      <vt:lpstr>Clery Act, amended</vt:lpstr>
      <vt:lpstr>Campus Sexual Misconduct Policy</vt:lpstr>
      <vt:lpstr>Minnesota Policy 135A.15, continued</vt:lpstr>
      <vt:lpstr>Roles in the Investigation Process</vt:lpstr>
      <vt:lpstr>Designated Officer</vt:lpstr>
      <vt:lpstr>Designated Officer, cont.</vt:lpstr>
      <vt:lpstr>Title IX Coordinator</vt:lpstr>
      <vt:lpstr>Title IX Coordinator, cont.</vt:lpstr>
      <vt:lpstr>Investigator’s Role</vt:lpstr>
      <vt:lpstr>Investigator’s Role, cont.</vt:lpstr>
      <vt:lpstr>Investigator</vt:lpstr>
      <vt:lpstr>Role of the Advisor (1B.3.1)</vt:lpstr>
      <vt:lpstr>The Investigation</vt:lpstr>
      <vt:lpstr>Decision-Making Authority</vt:lpstr>
      <vt:lpstr>Role of the Decision-maker</vt:lpstr>
      <vt:lpstr>Decision-maker, cont.</vt:lpstr>
      <vt:lpstr>Decision Factors</vt:lpstr>
      <vt:lpstr>Credibility Considerations</vt:lpstr>
      <vt:lpstr>Credibility: Parties and Witnesses</vt:lpstr>
      <vt:lpstr>Standard of Proof for Decision</vt:lpstr>
      <vt:lpstr>Policy Violation</vt:lpstr>
      <vt:lpstr>Discipline</vt:lpstr>
      <vt:lpstr>Appeal Process</vt:lpstr>
      <vt:lpstr>Appeal Process, cont.</vt:lpstr>
      <vt:lpstr>President</vt:lpstr>
      <vt:lpstr>Role of President on Appeal</vt:lpstr>
      <vt:lpstr>Service in Process</vt:lpstr>
      <vt:lpstr>Serving Impartially</vt:lpstr>
      <vt:lpstr>Recognizing Implicit Bias</vt:lpstr>
      <vt:lpstr>Sexual Misconduct Case Specific Biases</vt:lpstr>
      <vt:lpstr>Dynamics on Campus</vt:lpstr>
      <vt:lpstr>Biases and Social Norms</vt:lpstr>
      <vt:lpstr>Neurobiology of Trauma</vt:lpstr>
      <vt:lpstr>Evidence-Informed Interviewing Techniques</vt:lpstr>
      <vt:lpstr>Alcohol and Drug Use Biases</vt:lpstr>
      <vt:lpstr>Biased Investigations Dangers</vt:lpstr>
      <vt:lpstr>Counteracting Bias</vt:lpstr>
      <vt:lpstr>Avoid Prejudgment</vt:lpstr>
      <vt:lpstr>Best Practices</vt:lpstr>
      <vt:lpstr>Conflicts of Interest</vt:lpstr>
      <vt:lpstr>Combating Conflicts</vt:lpstr>
      <vt:lpstr>Investigation Reports</vt:lpstr>
      <vt:lpstr>Final Investigation Report Structure</vt:lpstr>
      <vt:lpstr>Report Structure, cont.</vt:lpstr>
      <vt:lpstr>Value of Investigation Reports</vt:lpstr>
      <vt:lpstr>Shared Services</vt:lpstr>
      <vt:lpstr>Overview of Data Practices</vt:lpstr>
      <vt:lpstr>Data Practices Laws</vt:lpstr>
      <vt:lpstr>Public Data</vt:lpstr>
      <vt:lpstr>Private Data</vt:lpstr>
      <vt:lpstr>Personnel Data</vt:lpstr>
      <vt:lpstr>Student Data</vt:lpstr>
      <vt:lpstr>Who is the Data Subject?</vt:lpstr>
      <vt:lpstr>The Complaint</vt:lpstr>
      <vt:lpstr>Active Investigation Data</vt:lpstr>
      <vt:lpstr>After Investigation</vt:lpstr>
      <vt:lpstr>Employee Discipline</vt:lpstr>
      <vt:lpstr>Student Discipline</vt:lpstr>
      <vt:lpstr>Avoiding Mistakes</vt:lpstr>
      <vt:lpstr>Data Breaches</vt:lpstr>
      <vt:lpstr>Data Collection: Tennessen Warning Notice </vt:lpstr>
      <vt:lpstr>Data Collection (continued)</vt:lpstr>
      <vt:lpstr>Consequences of Violations</vt:lpstr>
      <vt:lpstr>Know Your Resources</vt:lpstr>
      <vt:lpstr>Title IX &amp; Sexual Misconduct Investigations</vt:lpstr>
      <vt:lpstr>What Is Title IX?</vt:lpstr>
      <vt:lpstr>Title IX</vt:lpstr>
      <vt:lpstr>Timeline</vt:lpstr>
      <vt:lpstr>Overall Process Map</vt:lpstr>
      <vt:lpstr>Required Notices </vt:lpstr>
      <vt:lpstr>Notice of Title IX Coordinator</vt:lpstr>
      <vt:lpstr>Notice of Non-Discrimination</vt:lpstr>
      <vt:lpstr>Key Elements of the Procedure</vt:lpstr>
      <vt:lpstr>Definition of Title IX Sexual Harassment</vt:lpstr>
      <vt:lpstr>Formal Complaint</vt:lpstr>
      <vt:lpstr>Educational Program or Activity</vt:lpstr>
      <vt:lpstr>Title IX Coordinator Designation</vt:lpstr>
      <vt:lpstr>Supportive Measures</vt:lpstr>
      <vt:lpstr>Reporting</vt:lpstr>
      <vt:lpstr>Investigation and Resolution</vt:lpstr>
      <vt:lpstr>Conflict of Interest</vt:lpstr>
      <vt:lpstr>Informal Resolution</vt:lpstr>
      <vt:lpstr>Interim Actions</vt:lpstr>
      <vt:lpstr>No Basis to Proceed Determinations: Title IX Sexual Harassment</vt:lpstr>
      <vt:lpstr>Dismissals, continued</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Document Retention</vt:lpstr>
      <vt:lpstr>Implementing the 1B.1 Decision</vt:lpstr>
      <vt:lpstr>Decision-maker’s Responsibilities</vt:lpstr>
      <vt:lpstr>Who Makes the Disciplinary Decision?</vt:lpstr>
      <vt:lpstr>Analyzing the Investigation Report</vt:lpstr>
      <vt:lpstr>Analyzing the Investigation Report, cont.</vt:lpstr>
      <vt:lpstr>Right for Respondent</vt:lpstr>
      <vt:lpstr>Scrutinize Disruptive Conduct</vt:lpstr>
      <vt:lpstr>Scrutinize Disruptive Conduct, cont.</vt:lpstr>
      <vt:lpstr>Reviewing the Investigative Report</vt:lpstr>
      <vt:lpstr>Meeting Parties or Others</vt:lpstr>
      <vt:lpstr>Deciding if Misconduct Occurred</vt:lpstr>
      <vt:lpstr>Burden of Proof</vt:lpstr>
      <vt:lpstr>Decision-making</vt:lpstr>
      <vt:lpstr>Determining Appropriate Action, 1</vt:lpstr>
      <vt:lpstr>Determining Appropriate Action, 2</vt:lpstr>
      <vt:lpstr>Determining Appropriate Action, 3</vt:lpstr>
      <vt:lpstr>Just Cause</vt:lpstr>
      <vt:lpstr>Penalty Assessment</vt:lpstr>
      <vt:lpstr>Risk Assessment Prior to Taking Disciplinary Action</vt:lpstr>
      <vt:lpstr>Determine Appropriate Action Employee</vt:lpstr>
      <vt:lpstr>Components of Disciplinary Letter</vt:lpstr>
      <vt:lpstr>Components of Disciplinary Letter, cont.</vt:lpstr>
      <vt:lpstr>Implement Appropriate Action</vt:lpstr>
      <vt:lpstr>Follow-up to Discipline</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vt:lpstr>
      <vt:lpstr>Decision Letters</vt:lpstr>
      <vt:lpstr>Board Policy 1B.3 and System Procedure 1B.3.1</vt:lpstr>
      <vt:lpstr>1B.3.1 Decision-Maker Responsibilities</vt:lpstr>
      <vt:lpstr>Final Thoughts</vt:lpstr>
      <vt:lpstr>Contact Information Minnesota State Colleges &amp; Universities  System Office</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investigation foundations February 2026</dc:title>
  <dc:creator>Atteberry, Ashley J</dc:creator>
  <cp:keywords>Resolution personnel</cp:keywords>
  <cp:lastModifiedBy>Atteberry, Ashley J</cp:lastModifiedBy>
  <cp:revision>2</cp:revision>
  <dcterms:created xsi:type="dcterms:W3CDTF">2024-10-24T16:35:27Z</dcterms:created>
  <dcterms:modified xsi:type="dcterms:W3CDTF">2026-02-27T19:12:47Z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5716800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