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</p:sldMasterIdLst>
  <p:notesMasterIdLst>
    <p:notesMasterId r:id="rId24"/>
  </p:notesMasterIdLst>
  <p:handoutMasterIdLst>
    <p:handoutMasterId r:id="rId25"/>
  </p:handoutMasterIdLst>
  <p:sldIdLst>
    <p:sldId id="277" r:id="rId5"/>
    <p:sldId id="2141411361" r:id="rId6"/>
    <p:sldId id="315" r:id="rId7"/>
    <p:sldId id="2141411368" r:id="rId8"/>
    <p:sldId id="316" r:id="rId9"/>
    <p:sldId id="323" r:id="rId10"/>
    <p:sldId id="2141411364" r:id="rId11"/>
    <p:sldId id="317" r:id="rId12"/>
    <p:sldId id="324" r:id="rId13"/>
    <p:sldId id="318" r:id="rId14"/>
    <p:sldId id="319" r:id="rId15"/>
    <p:sldId id="320" r:id="rId16"/>
    <p:sldId id="321" r:id="rId17"/>
    <p:sldId id="322" r:id="rId18"/>
    <p:sldId id="325" r:id="rId19"/>
    <p:sldId id="2141411365" r:id="rId20"/>
    <p:sldId id="2141411366" r:id="rId21"/>
    <p:sldId id="2141411367" r:id="rId22"/>
    <p:sldId id="27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8042"/>
    <a:srgbClr val="000000"/>
    <a:srgbClr val="006CB7"/>
    <a:srgbClr val="FC4C02"/>
    <a:srgbClr val="62BB46"/>
    <a:srgbClr val="BB16A3"/>
    <a:srgbClr val="FDDA25"/>
    <a:srgbClr val="0095DA"/>
    <a:srgbClr val="9E9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1F8C32-13D8-46A4-9DC5-8629AAF389D4}" v="8" dt="2026-04-07T14:30:53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1380" autoAdjust="0"/>
  </p:normalViewPr>
  <p:slideViewPr>
    <p:cSldViewPr snapToGrid="0">
      <p:cViewPr varScale="1">
        <p:scale>
          <a:sx n="55" d="100"/>
          <a:sy n="55" d="100"/>
        </p:scale>
        <p:origin x="171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774"/>
    </p:cViewPr>
  </p:sorter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891C60-326C-FCE2-8468-7148E181CA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9C354-7F20-F7A6-C4E7-ABCB03BAB4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34D33-81CA-4064-BA54-FCB560D1E6BC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44F7F-7487-0032-B247-298BC1BB6D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159CD-0CDA-298D-8143-09983F6D54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A9964-A75B-4749-B9E2-F09B470E8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3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AF7CD-7510-42BA-BB86-43E243D1FC1F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41DB6-8650-4E12-A430-5ACA8719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6287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839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6906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2092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248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9544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1758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293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823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0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970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970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042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599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007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49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1C6DB31-0A8F-3189-E999-AB2A745EAC0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7552" y="1998522"/>
            <a:ext cx="7796690" cy="172429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 cap="none" baseline="0">
                <a:solidFill>
                  <a:schemeClr val="tx2"/>
                </a:solidFill>
                <a:latin typeface="+mn-lt"/>
                <a:ea typeface="Cambria" charset="0"/>
                <a:cs typeface="DokChampa" panose="020B0502040204020203" pitchFamily="34" charset="-34"/>
              </a:defRPr>
            </a:lvl1pPr>
          </a:lstStyle>
          <a:p>
            <a:r>
              <a:rPr lang="en-US" dirty="0"/>
              <a:t>Click to edit presentation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D003AB2-0822-0240-0618-78300846F82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27551" y="4074269"/>
            <a:ext cx="7796692" cy="294203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accent1"/>
                </a:solidFill>
                <a:latin typeface="+mj-lt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7CB72D2-4A6F-E184-EBAA-692DE1E9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28612" y="4860530"/>
            <a:ext cx="7795715" cy="2812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DEPARTMENT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E76748A-07B3-42A4-A1A1-A983F80AD51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27475" y="5177086"/>
            <a:ext cx="7795715" cy="294202"/>
          </a:xfrm>
        </p:spPr>
        <p:txBody>
          <a:bodyPr>
            <a:noAutofit/>
          </a:bodyPr>
          <a:lstStyle>
            <a:lvl1pPr marL="0" indent="0">
              <a:buNone/>
              <a:defRPr lang="en-US" sz="1800" i="1" dirty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Click to edit Date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CD86D16-4920-A31D-E8B6-511E2BFBEB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1195" y="-13632"/>
            <a:ext cx="3152776" cy="59747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11A8111-EF09-D40E-3A23-157EF7392C8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488" y="6154738"/>
            <a:ext cx="3152775" cy="4302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7BCE87-0ACC-8560-B134-2524AFD23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4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18">
            <a:extLst>
              <a:ext uri="{FF2B5EF4-FFF2-40B4-BE49-F238E27FC236}">
                <a16:creationId xmlns:a16="http://schemas.microsoft.com/office/drawing/2014/main" id="{0666C2C4-CB95-9095-9AEA-37E9A80E334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46F5C12-53A6-41D8-11E8-370925C95034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560428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F6894-5848-6A61-A7AB-A188F4DFDB8C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560428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8DB0FB18-E838-29EF-E1AE-BDDA875C4399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398319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E52331F-9869-8C27-8BDD-9270EF6DA147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395006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BE96124-C53F-3D77-4D2E-723CBFCCB16F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26272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B7770DE-D134-8D53-DDEA-43A586D653E6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6229584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1EE8AD13-B3F1-FAE6-179A-369E14C91F5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064163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6AF1872-596D-D0F0-0578-601B8A00D301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9064163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71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FEA851C1-9ABD-F266-28F4-B65A6705E2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9E40824-578A-54AA-3604-D7D64317DAB0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638355" y="2859417"/>
            <a:ext cx="3064813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B9BAC-F706-0EA1-A07C-C57820EFFBFB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701951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F55F76-8043-2322-DD82-F0E139339371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4519192" y="2859417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434AA95-5602-7F5C-727E-43F80750866A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4519192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1658D3E3-CD3E-1EA7-73B3-1A0472CD02C6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6432" y="2854798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BB6C387-2914-810E-B278-3C5D184709F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336434" y="4845749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</p:spTree>
    <p:extLst>
      <p:ext uri="{BB962C8B-B14F-4D97-AF65-F5344CB8AC3E}">
        <p14:creationId xmlns:p14="http://schemas.microsoft.com/office/powerpoint/2010/main" val="3127273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C7337CC2-3E43-CC44-6E4B-98BD9100A5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F5EB4781-85D5-D3F0-125C-D6B563F04AEE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54206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F1042B2-7E58-525D-A5AD-015F9D7BD5E8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342290" y="2754205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08422D85-4D05-A9D2-8F9C-BFC93445398C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838200" y="4119618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1F72858-AF2D-1823-9C71-1E20E4FE4866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2342290" y="4119617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9059C6A3-71B2-1329-3449-79A913151A6C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8200" y="5454704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26E7E5E-546A-B37A-4F24-671B02F4A3B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2342290" y="5454703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232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3AE1F852-0BC6-B2BD-34E0-9D06A63203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782763"/>
            <a:ext cx="10515600" cy="9519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BB9FD05-51DA-B84E-022B-E9CACF102ED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8466E146-5B59-2EF3-65B9-C074A70544B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895729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2691D4DB-D96D-C379-BA90-DECB38D58E6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277946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D63F715-814C-7676-5F14-0F6B5B71CF4E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5475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85086274-F606-31F2-C81F-6A4638816B4E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838200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C4EBA00-4B92-CDD2-E014-D94A62B47E86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2895729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0F68440F-0428-8658-71B0-C5618B665AE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6277946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702023EB-D60B-2042-408D-24B9F9A3219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35475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96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838200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4700789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8614452" y="3022119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38200" y="472757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4724400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616696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045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380198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3268462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6203950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9092214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80198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268462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E525F061-3672-AB29-9CBB-C35FA309F834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03950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3B4191-256C-FC1B-A545-51C314FFD6CA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9092214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27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navy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303520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4860" y="789408"/>
            <a:ext cx="1060704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“This is a quote layout feature with a navy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7"/>
            <a:ext cx="6699877" cy="1236603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3725832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een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rgbClr val="008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“This is a quote layout feature with a green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8"/>
            <a:ext cx="6699877" cy="1236602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95417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navy"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“This is a quote layout feature with a white bubble and a navy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2329673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green">
    <p:bg>
      <p:bgPr>
        <a:pattFill prst="pct5">
          <a:fgClr>
            <a:schemeClr val="bg2"/>
          </a:fgClr>
          <a:bgClr>
            <a:schemeClr val="accent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“This is a quote layout feature with a white bubble and a green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2457126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10515599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415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656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74666-F8C9-94C8-ABBD-CD5DE4314E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651847"/>
            <a:ext cx="10515600" cy="171487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section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70C13-D968-B83E-ED69-6D5886AFAFB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382624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12" name="Picture 11" descr="Minnesota State logo.">
            <a:extLst>
              <a:ext uri="{FF2B5EF4-FFF2-40B4-BE49-F238E27FC236}">
                <a16:creationId xmlns:a16="http://schemas.microsoft.com/office/drawing/2014/main" id="{49F64128-6048-E53E-B9F6-3301E620D1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3412D47-DCC0-92E8-1A1C-0F237A4F045C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3FC2FB5-511D-CF7C-4BBC-79730F8DB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57400"/>
            <a:ext cx="12192000" cy="594447"/>
            <a:chOff x="0" y="-15903"/>
            <a:chExt cx="12192000" cy="59444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8CB198D-A13E-83C8-6DE9-BAF3666FC1F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33738316-590C-06F1-7DEF-C06661C6A6F2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392D985-4251-9CE8-B366-413CADE73019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72727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ti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 with times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0" indent="0" algn="l">
              <a:buNone/>
              <a:defRPr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9-9:15 a.m. – First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435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 with bullets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457200" indent="-457200" algn="l">
              <a:buFont typeface="Calibri" panose="020F0502020204030204" pitchFamily="34" charset="0"/>
              <a:buChar char="»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0"/>
            <a:r>
              <a:rPr lang="en-US" dirty="0"/>
              <a:t>Second item</a:t>
            </a:r>
          </a:p>
          <a:p>
            <a:pPr lvl="0"/>
            <a:r>
              <a:rPr lang="en-US" dirty="0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4080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 with numbers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514350" indent="-514350" algn="l">
              <a:buFont typeface="+mj-lt"/>
              <a:buAutoNum type="arabicPeriod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0"/>
            <a:r>
              <a:rPr lang="en-US" dirty="0"/>
              <a:t>Second item</a:t>
            </a:r>
          </a:p>
          <a:p>
            <a:pPr lvl="0"/>
            <a:r>
              <a:rPr lang="en-US" dirty="0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876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 are Minnesota St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3" name="Lake Superior" descr="Minnesota State">
            <a:extLst>
              <a:ext uri="{FF2B5EF4-FFF2-40B4-BE49-F238E27FC236}">
                <a16:creationId xmlns:a16="http://schemas.microsoft.com/office/drawing/2014/main" id="{0239304D-1226-6145-00B5-550A7F3612B7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166265" y="-91440"/>
            <a:ext cx="2121408" cy="3675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36933" y="365125"/>
            <a:ext cx="5805196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We are Minnesota State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436933" y="1447880"/>
            <a:ext cx="5806440" cy="2564688"/>
          </a:xfrm>
        </p:spPr>
        <p:txBody>
          <a:bodyPr rIns="0">
            <a:normAutofit/>
          </a:bodyPr>
          <a:lstStyle>
            <a:lvl1pPr marL="457200" indent="-45720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2400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Enter text</a:t>
            </a:r>
          </a:p>
        </p:txBody>
      </p:sp>
      <p:sp>
        <p:nvSpPr>
          <p:cNvPr id="46" name="Alexandria">
            <a:extLst>
              <a:ext uri="{FF2B5EF4-FFF2-40B4-BE49-F238E27FC236}">
                <a16:creationId xmlns:a16="http://schemas.microsoft.com/office/drawing/2014/main" id="{4FB23F78-D188-2DFB-1FBD-7E17D6765BF2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9298648" y="128885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5" name="Anoka Tech">
            <a:extLst>
              <a:ext uri="{FF2B5EF4-FFF2-40B4-BE49-F238E27FC236}">
                <a16:creationId xmlns:a16="http://schemas.microsoft.com/office/drawing/2014/main" id="{E745E7E8-7542-EBC1-4A70-219802A95A4F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0088647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Anoka-Ramsey">
            <a:extLst>
              <a:ext uri="{FF2B5EF4-FFF2-40B4-BE49-F238E27FC236}">
                <a16:creationId xmlns:a16="http://schemas.microsoft.com/office/drawing/2014/main" id="{7D4DEA53-1E38-A4E5-5B6F-570C8FECBC2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523670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1" name="Bemidji State">
            <a:extLst>
              <a:ext uri="{FF2B5EF4-FFF2-40B4-BE49-F238E27FC236}">
                <a16:creationId xmlns:a16="http://schemas.microsoft.com/office/drawing/2014/main" id="{F1EC81EE-FA9A-AD41-3095-A1CBC4E2AF5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862616" y="12795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Century College">
            <a:extLst>
              <a:ext uri="{FF2B5EF4-FFF2-40B4-BE49-F238E27FC236}">
                <a16:creationId xmlns:a16="http://schemas.microsoft.com/office/drawing/2014/main" id="{39202918-6A1B-2DE6-2F3C-1CAF43BFCE6F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462971" y="21939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3" name="Central Lakes">
            <a:extLst>
              <a:ext uri="{FF2B5EF4-FFF2-40B4-BE49-F238E27FC236}">
                <a16:creationId xmlns:a16="http://schemas.microsoft.com/office/drawing/2014/main" id="{2B74B782-7D8F-965F-8AEA-05B82EB18F72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10050631" y="2198692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Fond du Lac">
            <a:extLst>
              <a:ext uri="{FF2B5EF4-FFF2-40B4-BE49-F238E27FC236}">
                <a16:creationId xmlns:a16="http://schemas.microsoft.com/office/drawing/2014/main" id="{06B2B6B0-914D-3062-4EC7-8D3DFE1DF1E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069637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9" name="Hennepin Tech">
            <a:extLst>
              <a:ext uri="{FF2B5EF4-FFF2-40B4-BE49-F238E27FC236}">
                <a16:creationId xmlns:a16="http://schemas.microsoft.com/office/drawing/2014/main" id="{57F39B7B-0607-517D-4F34-02C6DB00CED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22140" y="312620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DCTC">
            <a:extLst>
              <a:ext uri="{FF2B5EF4-FFF2-40B4-BE49-F238E27FC236}">
                <a16:creationId xmlns:a16="http://schemas.microsoft.com/office/drawing/2014/main" id="{4D1DACED-5FC2-1506-CA55-7D1C227C71CD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62170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Lake Superior">
            <a:extLst>
              <a:ext uri="{FF2B5EF4-FFF2-40B4-BE49-F238E27FC236}">
                <a16:creationId xmlns:a16="http://schemas.microsoft.com/office/drawing/2014/main" id="{A7FFE368-AAA0-CA0C-09FA-99D3DF95279B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7727147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Minneapolis College">
            <a:extLst>
              <a:ext uri="{FF2B5EF4-FFF2-40B4-BE49-F238E27FC236}">
                <a16:creationId xmlns:a16="http://schemas.microsoft.com/office/drawing/2014/main" id="{B268ECDD-8F91-55BB-6EE0-C4A3F347302C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9292124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7" name="Inver Hills">
            <a:extLst>
              <a:ext uri="{FF2B5EF4-FFF2-40B4-BE49-F238E27FC236}">
                <a16:creationId xmlns:a16="http://schemas.microsoft.com/office/drawing/2014/main" id="{076FCC85-903A-13A0-E7F3-3A79D97B91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0857101" y="312262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Metro State">
            <a:extLst>
              <a:ext uri="{FF2B5EF4-FFF2-40B4-BE49-F238E27FC236}">
                <a16:creationId xmlns:a16="http://schemas.microsoft.com/office/drawing/2014/main" id="{1043A479-86B6-676E-EBE7-D83BE17128C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9018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Minnesota North">
            <a:extLst>
              <a:ext uri="{FF2B5EF4-FFF2-40B4-BE49-F238E27FC236}">
                <a16:creationId xmlns:a16="http://schemas.microsoft.com/office/drawing/2014/main" id="{A4DB2489-B05F-4404-0F8F-682A5CA633A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263762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MSCS">
            <a:extLst>
              <a:ext uri="{FF2B5EF4-FFF2-40B4-BE49-F238E27FC236}">
                <a16:creationId xmlns:a16="http://schemas.microsoft.com/office/drawing/2014/main" id="{4251DD74-D40A-FEE9-4871-B99B5D86D47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828739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M State">
            <a:extLst>
              <a:ext uri="{FF2B5EF4-FFF2-40B4-BE49-F238E27FC236}">
                <a16:creationId xmlns:a16="http://schemas.microsoft.com/office/drawing/2014/main" id="{C1A19FDE-8D89-2903-2F60-37003C3DFDD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93716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Mankato">
            <a:extLst>
              <a:ext uri="{FF2B5EF4-FFF2-40B4-BE49-F238E27FC236}">
                <a16:creationId xmlns:a16="http://schemas.microsoft.com/office/drawing/2014/main" id="{A2223B94-7364-9A14-7C41-6FE5D50D8BE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958693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Moorhead">
            <a:extLst>
              <a:ext uri="{FF2B5EF4-FFF2-40B4-BE49-F238E27FC236}">
                <a16:creationId xmlns:a16="http://schemas.microsoft.com/office/drawing/2014/main" id="{48B9B9F2-E914-2E0F-7294-C8D57EC9069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523670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MinnWest">
            <a:extLst>
              <a:ext uri="{FF2B5EF4-FFF2-40B4-BE49-F238E27FC236}">
                <a16:creationId xmlns:a16="http://schemas.microsoft.com/office/drawing/2014/main" id="{807D3951-6A18-D444-1C8F-6A632771240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088647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Normandale">
            <a:extLst>
              <a:ext uri="{FF2B5EF4-FFF2-40B4-BE49-F238E27FC236}">
                <a16:creationId xmlns:a16="http://schemas.microsoft.com/office/drawing/2014/main" id="{60AB0DB6-49F0-0062-60F6-9D12AEE3F4F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467239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Northland">
            <a:extLst>
              <a:ext uri="{FF2B5EF4-FFF2-40B4-BE49-F238E27FC236}">
                <a16:creationId xmlns:a16="http://schemas.microsoft.com/office/drawing/2014/main" id="{E73CF2E2-1B98-83DD-15FD-7F29A773AB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032216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9" name="North Hennepin">
            <a:extLst>
              <a:ext uri="{FF2B5EF4-FFF2-40B4-BE49-F238E27FC236}">
                <a16:creationId xmlns:a16="http://schemas.microsoft.com/office/drawing/2014/main" id="{61FFDB3C-49B0-4E56-9553-055C32C7752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97193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NTC">
            <a:extLst>
              <a:ext uri="{FF2B5EF4-FFF2-40B4-BE49-F238E27FC236}">
                <a16:creationId xmlns:a16="http://schemas.microsoft.com/office/drawing/2014/main" id="{08BD88C4-804D-56F5-2F01-DE0D7C9E316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162170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Pine Tech">
            <a:extLst>
              <a:ext uri="{FF2B5EF4-FFF2-40B4-BE49-F238E27FC236}">
                <a16:creationId xmlns:a16="http://schemas.microsoft.com/office/drawing/2014/main" id="{ABF63167-4044-3360-D603-716F12164D0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727147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Ridgewater">
            <a:extLst>
              <a:ext uri="{FF2B5EF4-FFF2-40B4-BE49-F238E27FC236}">
                <a16:creationId xmlns:a16="http://schemas.microsoft.com/office/drawing/2014/main" id="{34B268C2-9035-49E9-CED5-9D3EACC0B0C8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292124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3" name="Riverland">
            <a:extLst>
              <a:ext uri="{FF2B5EF4-FFF2-40B4-BE49-F238E27FC236}">
                <a16:creationId xmlns:a16="http://schemas.microsoft.com/office/drawing/2014/main" id="{98A3C0FC-9491-C663-0B53-EACCE79F132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857101" y="496096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Rochester">
            <a:extLst>
              <a:ext uri="{FF2B5EF4-FFF2-40B4-BE49-F238E27FC236}">
                <a16:creationId xmlns:a16="http://schemas.microsoft.com/office/drawing/2014/main" id="{239924F3-37B7-D202-1A06-CD0C981DF6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9018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South Central">
            <a:extLst>
              <a:ext uri="{FF2B5EF4-FFF2-40B4-BE49-F238E27FC236}">
                <a16:creationId xmlns:a16="http://schemas.microsoft.com/office/drawing/2014/main" id="{E7D234D3-1EA9-B269-1127-C277CA25265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263995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SCSU">
            <a:extLst>
              <a:ext uri="{FF2B5EF4-FFF2-40B4-BE49-F238E27FC236}">
                <a16:creationId xmlns:a16="http://schemas.microsoft.com/office/drawing/2014/main" id="{F3DD4E8D-CCE6-2746-13E9-9061524F040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828972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SCTCC">
            <a:extLst>
              <a:ext uri="{FF2B5EF4-FFF2-40B4-BE49-F238E27FC236}">
                <a16:creationId xmlns:a16="http://schemas.microsoft.com/office/drawing/2014/main" id="{DDDDDE92-3BC5-8A5B-9C1F-F4BF2FE72E9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3949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Southwest">
            <a:extLst>
              <a:ext uri="{FF2B5EF4-FFF2-40B4-BE49-F238E27FC236}">
                <a16:creationId xmlns:a16="http://schemas.microsoft.com/office/drawing/2014/main" id="{BD40AA57-926B-2625-EDA1-385A3E4444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958926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Saint Paul College">
            <a:extLst>
              <a:ext uri="{FF2B5EF4-FFF2-40B4-BE49-F238E27FC236}">
                <a16:creationId xmlns:a16="http://schemas.microsoft.com/office/drawing/2014/main" id="{E04CA0D8-A3F4-E2DF-09BE-49DE645F75B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23903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Winona">
            <a:extLst>
              <a:ext uri="{FF2B5EF4-FFF2-40B4-BE49-F238E27FC236}">
                <a16:creationId xmlns:a16="http://schemas.microsoft.com/office/drawing/2014/main" id="{FA2F223A-6800-2311-3202-02C46F6A61A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088880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779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AE98F0E-612C-E663-2EBB-4BCBE22AAF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F2FB99-DE2E-3A6C-F3AD-21CB9FC50F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3038475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Thank you.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FD76C84-EEED-28E4-47AC-0470D5848E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13504" y="1398655"/>
            <a:ext cx="3364992" cy="15488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19FC632-67B8-C94B-3F08-3E51CA5A05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049963"/>
            <a:ext cx="12192000" cy="661987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marL="457200" indent="0" algn="ctr">
              <a:buNone/>
              <a:defRPr sz="1200"/>
            </a:lvl2pPr>
            <a:lvl3pPr marL="822960" indent="0" algn="ctr">
              <a:buNone/>
              <a:defRPr sz="1200"/>
            </a:lvl3pPr>
            <a:lvl4pPr marL="1188720" indent="0" algn="ctr">
              <a:buNone/>
              <a:defRPr sz="1200"/>
            </a:lvl4pPr>
            <a:lvl5pPr marL="1554480" indent="0" algn="ctr">
              <a:buNone/>
              <a:defRPr sz="12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1ECFDE-1DE7-69A7-53C5-35814B813E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97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33059" y="118923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137334" y="1753009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9730141" y="3387095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D69E843-95E1-3844-F4E1-A1ACBDECDECB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686355" y="5021181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16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80595" y="-91440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774051" y="2182452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733051" y="4247737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68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1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A5884CD-8A41-0884-222A-744D96352C4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40780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09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03F91B86-A73A-E17F-84E8-FA8B744D84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AB3BBEF8-0765-A86B-080A-6AAC85474BB3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376465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9B8A7-6B1A-F18A-B96E-0DE084BB2B1A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76465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03CA68F-A0AE-517D-BA8C-A2B4B562841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76465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88765D8-11A8-DF06-563B-228EF9AF58A4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279914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22EE432-F176-2D22-4989-227AA21B761C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3279914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6B702F83-B9A9-EE22-F428-323332C9C38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3279914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3D73686-E773-751D-EA01-AE5050B4D3DF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6181586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B6690EC2-CB9E-D57A-3C10-F88AD96B4CE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618336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54A88B5-A6D9-D806-B4C6-64F178569666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618336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07F4C3FE-2C54-9B7D-E22E-AADE71FAC58B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9084679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A7DA9719-5EE4-ED4E-5401-9A5F097D8B77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908681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6180BC9B-830D-B9C3-E9A7-EE636DC1FD5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908681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63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6A3D1C8A-22FA-FD61-C7EA-38B154BEB8B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6F2CFF0-C3F1-BF62-B5E5-B7F4280A0F20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319814" y="3226302"/>
            <a:ext cx="2683886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44A73F-A59B-B0A4-6EA3-F46012DDBD27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274978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3A77B60-98C1-27A9-96BE-AD266101C609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1274978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D35CFB6-5062-6955-5AEA-A38CBC8AA488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731638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B2034EA-4060-A7CA-98C2-88E084E6D7C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4731639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2ED9687-D91A-9C93-5624-266CFB4CA17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4731639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440D8A25-280D-54E5-045D-00BBA4114058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188297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A64B1FB-B97E-7BC7-5EA4-757C5015A8B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88300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B224095-F8EA-7AB9-3C71-9C12FACBCC05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8188300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47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2D2438D1-CD5E-B884-EFC3-D79800F410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8AE1B30-FDBF-70CA-C90D-683CF98040FC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1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97E54BE-F7FB-0FD1-DFCC-82D93EF7C345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937210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568F627-C9C0-C392-5EFB-2193D430508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937209" y="3417345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B375BB83-7A57-DD03-5486-C19FC2B6DC9D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95054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74D0581-BC40-9CD2-5E6F-F61BE391A422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94063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B2C0630A-B631-7D95-7A4F-E5B6A1610A1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94062" y="3427020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3" name="Content Placeholder 4">
            <a:extLst>
              <a:ext uri="{FF2B5EF4-FFF2-40B4-BE49-F238E27FC236}">
                <a16:creationId xmlns:a16="http://schemas.microsoft.com/office/drawing/2014/main" id="{D9EFAD20-28A5-1B78-B8B7-EB1D0B2071D9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38200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E507F341-A03E-B28A-95BA-C2220F5AF911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2937209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55F0328B-1E58-5373-D5A0-C779B587DAAD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2937208" y="5471707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0" name="Content Placeholder 4">
            <a:extLst>
              <a:ext uri="{FF2B5EF4-FFF2-40B4-BE49-F238E27FC236}">
                <a16:creationId xmlns:a16="http://schemas.microsoft.com/office/drawing/2014/main" id="{1DDC7677-82C9-9181-F76E-05FA9348B739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6295053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7FF05C69-835A-547F-94B7-C4731685145E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8394062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68782345-0089-F5AF-F2E2-184CA5F85AD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8394061" y="5464928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1DAF53D0-AA48-073E-513F-773038B3FB9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5E7FE8E-998F-010C-D5BF-0490B4E07E2D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0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549C65-213E-DA8B-A104-3D88D8CFCC8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77722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C6BC399-4675-CD39-C5F5-8FBE3601F79A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877722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5B17DAA-0F35-67D4-29ED-4E9BF6B6296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313061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8F7E755-9E13-1005-1B1E-9B09B7876FA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52583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71BD2EC3-A75E-BFED-68E0-00B69CBBF20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52583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8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119BA3-639D-4B83-FA13-50424E4F3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B06FC-0CFC-E80D-08DA-4CACE6DC8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80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824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5" r:id="rId2"/>
    <p:sldLayoutId id="2147483747" r:id="rId3"/>
    <p:sldLayoutId id="2147483748" r:id="rId4"/>
    <p:sldLayoutId id="2147483728" r:id="rId5"/>
    <p:sldLayoutId id="2147483729" r:id="rId6"/>
    <p:sldLayoutId id="2147483731" r:id="rId7"/>
    <p:sldLayoutId id="2147483732" r:id="rId8"/>
    <p:sldLayoutId id="2147483734" r:id="rId9"/>
    <p:sldLayoutId id="2147483733" r:id="rId10"/>
    <p:sldLayoutId id="2147483735" r:id="rId11"/>
    <p:sldLayoutId id="2147483740" r:id="rId12"/>
    <p:sldLayoutId id="2147483736" r:id="rId13"/>
    <p:sldLayoutId id="2147483742" r:id="rId14"/>
    <p:sldLayoutId id="2147483741" r:id="rId15"/>
    <p:sldLayoutId id="2147483743" r:id="rId16"/>
    <p:sldLayoutId id="2147483746" r:id="rId17"/>
    <p:sldLayoutId id="2147483744" r:id="rId18"/>
    <p:sldLayoutId id="2147483749" r:id="rId19"/>
    <p:sldLayoutId id="2147483737" r:id="rId20"/>
    <p:sldLayoutId id="2147483754" r:id="rId21"/>
    <p:sldLayoutId id="2147483752" r:id="rId22"/>
    <p:sldLayoutId id="2147483725" r:id="rId23"/>
    <p:sldLayoutId id="2147483726" r:id="rId24"/>
    <p:sldLayoutId id="2147483727" r:id="rId25"/>
    <p:sldLayoutId id="2147483724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4572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Calibri" panose="020F050202020403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40" indent="-27432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7432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Calibri" panose="020F0502020204030204" pitchFamily="34" charset="0"/>
        <a:buChar char="-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F06BC108-12BF-FF80-BA69-F825A7DF8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7552" y="1998522"/>
            <a:ext cx="7796690" cy="1724297"/>
          </a:xfrm>
        </p:spPr>
        <p:txBody>
          <a:bodyPr/>
          <a:lstStyle/>
          <a:p>
            <a:r>
              <a:rPr lang="en-US" dirty="0"/>
              <a:t>Formal Hearing for </a:t>
            </a:r>
            <a:br>
              <a:rPr lang="en-US" dirty="0"/>
            </a:br>
            <a:r>
              <a:rPr lang="en-US" dirty="0"/>
              <a:t>Title IX Coordinators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2B815B9-BCD3-1C09-B388-51B4A1BEB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ubtitle 18">
            <a:extLst>
              <a:ext uri="{FF2B5EF4-FFF2-40B4-BE49-F238E27FC236}">
                <a16:creationId xmlns:a16="http://schemas.microsoft.com/office/drawing/2014/main" id="{63A7B734-EACB-6D41-1636-EF78631A0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27475" y="4073525"/>
            <a:ext cx="7796213" cy="658903"/>
          </a:xfrm>
        </p:spPr>
        <p:txBody>
          <a:bodyPr/>
          <a:lstStyle/>
          <a:p>
            <a:r>
              <a:rPr lang="en-US" dirty="0"/>
              <a:t>Related to System Procedure 1B.3.1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DB01E0B-14BE-0CEE-EFCC-F9B44BC202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Equal Opportunity &amp; Compliance Department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821F354-ECEF-32DE-2B56-4AE0FCE604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27475" y="5142582"/>
            <a:ext cx="7795715" cy="294202"/>
          </a:xfrm>
        </p:spPr>
        <p:txBody>
          <a:bodyPr/>
          <a:lstStyle/>
          <a:p>
            <a:r>
              <a:rPr lang="en-US" dirty="0"/>
              <a:t>March 25, 2026</a:t>
            </a:r>
          </a:p>
        </p:txBody>
      </p:sp>
      <p:pic>
        <p:nvPicPr>
          <p:cNvPr id="30" name="Picture Placeholder 29">
            <a:extLst>
              <a:ext uri="{FF2B5EF4-FFF2-40B4-BE49-F238E27FC236}">
                <a16:creationId xmlns:a16="http://schemas.microsoft.com/office/drawing/2014/main" id="{E4CCBBB7-BA22-C436-1AF0-C247777D3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7" r="4287"/>
          <a:stretch/>
        </p:blipFill>
        <p:spPr/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8F35917A-AC72-A617-F59C-8B4AB893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 dirty="0"/>
              <a:t>MinnState.edu</a:t>
            </a:r>
          </a:p>
        </p:txBody>
      </p:sp>
    </p:spTree>
    <p:extLst>
      <p:ext uri="{BB962C8B-B14F-4D97-AF65-F5344CB8AC3E}">
        <p14:creationId xmlns:p14="http://schemas.microsoft.com/office/powerpoint/2010/main" val="1750157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C4C7C-6FF4-0C78-E297-299ED1E8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Hearing Procedures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AC5B3-4420-31BE-54AD-12E590AA6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Evidentiary considerations</a:t>
            </a:r>
          </a:p>
          <a:p>
            <a:pPr lvl="1"/>
            <a:r>
              <a:rPr lang="en-US" dirty="0"/>
              <a:t>New witness or evidence not in report</a:t>
            </a:r>
          </a:p>
          <a:p>
            <a:pPr lvl="1"/>
            <a:r>
              <a:rPr lang="en-US" dirty="0"/>
              <a:t>Report (examination) vs. cross-examination</a:t>
            </a:r>
          </a:p>
          <a:p>
            <a:r>
              <a:rPr lang="en-US" dirty="0"/>
              <a:t>Hearing administrator (decision-maker)</a:t>
            </a:r>
          </a:p>
          <a:p>
            <a:r>
              <a:rPr lang="en-US" dirty="0"/>
              <a:t>Final investigation report (confirmation)</a:t>
            </a:r>
          </a:p>
          <a:p>
            <a:r>
              <a:rPr lang="en-US" dirty="0"/>
              <a:t>Testimony and questioning</a:t>
            </a:r>
          </a:p>
          <a:p>
            <a:pPr lvl="1"/>
            <a:r>
              <a:rPr lang="en-US" dirty="0"/>
              <a:t>Rationale for irrelevant questions; document</a:t>
            </a:r>
          </a:p>
          <a:p>
            <a:r>
              <a:rPr lang="en-US" dirty="0"/>
              <a:t>Refusal to submit to questioning and inferences</a:t>
            </a:r>
          </a:p>
          <a:p>
            <a:r>
              <a:rPr lang="en-US" dirty="0"/>
              <a:t>Hearing recordings</a:t>
            </a:r>
          </a:p>
        </p:txBody>
      </p:sp>
    </p:spTree>
    <p:extLst>
      <p:ext uri="{BB962C8B-B14F-4D97-AF65-F5344CB8AC3E}">
        <p14:creationId xmlns:p14="http://schemas.microsoft.com/office/powerpoint/2010/main" val="1354180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45740-735B-3EF0-C722-C23FD9E01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Deliberation and Determination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1A957-9374-5772-8EC8-D760F597D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Decision-maker deliberation</a:t>
            </a:r>
          </a:p>
          <a:p>
            <a:pPr lvl="1"/>
            <a:r>
              <a:rPr lang="en-US" dirty="0"/>
              <a:t>Policy: finding/no finding</a:t>
            </a:r>
          </a:p>
          <a:p>
            <a:r>
              <a:rPr lang="en-US" dirty="0"/>
              <a:t>Finding: disciplinary actions</a:t>
            </a:r>
          </a:p>
          <a:p>
            <a:pPr lvl="1"/>
            <a:r>
              <a:rPr lang="en-US" dirty="0"/>
              <a:t>Impact/mitigation statements, when relevant</a:t>
            </a:r>
          </a:p>
          <a:p>
            <a:pPr lvl="2"/>
            <a:r>
              <a:rPr lang="en-US" dirty="0"/>
              <a:t>From Title IX Coordinator</a:t>
            </a:r>
          </a:p>
          <a:p>
            <a:pPr lvl="2"/>
            <a:r>
              <a:rPr lang="en-US" dirty="0"/>
              <a:t>To DM and all parties</a:t>
            </a:r>
          </a:p>
          <a:p>
            <a:pPr lvl="1"/>
            <a:r>
              <a:rPr lang="en-US" dirty="0"/>
              <a:t>Prior history sharing, when relevant</a:t>
            </a:r>
          </a:p>
          <a:p>
            <a:r>
              <a:rPr lang="en-US" dirty="0"/>
              <a:t>Decision letters</a:t>
            </a:r>
          </a:p>
          <a:p>
            <a:pPr lvl="1"/>
            <a:r>
              <a:rPr lang="en-US" dirty="0"/>
              <a:t>Target: 10 days post formal hearing</a:t>
            </a:r>
          </a:p>
          <a:p>
            <a:r>
              <a:rPr lang="en-US" dirty="0"/>
              <a:t>Notice to parties</a:t>
            </a:r>
          </a:p>
        </p:txBody>
      </p:sp>
    </p:spTree>
    <p:extLst>
      <p:ext uri="{BB962C8B-B14F-4D97-AF65-F5344CB8AC3E}">
        <p14:creationId xmlns:p14="http://schemas.microsoft.com/office/powerpoint/2010/main" val="1609467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7747C-79E3-01E2-0860-290D97CAD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Appeal of Final Determination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D8E4C-5377-C9CF-0B74-BCC4CACF9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Written submission</a:t>
            </a:r>
          </a:p>
          <a:p>
            <a:r>
              <a:rPr lang="en-US" dirty="0"/>
              <a:t>10 business days after decision</a:t>
            </a:r>
          </a:p>
          <a:p>
            <a:r>
              <a:rPr lang="en-US" dirty="0"/>
              <a:t>Grounds for appeal</a:t>
            </a:r>
          </a:p>
          <a:p>
            <a:pPr lvl="1"/>
            <a:r>
              <a:rPr lang="en-US" dirty="0"/>
              <a:t>procedural irregularity that affected the outcome or decision,</a:t>
            </a:r>
          </a:p>
          <a:p>
            <a:pPr lvl="1"/>
            <a:r>
              <a:rPr lang="en-US" dirty="0"/>
              <a:t>new evidence that was not reasonably available at the time the determination regarding responsibility or dismissal was made, that could affect the outcome of the matter, and/or</a:t>
            </a:r>
          </a:p>
          <a:p>
            <a:pPr lvl="1"/>
            <a:r>
              <a:rPr lang="en-US" dirty="0"/>
              <a:t>a conflict of interest or bias by the Title IX Coordinator or decision-maker that affected the outcome of the matter</a:t>
            </a:r>
          </a:p>
          <a:p>
            <a:r>
              <a:rPr lang="en-US" dirty="0"/>
              <a:t>Appeal to separate decision-maker : granted or denied</a:t>
            </a:r>
          </a:p>
          <a:p>
            <a:r>
              <a:rPr lang="en-US" dirty="0"/>
              <a:t>Disciplinary action during appeal: may enforce</a:t>
            </a:r>
          </a:p>
        </p:txBody>
      </p:sp>
    </p:spTree>
    <p:extLst>
      <p:ext uri="{BB962C8B-B14F-4D97-AF65-F5344CB8AC3E}">
        <p14:creationId xmlns:p14="http://schemas.microsoft.com/office/powerpoint/2010/main" val="638478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97CEA-377F-9AC0-3327-4739F9632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Long-term Remedies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570F-C363-69BE-8F82-D3A676485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“Remedy the effects”– address the impact on safety, education, overall well-being</a:t>
            </a:r>
          </a:p>
          <a:p>
            <a:r>
              <a:rPr lang="en-US" dirty="0"/>
              <a:t>Prevent reoccurrence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22104-9507-973F-48A6-F422C5D3B79A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Supportive measures (ensure equal access)</a:t>
            </a:r>
          </a:p>
          <a:p>
            <a:r>
              <a:rPr lang="en-US" dirty="0"/>
              <a:t>For the institution</a:t>
            </a:r>
          </a:p>
          <a:p>
            <a:pPr lvl="1"/>
            <a:r>
              <a:rPr lang="en-US" dirty="0"/>
              <a:t>Policy changes</a:t>
            </a:r>
          </a:p>
          <a:p>
            <a:pPr lvl="1"/>
            <a:r>
              <a:rPr lang="en-US" dirty="0"/>
              <a:t>Prevention programs</a:t>
            </a:r>
          </a:p>
          <a:p>
            <a:pPr lvl="1"/>
            <a:r>
              <a:rPr lang="en-US" dirty="0"/>
              <a:t>Institutional assessments</a:t>
            </a:r>
          </a:p>
        </p:txBody>
      </p:sp>
    </p:spTree>
    <p:extLst>
      <p:ext uri="{BB962C8B-B14F-4D97-AF65-F5344CB8AC3E}">
        <p14:creationId xmlns:p14="http://schemas.microsoft.com/office/powerpoint/2010/main" val="935014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CCCE5-DC95-819E-CFBE-3D219F13B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50DEF-0FF4-9954-8F18-9AB95307F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Each formal resolution process, including any final determination regarding responsibility or appeal, and any audio recording or transcript required under federal regulation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Any disciplinary sanctions imposed on the respondent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Any supportive measures provided to the parties and any remedies provided to the complainant or the community designed to restore or preserve equal access to the education program or activity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Any appeal and the result therefrom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Any Informal Resolution and the result therefrom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All materials used to train the Title IX Personnel (for implementing the resolution processes); each college and university will make these training materials publicly available on their website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Any other actions taken in response to a report or formal complaint (response was not deliberately indifferent)</a:t>
            </a:r>
          </a:p>
        </p:txBody>
      </p:sp>
    </p:spTree>
    <p:extLst>
      <p:ext uri="{BB962C8B-B14F-4D97-AF65-F5344CB8AC3E}">
        <p14:creationId xmlns:p14="http://schemas.microsoft.com/office/powerpoint/2010/main" val="3439910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94475-F3C1-CD63-D50F-ACA30BF87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45939-A7C0-D9F7-6C14-599C043C0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Advisor Guide</a:t>
            </a:r>
          </a:p>
          <a:p>
            <a:r>
              <a:rPr lang="en-US" dirty="0"/>
              <a:t>Hearing Administrator Manual</a:t>
            </a:r>
          </a:p>
          <a:p>
            <a:r>
              <a:rPr lang="en-US" dirty="0"/>
              <a:t>Technology</a:t>
            </a:r>
          </a:p>
          <a:p>
            <a:r>
              <a:rPr lang="en-US" dirty="0"/>
              <a:t>Shared services</a:t>
            </a:r>
          </a:p>
        </p:txBody>
      </p:sp>
    </p:spTree>
    <p:extLst>
      <p:ext uri="{BB962C8B-B14F-4D97-AF65-F5344CB8AC3E}">
        <p14:creationId xmlns:p14="http://schemas.microsoft.com/office/powerpoint/2010/main" val="1000149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48BB1-EE46-6BC1-73FA-E45B1C55C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Advisor Guide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88646-E30E-2CAF-A09C-84926B7FD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Advisor: Attorney vs. Staff Person</a:t>
            </a:r>
          </a:p>
          <a:p>
            <a:r>
              <a:rPr lang="en-US" dirty="0"/>
              <a:t>Party must have an advisor for the formal hearing</a:t>
            </a:r>
          </a:p>
          <a:p>
            <a:pPr lvl="1"/>
            <a:r>
              <a:rPr lang="en-US" dirty="0"/>
              <a:t>Appointing an advisor for a party</a:t>
            </a:r>
          </a:p>
          <a:p>
            <a:r>
              <a:rPr lang="en-US" dirty="0"/>
              <a:t>Recruiting and training advisors on campus</a:t>
            </a:r>
          </a:p>
          <a:p>
            <a:r>
              <a:rPr lang="en-US" dirty="0"/>
              <a:t>Sharing guide with non-campus affiliated advisors</a:t>
            </a:r>
          </a:p>
          <a:p>
            <a:r>
              <a:rPr lang="en-US" dirty="0"/>
              <a:t>Formal hearing expectations</a:t>
            </a:r>
          </a:p>
          <a:p>
            <a:r>
              <a:rPr lang="en-US" dirty="0"/>
              <a:t>Formal hearing questions</a:t>
            </a:r>
          </a:p>
        </p:txBody>
      </p:sp>
    </p:spTree>
    <p:extLst>
      <p:ext uri="{BB962C8B-B14F-4D97-AF65-F5344CB8AC3E}">
        <p14:creationId xmlns:p14="http://schemas.microsoft.com/office/powerpoint/2010/main" val="41264789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5BFAE-953D-D87B-38B7-A153FEDA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Hearing Administrator Manual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EDBFA-04CA-2719-50FA-C0822C873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10117014" cy="4849813"/>
          </a:xfrm>
        </p:spPr>
        <p:txBody>
          <a:bodyPr>
            <a:normAutofit/>
          </a:bodyPr>
          <a:lstStyle/>
          <a:p>
            <a:r>
              <a:rPr lang="en-US" dirty="0"/>
              <a:t>Promise &amp; ethical standards</a:t>
            </a:r>
          </a:p>
          <a:p>
            <a:r>
              <a:rPr lang="en-US" dirty="0"/>
              <a:t>Due process</a:t>
            </a:r>
          </a:p>
          <a:p>
            <a:r>
              <a:rPr lang="en-US" dirty="0"/>
              <a:t>Formal hearing considerations</a:t>
            </a:r>
          </a:p>
          <a:p>
            <a:pPr lvl="1"/>
            <a:r>
              <a:rPr lang="en-US" dirty="0"/>
              <a:t>Sample script</a:t>
            </a:r>
          </a:p>
          <a:p>
            <a:pPr lvl="1"/>
            <a:r>
              <a:rPr lang="en-US" dirty="0"/>
              <a:t>Consider building in breaks</a:t>
            </a:r>
          </a:p>
          <a:p>
            <a:pPr lvl="1"/>
            <a:r>
              <a:rPr lang="en-US" dirty="0"/>
              <a:t>Cross-examination: check what was stated during the investigation</a:t>
            </a:r>
          </a:p>
          <a:p>
            <a:pPr lvl="1"/>
            <a:r>
              <a:rPr lang="en-US" dirty="0"/>
              <a:t>Effective hearing tips</a:t>
            </a:r>
          </a:p>
          <a:p>
            <a:pPr lvl="1"/>
            <a:r>
              <a:rPr lang="en-US" dirty="0"/>
              <a:t>Technology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513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3DCA5-E682-7EE2-C62C-F7231DBC8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Hearing Administrator Manual,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DD4E9-8312-269E-D40F-24D81FF69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Policy analysis</a:t>
            </a:r>
          </a:p>
          <a:p>
            <a:pPr lvl="1"/>
            <a:r>
              <a:rPr lang="en-US" dirty="0"/>
              <a:t>1B.3 Table</a:t>
            </a:r>
          </a:p>
          <a:p>
            <a:r>
              <a:rPr lang="en-US" dirty="0"/>
              <a:t>Determining responsibility</a:t>
            </a:r>
          </a:p>
          <a:p>
            <a:pPr lvl="1"/>
            <a:r>
              <a:rPr lang="en-US" dirty="0"/>
              <a:t>Decision letter templates</a:t>
            </a:r>
          </a:p>
          <a:p>
            <a:pPr lvl="1"/>
            <a:r>
              <a:rPr lang="en-US" dirty="0"/>
              <a:t>Outcome tracking</a:t>
            </a:r>
          </a:p>
          <a:p>
            <a:pPr lvl="1"/>
            <a:r>
              <a:rPr lang="en-US" dirty="0"/>
              <a:t>Consult with General Counsel as needed</a:t>
            </a:r>
          </a:p>
          <a:p>
            <a:r>
              <a:rPr lang="en-US" dirty="0"/>
              <a:t>Post hearing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933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1282C6-92A0-1BFB-2229-C04F8FF11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038475" cy="1325563"/>
          </a:xfrm>
        </p:spPr>
        <p:txBody>
          <a:bodyPr/>
          <a:lstStyle/>
          <a:p>
            <a:r>
              <a:rPr lang="en-US"/>
              <a:t>Thank you.</a:t>
            </a:r>
            <a:endParaRPr lang="en-US" dirty="0"/>
          </a:p>
        </p:txBody>
      </p:sp>
      <p:pic>
        <p:nvPicPr>
          <p:cNvPr id="18" name="Picture Placeholder 17" descr="Minnesota State logo.">
            <a:extLst>
              <a:ext uri="{FF2B5EF4-FFF2-40B4-BE49-F238E27FC236}">
                <a16:creationId xmlns:a16="http://schemas.microsoft.com/office/drawing/2014/main" id="{1CA5E9F0-4841-EB68-BE40-73D57F491FF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2" b="532"/>
          <a:stretch/>
        </p:blipFill>
        <p:spPr>
          <a:xfrm>
            <a:off x="4413504" y="1398655"/>
            <a:ext cx="3364992" cy="1548826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70B7327-EBE3-138E-583A-97566E13B3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30 </a:t>
            </a:r>
            <a:r>
              <a:rPr lang="en-US" noProof="0" dirty="0"/>
              <a:t>East 7th Street, Suite 350</a:t>
            </a:r>
          </a:p>
          <a:p>
            <a:pPr lvl="0"/>
            <a:r>
              <a:rPr lang="en-US" noProof="0" dirty="0"/>
              <a:t>St. Paul, MN  55101-7804</a:t>
            </a:r>
          </a:p>
          <a:p>
            <a:pPr lvl="0"/>
            <a:endParaRPr lang="en-US" noProof="0" dirty="0"/>
          </a:p>
          <a:p>
            <a:pPr lvl="0"/>
            <a:r>
              <a:rPr lang="en-US" noProof="0" dirty="0"/>
              <a:t>651-201-1800</a:t>
            </a:r>
          </a:p>
          <a:p>
            <a:pPr lvl="0"/>
            <a:r>
              <a:rPr lang="en-US" noProof="0" dirty="0"/>
              <a:t>888-667-2848</a:t>
            </a:r>
            <a:endParaRPr lang="en-US" dirty="0"/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E7C049AE-FCF5-7316-B58C-5C08009C6E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/>
          <a:lstStyle/>
          <a:p>
            <a:r>
              <a:rPr lang="en-US" dirty="0"/>
              <a:t>MinnState.edu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EA8FC90-B7D5-0BD1-6CBE-73BD215174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6049963"/>
            <a:ext cx="12192000" cy="661987"/>
          </a:xfrm>
        </p:spPr>
        <p:txBody>
          <a:bodyPr>
            <a:normAutofit/>
          </a:bodyPr>
          <a:lstStyle/>
          <a:p>
            <a:r>
              <a:rPr lang="en-US" dirty="0"/>
              <a:t>This document is available in alternative formats to individuals with disabilities. To request an alternate format, contact Human Resources at 651-201-1664.</a:t>
            </a:r>
          </a:p>
          <a:p>
            <a:r>
              <a:rPr lang="en-US" dirty="0"/>
              <a:t>Individuals with hearing or speech disabilities may contact us via their preferred Telecommunications Relay Service.</a:t>
            </a:r>
          </a:p>
          <a:p>
            <a:r>
              <a:rPr lang="en-US" dirty="0"/>
              <a:t>Minnesota State is an affirmative action, equal opportunity employer and educator.</a:t>
            </a:r>
          </a:p>
        </p:txBody>
      </p:sp>
    </p:spTree>
    <p:extLst>
      <p:ext uri="{BB962C8B-B14F-4D97-AF65-F5344CB8AC3E}">
        <p14:creationId xmlns:p14="http://schemas.microsoft.com/office/powerpoint/2010/main" val="1826168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02995-1B64-F5F8-9ACF-79EEFAB72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&amp; Procedure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DBBF06-FBA1-9E7A-30B5-79271FC83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1B.3 Sexual Misconduct</a:t>
            </a:r>
          </a:p>
          <a:p>
            <a:pPr lvl="1"/>
            <a:r>
              <a:rPr lang="en-US" dirty="0"/>
              <a:t>Updated June 2025</a:t>
            </a:r>
          </a:p>
          <a:p>
            <a:pPr lvl="1"/>
            <a:r>
              <a:rPr lang="en-US" dirty="0"/>
              <a:t>Training: EON Foundations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70196B-FCB6-672A-4808-85F7321F6E7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1B.3.1 Response to Sexual Misconduct</a:t>
            </a:r>
          </a:p>
          <a:p>
            <a:pPr lvl="1"/>
            <a:r>
              <a:rPr lang="en-US" dirty="0"/>
              <a:t>Updated August 2025</a:t>
            </a:r>
          </a:p>
          <a:p>
            <a:pPr lvl="1"/>
            <a:r>
              <a:rPr lang="en-US" dirty="0"/>
              <a:t>Training</a:t>
            </a:r>
          </a:p>
        </p:txBody>
      </p:sp>
    </p:spTree>
    <p:extLst>
      <p:ext uri="{BB962C8B-B14F-4D97-AF65-F5344CB8AC3E}">
        <p14:creationId xmlns:p14="http://schemas.microsoft.com/office/powerpoint/2010/main" val="3856067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7E9C9-E844-C1A2-AB19-F1E3048E7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DE914-448C-5437-ED8B-D68D8E3F7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  <a:p>
            <a:r>
              <a:rPr lang="en-US" dirty="0"/>
              <a:t>Referral for Formal Hearing</a:t>
            </a:r>
          </a:p>
          <a:p>
            <a:r>
              <a:rPr lang="en-US" dirty="0"/>
              <a:t>Hearing Procedures</a:t>
            </a:r>
          </a:p>
          <a:p>
            <a:r>
              <a:rPr lang="en-US" dirty="0"/>
              <a:t>Deliberation and Determination</a:t>
            </a:r>
          </a:p>
          <a:p>
            <a:r>
              <a:rPr lang="en-US" dirty="0"/>
              <a:t>Appeal of the Final Determination</a:t>
            </a:r>
          </a:p>
          <a:p>
            <a:r>
              <a:rPr lang="en-US" dirty="0"/>
              <a:t>Long-term Remedies</a:t>
            </a:r>
          </a:p>
          <a:p>
            <a:r>
              <a:rPr lang="en-US" dirty="0" err="1"/>
              <a:t>Recordingkeeping</a:t>
            </a:r>
            <a:endParaRPr lang="en-US" dirty="0"/>
          </a:p>
          <a:p>
            <a:r>
              <a:rPr lang="en-US" dirty="0"/>
              <a:t>Other Resources</a:t>
            </a:r>
          </a:p>
        </p:txBody>
      </p:sp>
    </p:spTree>
    <p:extLst>
      <p:ext uri="{BB962C8B-B14F-4D97-AF65-F5344CB8AC3E}">
        <p14:creationId xmlns:p14="http://schemas.microsoft.com/office/powerpoint/2010/main" val="4129386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4701A-E4F2-1CBD-29E8-56C29159A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Due Process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7A92A-9CC6-1627-4254-9970798CA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Resolution process requirements</a:t>
            </a:r>
          </a:p>
          <a:p>
            <a:r>
              <a:rPr lang="en-US" dirty="0"/>
              <a:t>Written notice of allegations</a:t>
            </a:r>
          </a:p>
          <a:p>
            <a:r>
              <a:rPr lang="en-US" dirty="0"/>
              <a:t>Formal complaints</a:t>
            </a:r>
          </a:p>
          <a:p>
            <a:r>
              <a:rPr lang="en-US" dirty="0"/>
              <a:t>Investigation</a:t>
            </a:r>
          </a:p>
          <a:p>
            <a:r>
              <a:rPr lang="en-US" dirty="0"/>
              <a:t>Live hearing with cross-examination</a:t>
            </a:r>
          </a:p>
          <a:p>
            <a:r>
              <a:rPr lang="en-US" dirty="0"/>
              <a:t>Decision-maker</a:t>
            </a:r>
          </a:p>
          <a:p>
            <a:r>
              <a:rPr lang="en-US" dirty="0"/>
              <a:t>Appeals</a:t>
            </a:r>
          </a:p>
          <a:p>
            <a:r>
              <a:rPr lang="en-US" dirty="0"/>
              <a:t>Informal Resolution</a:t>
            </a:r>
          </a:p>
          <a:p>
            <a:r>
              <a:rPr lang="en-US" dirty="0"/>
              <a:t>Records and publishing training</a:t>
            </a:r>
          </a:p>
        </p:txBody>
      </p:sp>
    </p:spTree>
    <p:extLst>
      <p:ext uri="{BB962C8B-B14F-4D97-AF65-F5344CB8AC3E}">
        <p14:creationId xmlns:p14="http://schemas.microsoft.com/office/powerpoint/2010/main" val="1303746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9FB10-B8B9-5A9D-3826-9397F43B6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C4CD5-1BD2-BF74-9527-5F0B789B8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9642230" cy="480618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Report/complaint</a:t>
            </a:r>
          </a:p>
          <a:p>
            <a:pPr lvl="1"/>
            <a:r>
              <a:rPr lang="en-US" dirty="0"/>
              <a:t>Title IX Coordinator Authority to Initiated a Complaint</a:t>
            </a:r>
          </a:p>
          <a:p>
            <a:pPr lvl="1"/>
            <a:r>
              <a:rPr lang="en-US" dirty="0"/>
              <a:t>Counter-Complaints</a:t>
            </a:r>
          </a:p>
          <a:p>
            <a:r>
              <a:rPr lang="en-US" dirty="0"/>
              <a:t>Resolution Options</a:t>
            </a:r>
          </a:p>
          <a:p>
            <a:pPr lvl="1"/>
            <a:r>
              <a:rPr lang="en-US" dirty="0"/>
              <a:t>Formal</a:t>
            </a:r>
          </a:p>
          <a:p>
            <a:pPr lvl="1"/>
            <a:r>
              <a:rPr lang="en-US" dirty="0"/>
              <a:t>Informal</a:t>
            </a:r>
          </a:p>
          <a:p>
            <a:pPr lvl="1"/>
            <a:r>
              <a:rPr lang="en-US" dirty="0"/>
              <a:t>Notice of Investigation and Allegations</a:t>
            </a:r>
          </a:p>
          <a:p>
            <a:r>
              <a:rPr lang="en-US" dirty="0"/>
              <a:t>Resolution Timeline</a:t>
            </a:r>
          </a:p>
          <a:p>
            <a:r>
              <a:rPr lang="en-US" dirty="0"/>
              <a:t>Ensuring Impartiality</a:t>
            </a:r>
          </a:p>
          <a:p>
            <a:r>
              <a:rPr lang="en-US" dirty="0"/>
              <a:t>Investigation</a:t>
            </a:r>
          </a:p>
        </p:txBody>
      </p:sp>
    </p:spTree>
    <p:extLst>
      <p:ext uri="{BB962C8B-B14F-4D97-AF65-F5344CB8AC3E}">
        <p14:creationId xmlns:p14="http://schemas.microsoft.com/office/powerpoint/2010/main" val="3945399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85980-6190-7FBE-70D0-0FCED22A3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Investigation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53109-BB0A-EF05-5A81-6CCFEC049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9888414" cy="4806181"/>
          </a:xfrm>
        </p:spPr>
        <p:txBody>
          <a:bodyPr>
            <a:normAutofit/>
          </a:bodyPr>
          <a:lstStyle/>
          <a:p>
            <a:r>
              <a:rPr lang="en-US" dirty="0"/>
              <a:t>Interviews</a:t>
            </a:r>
          </a:p>
          <a:p>
            <a:r>
              <a:rPr lang="en-US" dirty="0"/>
              <a:t>Evidence gathering and assessing</a:t>
            </a:r>
          </a:p>
          <a:p>
            <a:pPr lvl="1"/>
            <a:r>
              <a:rPr lang="en-US" dirty="0"/>
              <a:t>Relevant</a:t>
            </a:r>
          </a:p>
          <a:p>
            <a:pPr lvl="1"/>
            <a:r>
              <a:rPr lang="en-US" dirty="0"/>
              <a:t>Directly Related</a:t>
            </a:r>
          </a:p>
          <a:p>
            <a:r>
              <a:rPr lang="en-US" dirty="0"/>
              <a:t>Review and comment period </a:t>
            </a:r>
          </a:p>
          <a:p>
            <a:pPr lvl="1"/>
            <a:r>
              <a:rPr lang="en-US" dirty="0"/>
              <a:t>All evidence and draft report</a:t>
            </a:r>
          </a:p>
          <a:p>
            <a:pPr lvl="1"/>
            <a:r>
              <a:rPr lang="en-US" dirty="0"/>
              <a:t>Parties and their advisors</a:t>
            </a:r>
          </a:p>
          <a:p>
            <a:pPr lvl="1"/>
            <a:r>
              <a:rPr lang="en-US" dirty="0"/>
              <a:t>10-business days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948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91CFF-D39A-626E-E5B0-1C55C4FE8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Investigation,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DEC64-F437-7B9D-4365-A12135EE7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10046676" cy="4806181"/>
          </a:xfrm>
        </p:spPr>
        <p:txBody>
          <a:bodyPr/>
          <a:lstStyle/>
          <a:p>
            <a:r>
              <a:rPr lang="en-US" dirty="0"/>
              <a:t>Finish draft report</a:t>
            </a:r>
          </a:p>
          <a:p>
            <a:r>
              <a:rPr lang="en-US" dirty="0"/>
              <a:t>Title IX Coordinator review of report</a:t>
            </a:r>
          </a:p>
          <a:p>
            <a:r>
              <a:rPr lang="en-US" dirty="0"/>
              <a:t>Finalize report</a:t>
            </a:r>
          </a:p>
          <a:p>
            <a:pPr lvl="1"/>
            <a:r>
              <a:rPr lang="en-US" dirty="0"/>
              <a:t>Accurately summarizes investigations and interviews</a:t>
            </a:r>
          </a:p>
          <a:p>
            <a:pPr lvl="1"/>
            <a:r>
              <a:rPr lang="en-US" dirty="0"/>
              <a:t>Synthesizes evidence</a:t>
            </a:r>
          </a:p>
          <a:p>
            <a:pPr lvl="1"/>
            <a:r>
              <a:rPr lang="en-US" dirty="0"/>
              <a:t>Relevant evidence</a:t>
            </a:r>
          </a:p>
        </p:txBody>
      </p:sp>
    </p:spTree>
    <p:extLst>
      <p:ext uri="{BB962C8B-B14F-4D97-AF65-F5344CB8AC3E}">
        <p14:creationId xmlns:p14="http://schemas.microsoft.com/office/powerpoint/2010/main" val="740589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3CF44-058E-827E-8338-9BCDC34C7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Referral to Formal Hearing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A5882-04D5-5691-A61D-8E46720B8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No other resolution </a:t>
            </a:r>
            <a:r>
              <a:rPr lang="en-US" dirty="0">
                <a:sym typeface="Wingdings" panose="05000000000000000000" pitchFamily="2" charset="2"/>
              </a:rPr>
              <a:t> Formal Hearing</a:t>
            </a:r>
            <a:endParaRPr lang="en-US" dirty="0"/>
          </a:p>
          <a:p>
            <a:r>
              <a:rPr lang="en-US" dirty="0"/>
              <a:t>Final report</a:t>
            </a:r>
          </a:p>
          <a:p>
            <a:pPr lvl="1"/>
            <a:r>
              <a:rPr lang="en-US" dirty="0"/>
              <a:t>Formal hearing no less than 10 days</a:t>
            </a:r>
          </a:p>
          <a:p>
            <a:r>
              <a:rPr lang="en-US" dirty="0"/>
              <a:t>Formal hearing considerations</a:t>
            </a:r>
          </a:p>
          <a:p>
            <a:pPr lvl="1"/>
            <a:r>
              <a:rPr lang="en-US" dirty="0"/>
              <a:t>Venue and recording</a:t>
            </a:r>
          </a:p>
          <a:p>
            <a:pPr lvl="1"/>
            <a:r>
              <a:rPr lang="en-US" dirty="0"/>
              <a:t>Scheduling</a:t>
            </a:r>
          </a:p>
          <a:p>
            <a:pPr lvl="1"/>
            <a:r>
              <a:rPr lang="en-US" dirty="0"/>
              <a:t>Hearing participants</a:t>
            </a:r>
          </a:p>
          <a:p>
            <a:pPr lvl="1"/>
            <a:r>
              <a:rPr lang="en-US" dirty="0"/>
              <a:t>Advisors</a:t>
            </a:r>
          </a:p>
          <a:p>
            <a:pPr lvl="1"/>
            <a:r>
              <a:rPr lang="en-US" dirty="0"/>
              <a:t>Impact statements</a:t>
            </a:r>
          </a:p>
          <a:p>
            <a:pPr lvl="1"/>
            <a:r>
              <a:rPr lang="en-US" dirty="0"/>
              <a:t>Accommodations</a:t>
            </a:r>
          </a:p>
          <a:p>
            <a:pPr lvl="1"/>
            <a:r>
              <a:rPr lang="en-US" dirty="0"/>
              <a:t>Conflicts</a:t>
            </a:r>
          </a:p>
          <a:p>
            <a:pPr lvl="1"/>
            <a:r>
              <a:rPr lang="en-US" dirty="0"/>
              <a:t>Evidence and Report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282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FFABA-3E70-33A5-C437-AB9A17F8F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Formal Hearing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E054B-8A9B-49BC-925E-A3720039C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Hearing notice</a:t>
            </a:r>
          </a:p>
          <a:p>
            <a:r>
              <a:rPr lang="en-US" dirty="0"/>
              <a:t>Witness participation</a:t>
            </a:r>
          </a:p>
          <a:p>
            <a:pPr lvl="1"/>
            <a:r>
              <a:rPr lang="en-US" dirty="0"/>
              <a:t>Written statements</a:t>
            </a:r>
          </a:p>
          <a:p>
            <a:pPr lvl="1"/>
            <a:r>
              <a:rPr lang="en-US" dirty="0"/>
              <a:t>May decline hearing participation</a:t>
            </a:r>
          </a:p>
          <a:p>
            <a:pPr lvl="1"/>
            <a:r>
              <a:rPr lang="en-US" dirty="0"/>
              <a:t>Late involvement</a:t>
            </a:r>
          </a:p>
          <a:p>
            <a:r>
              <a:rPr lang="en-US" dirty="0"/>
              <a:t>Pre-hearing meetings</a:t>
            </a:r>
          </a:p>
          <a:p>
            <a:pPr lvl="1"/>
            <a:r>
              <a:rPr lang="en-US" dirty="0"/>
              <a:t>May request questions or topics from parties/advisors</a:t>
            </a:r>
          </a:p>
          <a:p>
            <a:pPr lvl="1"/>
            <a:r>
              <a:rPr lang="en-US" dirty="0"/>
              <a:t>Formal hearing logistics</a:t>
            </a:r>
          </a:p>
          <a:p>
            <a:r>
              <a:rPr lang="en-US" dirty="0"/>
              <a:t>Disability accommodations</a:t>
            </a:r>
          </a:p>
          <a:p>
            <a:r>
              <a:rPr lang="en-US" dirty="0"/>
              <a:t>Other support</a:t>
            </a:r>
          </a:p>
        </p:txBody>
      </p:sp>
    </p:spTree>
    <p:extLst>
      <p:ext uri="{BB962C8B-B14F-4D97-AF65-F5344CB8AC3E}">
        <p14:creationId xmlns:p14="http://schemas.microsoft.com/office/powerpoint/2010/main" val="295911176"/>
      </p:ext>
    </p:extLst>
  </p:cSld>
  <p:clrMapOvr>
    <a:masterClrMapping/>
  </p:clrMapOvr>
</p:sld>
</file>

<file path=ppt/theme/theme1.xml><?xml version="1.0" encoding="utf-8"?>
<a:theme xmlns:a="http://schemas.openxmlformats.org/drawingml/2006/main" name="Minnesota State Theme">
  <a:themeElements>
    <a:clrScheme name="Minnesota State">
      <a:dk1>
        <a:srgbClr val="003C66"/>
      </a:dk1>
      <a:lt1>
        <a:srgbClr val="FFFFFF"/>
      </a:lt1>
      <a:dk2>
        <a:srgbClr val="003C66"/>
      </a:dk2>
      <a:lt2>
        <a:srgbClr val="FFFFFF"/>
      </a:lt2>
      <a:accent1>
        <a:srgbClr val="008042"/>
      </a:accent1>
      <a:accent2>
        <a:srgbClr val="DB7C1B"/>
      </a:accent2>
      <a:accent3>
        <a:srgbClr val="0069A4"/>
      </a:accent3>
      <a:accent4>
        <a:srgbClr val="73CEE4"/>
      </a:accent4>
      <a:accent5>
        <a:srgbClr val="62BB46"/>
      </a:accent5>
      <a:accent6>
        <a:srgbClr val="D3E27E"/>
      </a:accent6>
      <a:hlink>
        <a:srgbClr val="008042"/>
      </a:hlink>
      <a:folHlink>
        <a:srgbClr val="74767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nded 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 (widescreen)" id="{CCA27173-5F30-43DC-94F1-BF73BA53CED2}" vid="{BCC973E7-A052-466F-B7A9-44D55FF2272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EB6A229D98C4419983C92D224BD10E" ma:contentTypeVersion="15" ma:contentTypeDescription="Create a new document." ma:contentTypeScope="" ma:versionID="8845b6b79edae09a098628524ce09e32">
  <xsd:schema xmlns:xsd="http://www.w3.org/2001/XMLSchema" xmlns:xs="http://www.w3.org/2001/XMLSchema" xmlns:p="http://schemas.microsoft.com/office/2006/metadata/properties" xmlns:ns2="27ea728a-71b4-4cfa-a5e8-a6a5d7b27b14" xmlns:ns3="5ff0268a-eba3-4581-8017-bd167db682c8" targetNamespace="http://schemas.microsoft.com/office/2006/metadata/properties" ma:root="true" ma:fieldsID="9b888052fdf7a51ab74ec20886117209" ns2:_="" ns3:_="">
    <xsd:import namespace="27ea728a-71b4-4cfa-a5e8-a6a5d7b27b14"/>
    <xsd:import namespace="5ff0268a-eba3-4581-8017-bd167db682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a728a-71b4-4cfa-a5e8-a6a5d7b27b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f95a9afa-61c7-4e96-8bec-901bd18877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f0268a-eba3-4581-8017-bd167db682c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55a5f47-c920-48b6-b252-8d2ffe391faf}" ma:internalName="TaxCatchAll" ma:showField="CatchAllData" ma:web="5ff0268a-eba3-4581-8017-bd167db682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ea728a-71b4-4cfa-a5e8-a6a5d7b27b14">
      <Terms xmlns="http://schemas.microsoft.com/office/infopath/2007/PartnerControls"/>
    </lcf76f155ced4ddcb4097134ff3c332f>
    <TaxCatchAll xmlns="5ff0268a-eba3-4581-8017-bd167db682c8" xsi:nil="true"/>
    <SharedWithUsers xmlns="5ff0268a-eba3-4581-8017-bd167db682c8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0B161394-9250-4EB9-9780-8FD261D16E15}"/>
</file>

<file path=customXml/itemProps2.xml><?xml version="1.0" encoding="utf-8"?>
<ds:datastoreItem xmlns:ds="http://schemas.openxmlformats.org/officeDocument/2006/customXml" ds:itemID="{A54F6963-F3D8-4CB6-B945-3C46778653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154C3E-5076-46DE-BD71-68CF90F8BFDA}">
  <ds:schemaRefs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  <ds:schemaRef ds:uri="fa5a1719-2628-434b-92be-b92bf2aa51f9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b8742ead-eb69-4e30-b8d3-5c6af35e7d0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(widescreen)</Template>
  <TotalTime>1459</TotalTime>
  <Words>785</Words>
  <Application>Microsoft Office PowerPoint</Application>
  <PresentationFormat>Widescreen</PresentationFormat>
  <Paragraphs>185</Paragraphs>
  <Slides>19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Arial</vt:lpstr>
      <vt:lpstr>Calibri</vt:lpstr>
      <vt:lpstr>Wingdings</vt:lpstr>
      <vt:lpstr>Minnesota State Theme</vt:lpstr>
      <vt:lpstr>Formal Hearing for  Title IX Coordinators</vt:lpstr>
      <vt:lpstr>Policy &amp; Procedure</vt:lpstr>
      <vt:lpstr>Agenda</vt:lpstr>
      <vt:lpstr>Due Process Requirements</vt:lpstr>
      <vt:lpstr>Procedure Introduction</vt:lpstr>
      <vt:lpstr>Investigation</vt:lpstr>
      <vt:lpstr>Investigation, continued</vt:lpstr>
      <vt:lpstr>Referral to Formal Hearing</vt:lpstr>
      <vt:lpstr>Formal Hearing Preparation</vt:lpstr>
      <vt:lpstr>Hearing Procedures</vt:lpstr>
      <vt:lpstr>Deliberation and Determination</vt:lpstr>
      <vt:lpstr>Appeal of Final Determination </vt:lpstr>
      <vt:lpstr>Long-term Remedies</vt:lpstr>
      <vt:lpstr>Recordkeeping</vt:lpstr>
      <vt:lpstr>Other Resources</vt:lpstr>
      <vt:lpstr>Advisor Guide</vt:lpstr>
      <vt:lpstr>Hearing Administrator Manual</vt:lpstr>
      <vt:lpstr>Hearing Administrator Manual, continued</vt:lpstr>
      <vt:lpstr>Thank you.</vt:lpstr>
    </vt:vector>
  </TitlesOfParts>
  <Company>Minnesota State System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Hearing facilitator</dc:title>
  <dc:creator>Atteberry, Ashley J</dc:creator>
  <cp:keywords>Minnesota State</cp:keywords>
  <cp:lastModifiedBy>Atteberry, Ashley J</cp:lastModifiedBy>
  <cp:revision>5</cp:revision>
  <dcterms:created xsi:type="dcterms:W3CDTF">2025-09-16T12:51:44Z</dcterms:created>
  <dcterms:modified xsi:type="dcterms:W3CDTF">2026-04-07T14:30:53Z</dcterms:modified>
  <cp:category>SO training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0x01010068EB6A229D98C4419983C92D224BD10E</vt:lpwstr>
  </property>
  <property fmtid="{D5CDD505-2E9C-101B-9397-08002B2CF9AE}" pid="3" name="MediaServiceImageTags">
    <vt:lpwstr/>
  </property>
  <property fmtid="{D5CDD505-2E9C-101B-9397-08002B2CF9AE}" pid="4" name="Order">
    <vt:r8>32100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ourceUrl">
    <vt:lpwstr/>
  </property>
  <property fmtid="{D5CDD505-2E9C-101B-9397-08002B2CF9AE}" pid="12" name="_SharedFileIndex">
    <vt:lpwstr/>
  </property>
</Properties>
</file>