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4"/>
  </p:sldMasterIdLst>
  <p:notesMasterIdLst>
    <p:notesMasterId r:id="rId18"/>
  </p:notesMasterIdLst>
  <p:handoutMasterIdLst>
    <p:handoutMasterId r:id="rId19"/>
  </p:handoutMasterIdLst>
  <p:sldIdLst>
    <p:sldId id="277" r:id="rId5"/>
    <p:sldId id="330" r:id="rId6"/>
    <p:sldId id="319" r:id="rId7"/>
    <p:sldId id="325" r:id="rId8"/>
    <p:sldId id="328" r:id="rId9"/>
    <p:sldId id="329" r:id="rId10"/>
    <p:sldId id="340" r:id="rId11"/>
    <p:sldId id="320" r:id="rId12"/>
    <p:sldId id="321" r:id="rId13"/>
    <p:sldId id="322" r:id="rId14"/>
    <p:sldId id="323" r:id="rId15"/>
    <p:sldId id="327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  <a:srgbClr val="008042"/>
    <a:srgbClr val="006CB7"/>
    <a:srgbClr val="FC4C02"/>
    <a:srgbClr val="62BB46"/>
    <a:srgbClr val="BB16A3"/>
    <a:srgbClr val="FDDA25"/>
    <a:srgbClr val="0095DA"/>
    <a:srgbClr val="9E9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4CD1F3-0DB6-47D4-89EC-488529AEA4B0}" v="11" dt="2026-04-07T14:39:28.8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8356" autoAdjust="0"/>
  </p:normalViewPr>
  <p:slideViewPr>
    <p:cSldViewPr snapToGrid="0">
      <p:cViewPr varScale="1">
        <p:scale>
          <a:sx n="61" d="100"/>
          <a:sy n="61" d="100"/>
        </p:scale>
        <p:origin x="144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796"/>
    </p:cViewPr>
  </p:sorter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2891C60-326C-FCE2-8468-7148E181CAD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B9C354-7F20-F7A6-C4E7-ABCB03BAB4D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34D33-81CA-4064-BA54-FCB560D1E6B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C44F7F-7487-0032-B247-298BC1BB6D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D159CD-0CDA-298D-8143-09983F6D54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A9964-A75B-4749-B9E2-F09B470E89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731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AF7CD-7510-42BA-BB86-43E243D1FC1F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B41DB6-8650-4E12-A430-5ACA871920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62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208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22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114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2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08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B41DB6-8650-4E12-A430-5ACA871920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743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D1C6DB31-0A8F-3189-E999-AB2A745EAC0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927552" y="1998522"/>
            <a:ext cx="7796690" cy="1724297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400" b="1" cap="none" baseline="0">
                <a:solidFill>
                  <a:schemeClr val="tx2"/>
                </a:solidFill>
                <a:latin typeface="+mn-lt"/>
                <a:ea typeface="Cambria" charset="0"/>
                <a:cs typeface="DokChampa" panose="020B0502040204020203" pitchFamily="34" charset="-34"/>
              </a:defRPr>
            </a:lvl1pPr>
          </a:lstStyle>
          <a:p>
            <a:r>
              <a:rPr lang="en-US"/>
              <a:t>Click to edit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7D003AB2-0822-0240-0618-78300846F82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27551" y="4074269"/>
            <a:ext cx="7796692" cy="294203"/>
          </a:xfrm>
        </p:spPr>
        <p:txBody>
          <a:bodyPr>
            <a:noAutofit/>
          </a:bodyPr>
          <a:lstStyle>
            <a:lvl1pPr marL="0" indent="0" algn="l">
              <a:buNone/>
              <a:defRPr sz="2800" b="1">
                <a:solidFill>
                  <a:schemeClr val="accent1"/>
                </a:solidFill>
                <a:latin typeface="+mj-lt"/>
                <a:ea typeface="Arial" charset="0"/>
                <a:cs typeface="Arial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subtitle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57CB72D2-4A6F-E184-EBAA-692DE1E9947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928612" y="4860530"/>
            <a:ext cx="7795715" cy="28125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DEPARTMENT NAME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4E76748A-07B3-42A4-A1A1-A983F80AD51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27475" y="5177086"/>
            <a:ext cx="7795715" cy="294202"/>
          </a:xfrm>
        </p:spPr>
        <p:txBody>
          <a:bodyPr>
            <a:noAutofit/>
          </a:bodyPr>
          <a:lstStyle>
            <a:lvl1pPr marL="0" indent="0">
              <a:buNone/>
              <a:defRPr lang="en-US" sz="1800" i="1" dirty="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Tx/>
              <a:buFont typeface="Calibri" panose="020F0502020204030204" pitchFamily="34" charset="0"/>
              <a:buNone/>
              <a:tabLst/>
              <a:defRPr/>
            </a:pPr>
            <a:r>
              <a:rPr lang="en-US"/>
              <a:t>Click to edit Date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BCD86D16-4920-A31D-E8B6-511E2BFBEBF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71195" y="-13632"/>
            <a:ext cx="3152776" cy="597472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D11A8111-EF09-D40E-3A23-157EF7392C8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71488" y="6154738"/>
            <a:ext cx="3152775" cy="430212"/>
          </a:xfrm>
        </p:spPr>
        <p:txBody>
          <a:bodyPr>
            <a:normAutofit/>
          </a:bodyPr>
          <a:lstStyle>
            <a:lvl1pPr marL="0" indent="0" algn="ctr">
              <a:buNone/>
              <a:defRPr sz="1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A7BCE87-0ACC-8560-B134-2524AFD23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540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8">
            <a:extLst>
              <a:ext uri="{FF2B5EF4-FFF2-40B4-BE49-F238E27FC236}">
                <a16:creationId xmlns:a16="http://schemas.microsoft.com/office/drawing/2014/main" id="{0666C2C4-CB95-9095-9AEA-37E9A80E334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46F5C12-53A6-41D8-11E8-370925C95034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560428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F6894-5848-6A61-A7AB-A188F4DFDB8C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560428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8DB0FB18-E838-29EF-E1AE-BDDA875C4399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398319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EE52331F-9869-8C27-8BDD-9270EF6DA147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395006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BE96124-C53F-3D77-4D2E-723CBFCCB16F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26272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B7770DE-D134-8D53-DDEA-43A586D653E6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6229584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4">
            <a:extLst>
              <a:ext uri="{FF2B5EF4-FFF2-40B4-BE49-F238E27FC236}">
                <a16:creationId xmlns:a16="http://schemas.microsoft.com/office/drawing/2014/main" id="{1EE8AD13-B3F1-FAE6-179A-369E14C91F5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064163" y="2748662"/>
            <a:ext cx="2415009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3">
            <a:extLst>
              <a:ext uri="{FF2B5EF4-FFF2-40B4-BE49-F238E27FC236}">
                <a16:creationId xmlns:a16="http://schemas.microsoft.com/office/drawing/2014/main" id="{16AF1872-596D-D0F0-0578-601B8A00D301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9064163" y="4739613"/>
            <a:ext cx="2415009" cy="1828799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1714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FEA851C1-9ABD-F266-28F4-B65A6705E2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9E40824-578A-54AA-3604-D7D64317DAB0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638355" y="2859417"/>
            <a:ext cx="3064813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7B9BAC-F706-0EA1-A07C-C57820EFFBFB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701951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F55F76-8043-2322-DD82-F0E139339371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4519192" y="2859417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2434AA95-5602-7F5C-727E-43F80750866A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4519192" y="4850368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1658D3E3-CD3E-1EA7-73B3-1A0472CD02C6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6432" y="2854798"/>
            <a:ext cx="3001217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BB6C387-2914-810E-B278-3C5D184709F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336434" y="4845749"/>
            <a:ext cx="3001217" cy="1828799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</p:spTree>
    <p:extLst>
      <p:ext uri="{BB962C8B-B14F-4D97-AF65-F5344CB8AC3E}">
        <p14:creationId xmlns:p14="http://schemas.microsoft.com/office/powerpoint/2010/main" val="3127273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con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C7337CC2-3E43-CC44-6E4B-98BD9100A5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F5EB4781-85D5-D3F0-125C-D6B563F04AEE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54206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1F1042B2-7E58-525D-A5AD-015F9D7BD5E8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342290" y="2754205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4">
            <a:extLst>
              <a:ext uri="{FF2B5EF4-FFF2-40B4-BE49-F238E27FC236}">
                <a16:creationId xmlns:a16="http://schemas.microsoft.com/office/drawing/2014/main" id="{08422D85-4D05-A9D2-8F9C-BFC93445398C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838200" y="4119618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81F72858-AF2D-1823-9C71-1E20E4FE4866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2342290" y="4119617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4">
            <a:extLst>
              <a:ext uri="{FF2B5EF4-FFF2-40B4-BE49-F238E27FC236}">
                <a16:creationId xmlns:a16="http://schemas.microsoft.com/office/drawing/2014/main" id="{9059C6A3-71B2-1329-3449-79A913151A6C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8200" y="5454704"/>
            <a:ext cx="1225387" cy="1225387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26E7E5E-546A-B37A-4F24-671B02F4A3B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2342290" y="5454703"/>
            <a:ext cx="9011510" cy="122538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323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con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3AE1F852-0BC6-B2BD-34E0-9D06A63203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782763"/>
            <a:ext cx="10515600" cy="9519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BB9FD05-51DA-B84E-022B-E9CACF102ED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838200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8466E146-5B59-2EF3-65B9-C074A70544B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2895729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2691D4DB-D96D-C379-BA90-DECB38D58E67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6277946" y="2734663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ED63F715-814C-7676-5F14-0F6B5B71CF4E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335475" y="2734664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85086274-F606-31F2-C81F-6A4638816B4E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838200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9C4EBA00-4B92-CDD2-E014-D94A62B47E86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2895729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0F68440F-0428-8658-71B0-C5618B665AE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6277946" y="4829845"/>
            <a:ext cx="1828800" cy="1828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702023EB-D60B-2042-408D-24B9F9A3219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35475" y="4829846"/>
            <a:ext cx="3001217" cy="18287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8967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838200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4700789" y="3029008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8614452" y="3022119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38200" y="472757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4724400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8616696" y="4711885"/>
            <a:ext cx="2743200" cy="1544638"/>
          </a:xfrm>
          <a:effectLst/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045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imag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title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C564B0F3-0A9C-B646-EC6C-7D0D431F5E5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864865"/>
            <a:ext cx="10731500" cy="114156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AC5DF33F-8E74-45AE-9BFA-E0956DE6D254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380198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7EF1EB41-68B6-A856-901E-6C4616997DB5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3268462" y="3029008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E36EA961-1662-73ED-3559-4BF63A72C3EB}"/>
              </a:ext>
            </a:extLst>
          </p:cNvPr>
          <p:cNvSpPr>
            <a:spLocks noGrp="1"/>
          </p:cNvSpPr>
          <p:nvPr>
            <p:ph sz="quarter" idx="29" hasCustomPrompt="1"/>
          </p:nvPr>
        </p:nvSpPr>
        <p:spPr>
          <a:xfrm>
            <a:off x="6203950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0F7A9F1E-8D39-9C57-37F9-8C73E96C45FE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9092214" y="3022119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B429B10-EF4E-9109-5450-99D9F8C2D0DB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380198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A9C20221-E3BA-1507-13FA-7FE1A034073D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3268462" y="4711885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E525F061-3672-AB29-9CBB-C35FA309F834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03950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3B4191-256C-FC1B-A545-51C314FFD6CA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092214" y="4704996"/>
            <a:ext cx="2743200" cy="1544638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7273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navy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303520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4860" y="789408"/>
            <a:ext cx="1060704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pPr lvl="0"/>
            <a:r>
              <a:rPr lang="en-US"/>
              <a:t>“This is a quote layout feature with a navy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7"/>
            <a:ext cx="6699877" cy="1236603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tx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3725832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 on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rgbClr val="00804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green bubble and a white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92023" y="5621398"/>
            <a:ext cx="6699877" cy="1236602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95417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navy"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bg2"/>
                </a:solidFill>
              </a:defRPr>
            </a:lvl1pPr>
          </a:lstStyle>
          <a:p>
            <a:r>
              <a:rPr lang="en-US"/>
              <a:t>“This is a quote layout feature with a white bubble and a navy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bg2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42329673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white on green">
    <p:bg>
      <p:bgPr>
        <a:pattFill prst="pct5">
          <a:fgClr>
            <a:schemeClr val="bg2"/>
          </a:fgClr>
          <a:bgClr>
            <a:schemeClr val="accent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peech Bubble: Rectangle with Corners Rounded 2">
            <a:extLst>
              <a:ext uri="{FF2B5EF4-FFF2-40B4-BE49-F238E27FC236}">
                <a16:creationId xmlns:a16="http://schemas.microsoft.com/office/drawing/2014/main" id="{0FCCE622-B043-E06D-6E10-F5DE46595C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362339" y="346539"/>
            <a:ext cx="11467322" cy="5236181"/>
          </a:xfrm>
          <a:prstGeom prst="wedgeRoundRectCallout">
            <a:avLst>
              <a:gd name="adj1" fmla="val -20356"/>
              <a:gd name="adj2" fmla="val 65922"/>
              <a:gd name="adj3" fmla="val 16667"/>
            </a:avLst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2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E2577D-5589-16E1-24DD-5F2DB78F97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75360" y="770069"/>
            <a:ext cx="10241280" cy="4389120"/>
          </a:xfrm>
        </p:spPr>
        <p:txBody>
          <a:bodyPr>
            <a:normAutofit/>
          </a:bodyPr>
          <a:lstStyle>
            <a:lvl1pPr algn="ctr">
              <a:defRPr sz="36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“This is a quote layout feature with a white bubble and a green background.”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38B3FD9C-C3F6-B981-9E85-5BAA70E26C1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75361" y="4930589"/>
            <a:ext cx="10241280" cy="457200"/>
          </a:xfrm>
        </p:spPr>
        <p:txBody>
          <a:bodyPr anchor="ctr">
            <a:normAutofit/>
          </a:bodyPr>
          <a:lstStyle>
            <a:lvl1pPr marL="0" indent="0" algn="r">
              <a:spcBef>
                <a:spcPts val="0"/>
              </a:spcBef>
              <a:spcAft>
                <a:spcPts val="0"/>
              </a:spcAft>
              <a:buNone/>
              <a:defRPr sz="2000" i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 Add your quote attribution here</a:t>
            </a:r>
          </a:p>
        </p:txBody>
      </p:sp>
    </p:spTree>
    <p:extLst>
      <p:ext uri="{BB962C8B-B14F-4D97-AF65-F5344CB8AC3E}">
        <p14:creationId xmlns:p14="http://schemas.microsoft.com/office/powerpoint/2010/main" val="24571266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10515599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8415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76563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4666-F8C9-94C8-ABBD-CD5DE4314E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2651422"/>
            <a:ext cx="10515600" cy="171487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section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A70C13-D968-B83E-ED69-6D5886AFAFB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382199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subhead</a:t>
            </a:r>
          </a:p>
        </p:txBody>
      </p:sp>
      <p:pic>
        <p:nvPicPr>
          <p:cNvPr id="12" name="Picture 11" descr="Minnesota State logo.">
            <a:extLst>
              <a:ext uri="{FF2B5EF4-FFF2-40B4-BE49-F238E27FC236}">
                <a16:creationId xmlns:a16="http://schemas.microsoft.com/office/drawing/2014/main" id="{49F64128-6048-E53E-B9F6-3301E620D1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412D47-DCC0-92E8-1A1C-0F237A4F045C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3FC2FB5-511D-CF7C-4BBC-79730F8DB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57400"/>
            <a:ext cx="12192000" cy="594447"/>
            <a:chOff x="0" y="-15903"/>
            <a:chExt cx="12192000" cy="594447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8CB198D-A13E-83C8-6DE9-BAF3666FC1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Isosceles Triangle 6">
              <a:extLst>
                <a:ext uri="{FF2B5EF4-FFF2-40B4-BE49-F238E27FC236}">
                  <a16:creationId xmlns:a16="http://schemas.microsoft.com/office/drawing/2014/main" id="{33738316-590C-06F1-7DEF-C06661C6A6F2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392D985-4251-9CE8-B366-413CADE73019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607468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tim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times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0" indent="0" algn="l">
              <a:buNone/>
              <a:defRPr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9-9:15 a.m. – First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088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bullets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457200" indent="-457200" algn="l">
              <a:buFont typeface="Calibri" panose="020F0502020204030204" pitchFamily="34" charset="0"/>
              <a:buChar char="»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40801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Agenda with numbers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351338"/>
          </a:xfrm>
        </p:spPr>
        <p:txBody>
          <a:bodyPr rIns="0"/>
          <a:lstStyle>
            <a:lvl1pPr marL="514350" indent="-514350" algn="l">
              <a:buFont typeface="+mj-lt"/>
              <a:buAutoNum type="arabicPeriod"/>
              <a:defRPr lang="en-US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lvl="0"/>
            <a:r>
              <a:rPr lang="en-US"/>
              <a:t>First item</a:t>
            </a:r>
          </a:p>
          <a:p>
            <a:pPr lvl="0"/>
            <a:r>
              <a:rPr lang="en-US"/>
              <a:t>Second item</a:t>
            </a:r>
          </a:p>
          <a:p>
            <a:pPr lvl="0"/>
            <a:r>
              <a:rPr lang="en-US"/>
              <a:t>Third item</a:t>
            </a:r>
          </a:p>
        </p:txBody>
      </p:sp>
      <p:pic>
        <p:nvPicPr>
          <p:cNvPr id="11" name="Picture 10" descr="Minnesota State logo.">
            <a:extLst>
              <a:ext uri="{FF2B5EF4-FFF2-40B4-BE49-F238E27FC236}">
                <a16:creationId xmlns:a16="http://schemas.microsoft.com/office/drawing/2014/main" id="{30F5C470-C0F2-E5D7-E1E4-290900FF0C6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D02CAB31-D831-7945-33C4-67731F97EA71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876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 are Minnesota St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DBA5EA6-4AA3-C5DF-E1E1-D57652CC3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1D887A6-464F-EB96-A2EB-9A534C0E935B}"/>
                </a:ext>
              </a:extLst>
            </p:cNvPr>
            <p:cNvCxnSpPr>
              <a:cxnSpLocks noGrp="1" noRot="1" noMove="1" noResize="1" noEditPoints="1" noAdjustHandles="1" noChangeArrowheads="1" noChangeShapeType="1"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5FAF9DB5-9F16-94D4-A73C-4B1C63C379E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2C3037-D530-E4C7-2AEE-DAA7B8F79FD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3" name="Lake Superior" descr="Minnesota State">
            <a:extLst>
              <a:ext uri="{FF2B5EF4-FFF2-40B4-BE49-F238E27FC236}">
                <a16:creationId xmlns:a16="http://schemas.microsoft.com/office/drawing/2014/main" id="{0239304D-1226-6145-00B5-550A7F3612B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166265" y="-91440"/>
            <a:ext cx="2121408" cy="36758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1A054B-E5F9-2DEA-30AB-31A5004455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36933" y="365125"/>
            <a:ext cx="5805196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We are Minnesota State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3BE456-CD04-D0F0-FBEA-FCB6E99B072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436933" y="1447880"/>
            <a:ext cx="5806440" cy="2564688"/>
          </a:xfrm>
        </p:spPr>
        <p:txBody>
          <a:bodyPr rIns="0">
            <a:normAutofit/>
          </a:bodyPr>
          <a:lstStyle>
            <a:lvl1pPr marL="457200" indent="-457200" algn="l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lang="en-US" sz="2400" dirty="0"/>
            </a:lvl1pPr>
            <a:lvl2pPr marL="457200" indent="0" algn="r">
              <a:buNone/>
              <a:defRPr/>
            </a:lvl2pPr>
            <a:lvl3pPr marL="822960" indent="0" algn="r">
              <a:buNone/>
              <a:defRPr/>
            </a:lvl3pPr>
            <a:lvl4pPr marL="1188720" indent="0" algn="r">
              <a:buNone/>
              <a:defRPr/>
            </a:lvl4pPr>
            <a:lvl5pPr marL="1554480" indent="0" algn="r">
              <a:buNone/>
              <a:defRPr/>
            </a:lvl5pPr>
          </a:lstStyle>
          <a:p>
            <a:pPr marL="0" marR="0" lvl="0" indent="0" algn="l" defTabSz="914400" rtl="0" eaLnBrk="1" fontAlgn="auto" latinLnBrk="0" hangingPunct="1">
              <a:lnSpc>
                <a:spcPts val="3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Enter text</a:t>
            </a:r>
          </a:p>
        </p:txBody>
      </p:sp>
      <p:sp>
        <p:nvSpPr>
          <p:cNvPr id="46" name="Alexandria">
            <a:extLst>
              <a:ext uri="{FF2B5EF4-FFF2-40B4-BE49-F238E27FC236}">
                <a16:creationId xmlns:a16="http://schemas.microsoft.com/office/drawing/2014/main" id="{4FB23F78-D188-2DFB-1FBD-7E17D6765BF2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9298648" y="128885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5" name="Anoka Tech">
            <a:extLst>
              <a:ext uri="{FF2B5EF4-FFF2-40B4-BE49-F238E27FC236}">
                <a16:creationId xmlns:a16="http://schemas.microsoft.com/office/drawing/2014/main" id="{E745E7E8-7542-EBC1-4A70-219802A95A4F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10088647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4" name="Anoka-Ramsey">
            <a:extLst>
              <a:ext uri="{FF2B5EF4-FFF2-40B4-BE49-F238E27FC236}">
                <a16:creationId xmlns:a16="http://schemas.microsoft.com/office/drawing/2014/main" id="{7D4DEA53-1E38-A4E5-5B6F-570C8FECBC2F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8523670" y="44294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1" name="Bemidji State">
            <a:extLst>
              <a:ext uri="{FF2B5EF4-FFF2-40B4-BE49-F238E27FC236}">
                <a16:creationId xmlns:a16="http://schemas.microsoft.com/office/drawing/2014/main" id="{F1EC81EE-FA9A-AD41-3095-A1CBC4E2AF5A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862616" y="12795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2" name="Century College">
            <a:extLst>
              <a:ext uri="{FF2B5EF4-FFF2-40B4-BE49-F238E27FC236}">
                <a16:creationId xmlns:a16="http://schemas.microsoft.com/office/drawing/2014/main" id="{39202918-6A1B-2DE6-2F3C-1CAF43BFCE6F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8462971" y="219392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3" name="Central Lakes">
            <a:extLst>
              <a:ext uri="{FF2B5EF4-FFF2-40B4-BE49-F238E27FC236}">
                <a16:creationId xmlns:a16="http://schemas.microsoft.com/office/drawing/2014/main" id="{2B74B782-7D8F-965F-8AEA-05B82EB18F72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10050631" y="2198692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Fond du Lac">
            <a:extLst>
              <a:ext uri="{FF2B5EF4-FFF2-40B4-BE49-F238E27FC236}">
                <a16:creationId xmlns:a16="http://schemas.microsoft.com/office/drawing/2014/main" id="{06B2B6B0-914D-3062-4EC7-8D3DFE1DF1EC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069637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Hennepin Tech">
            <a:extLst>
              <a:ext uri="{FF2B5EF4-FFF2-40B4-BE49-F238E27FC236}">
                <a16:creationId xmlns:a16="http://schemas.microsoft.com/office/drawing/2014/main" id="{57F39B7B-0607-517D-4F34-02C6DB00CEDD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22140" y="312620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0" name="DCTC">
            <a:extLst>
              <a:ext uri="{FF2B5EF4-FFF2-40B4-BE49-F238E27FC236}">
                <a16:creationId xmlns:a16="http://schemas.microsoft.com/office/drawing/2014/main" id="{4D1DACED-5FC2-1506-CA55-7D1C227C71CD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6162170" y="311786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Lake Superior">
            <a:extLst>
              <a:ext uri="{FF2B5EF4-FFF2-40B4-BE49-F238E27FC236}">
                <a16:creationId xmlns:a16="http://schemas.microsoft.com/office/drawing/2014/main" id="{A7FFE368-AAA0-CA0C-09FA-99D3DF95279B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7727147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Minneapolis College">
            <a:extLst>
              <a:ext uri="{FF2B5EF4-FFF2-40B4-BE49-F238E27FC236}">
                <a16:creationId xmlns:a16="http://schemas.microsoft.com/office/drawing/2014/main" id="{B268ECDD-8F91-55BB-6EE0-C4A3F347302C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9292124" y="311806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Inver Hills">
            <a:extLst>
              <a:ext uri="{FF2B5EF4-FFF2-40B4-BE49-F238E27FC236}">
                <a16:creationId xmlns:a16="http://schemas.microsoft.com/office/drawing/2014/main" id="{076FCC85-903A-13A0-E7F3-3A79D97B91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10857101" y="3122629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Metro State">
            <a:extLst>
              <a:ext uri="{FF2B5EF4-FFF2-40B4-BE49-F238E27FC236}">
                <a16:creationId xmlns:a16="http://schemas.microsoft.com/office/drawing/2014/main" id="{1043A479-86B6-676E-EBE7-D83BE17128C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99018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Minnesota North">
            <a:extLst>
              <a:ext uri="{FF2B5EF4-FFF2-40B4-BE49-F238E27FC236}">
                <a16:creationId xmlns:a16="http://schemas.microsoft.com/office/drawing/2014/main" id="{A4DB2489-B05F-4404-0F8F-682A5CA633A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2263762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MSCS">
            <a:extLst>
              <a:ext uri="{FF2B5EF4-FFF2-40B4-BE49-F238E27FC236}">
                <a16:creationId xmlns:a16="http://schemas.microsoft.com/office/drawing/2014/main" id="{4251DD74-D40A-FEE9-4871-B99B5D86D47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828739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M State">
            <a:extLst>
              <a:ext uri="{FF2B5EF4-FFF2-40B4-BE49-F238E27FC236}">
                <a16:creationId xmlns:a16="http://schemas.microsoft.com/office/drawing/2014/main" id="{C1A19FDE-8D89-2903-2F60-37003C3DFDD0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93716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Mankato">
            <a:extLst>
              <a:ext uri="{FF2B5EF4-FFF2-40B4-BE49-F238E27FC236}">
                <a16:creationId xmlns:a16="http://schemas.microsoft.com/office/drawing/2014/main" id="{A2223B94-7364-9A14-7C41-6FE5D50D8B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958693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Moorhead">
            <a:extLst>
              <a:ext uri="{FF2B5EF4-FFF2-40B4-BE49-F238E27FC236}">
                <a16:creationId xmlns:a16="http://schemas.microsoft.com/office/drawing/2014/main" id="{48B9B9F2-E914-2E0F-7294-C8D57EC9069F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523670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MinnWest">
            <a:extLst>
              <a:ext uri="{FF2B5EF4-FFF2-40B4-BE49-F238E27FC236}">
                <a16:creationId xmlns:a16="http://schemas.microsoft.com/office/drawing/2014/main" id="{807D3951-6A18-D444-1C8F-6A632771240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088647" y="4041797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7" name="Normandale">
            <a:extLst>
              <a:ext uri="{FF2B5EF4-FFF2-40B4-BE49-F238E27FC236}">
                <a16:creationId xmlns:a16="http://schemas.microsoft.com/office/drawing/2014/main" id="{60AB0DB6-49F0-0062-60F6-9D12AEE3F4F1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467239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Northland">
            <a:extLst>
              <a:ext uri="{FF2B5EF4-FFF2-40B4-BE49-F238E27FC236}">
                <a16:creationId xmlns:a16="http://schemas.microsoft.com/office/drawing/2014/main" id="{E73CF2E2-1B98-83DD-15FD-7F29A773AB9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3032216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North Hennepin">
            <a:extLst>
              <a:ext uri="{FF2B5EF4-FFF2-40B4-BE49-F238E27FC236}">
                <a16:creationId xmlns:a16="http://schemas.microsoft.com/office/drawing/2014/main" id="{61FFDB3C-49B0-4E56-9553-055C32C77522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97193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NTC">
            <a:extLst>
              <a:ext uri="{FF2B5EF4-FFF2-40B4-BE49-F238E27FC236}">
                <a16:creationId xmlns:a16="http://schemas.microsoft.com/office/drawing/2014/main" id="{08BD88C4-804D-56F5-2F01-DE0D7C9E3162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162170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Pine Tech">
            <a:extLst>
              <a:ext uri="{FF2B5EF4-FFF2-40B4-BE49-F238E27FC236}">
                <a16:creationId xmlns:a16="http://schemas.microsoft.com/office/drawing/2014/main" id="{ABF63167-4044-3360-D603-716F12164D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727147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2" name="Ridgewater">
            <a:extLst>
              <a:ext uri="{FF2B5EF4-FFF2-40B4-BE49-F238E27FC236}">
                <a16:creationId xmlns:a16="http://schemas.microsoft.com/office/drawing/2014/main" id="{34B268C2-9035-49E9-CED5-9D3EACC0B0C8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292124" y="4963350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3" name="Riverland">
            <a:extLst>
              <a:ext uri="{FF2B5EF4-FFF2-40B4-BE49-F238E27FC236}">
                <a16:creationId xmlns:a16="http://schemas.microsoft.com/office/drawing/2014/main" id="{98A3C0FC-9491-C663-0B53-EACCE79F1324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857101" y="4960965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Rochester">
            <a:extLst>
              <a:ext uri="{FF2B5EF4-FFF2-40B4-BE49-F238E27FC236}">
                <a16:creationId xmlns:a16="http://schemas.microsoft.com/office/drawing/2014/main" id="{239924F3-37B7-D202-1A06-CD0C981DF6D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9018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South Central">
            <a:extLst>
              <a:ext uri="{FF2B5EF4-FFF2-40B4-BE49-F238E27FC236}">
                <a16:creationId xmlns:a16="http://schemas.microsoft.com/office/drawing/2014/main" id="{E7D234D3-1EA9-B269-1127-C277CA25265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2263995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SCSU">
            <a:extLst>
              <a:ext uri="{FF2B5EF4-FFF2-40B4-BE49-F238E27FC236}">
                <a16:creationId xmlns:a16="http://schemas.microsoft.com/office/drawing/2014/main" id="{F3DD4E8D-CCE6-2746-13E9-9061524F040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828972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SCTCC">
            <a:extLst>
              <a:ext uri="{FF2B5EF4-FFF2-40B4-BE49-F238E27FC236}">
                <a16:creationId xmlns:a16="http://schemas.microsoft.com/office/drawing/2014/main" id="{DDDDDE92-3BC5-8A5B-9C1F-F4BF2FE72E9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93949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Southwest">
            <a:extLst>
              <a:ext uri="{FF2B5EF4-FFF2-40B4-BE49-F238E27FC236}">
                <a16:creationId xmlns:a16="http://schemas.microsoft.com/office/drawing/2014/main" id="{BD40AA57-926B-2625-EDA1-385A3E44448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958926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aint Paul College">
            <a:extLst>
              <a:ext uri="{FF2B5EF4-FFF2-40B4-BE49-F238E27FC236}">
                <a16:creationId xmlns:a16="http://schemas.microsoft.com/office/drawing/2014/main" id="{E04CA0D8-A3F4-E2DF-09BE-49DE645F75B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523903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Winona">
            <a:extLst>
              <a:ext uri="{FF2B5EF4-FFF2-40B4-BE49-F238E27FC236}">
                <a16:creationId xmlns:a16="http://schemas.microsoft.com/office/drawing/2014/main" id="{FA2F223A-6800-2311-3202-02C46F6A61A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0088880" y="5880134"/>
            <a:ext cx="914400" cy="91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5667792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5348181-4919-E56C-85B4-9FD7580A6CC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sz="quarter" idx="10"/>
          </p:nvPr>
        </p:nvSpPr>
        <p:spPr>
          <a:xfrm>
            <a:off x="0" y="-1"/>
            <a:ext cx="12192000" cy="6858001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53">
            <a:extLst>
              <a:ext uri="{FF2B5EF4-FFF2-40B4-BE49-F238E27FC236}">
                <a16:creationId xmlns:a16="http://schemas.microsoft.com/office/drawing/2014/main" id="{40328A40-B066-3033-F44D-B75F9E45F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45921"/>
            <a:ext cx="6477000" cy="1676400"/>
          </a:xfrm>
        </p:spPr>
        <p:txBody>
          <a:bodyPr>
            <a:normAutofit lnSpcReduction="10000"/>
          </a:bodyPr>
          <a:lstStyle>
            <a:lvl1pPr marL="457200" indent="-457200">
              <a:defRPr sz="2400"/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E27FD6F-D39D-9396-B892-90944249A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C595EF1-15B1-6912-1B50-58E1DCC97F77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Isosceles Triangle 9">
              <a:extLst>
                <a:ext uri="{FF2B5EF4-FFF2-40B4-BE49-F238E27FC236}">
                  <a16:creationId xmlns:a16="http://schemas.microsoft.com/office/drawing/2014/main" id="{67F44F13-199C-5F52-795E-128B4CCD4661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FC460C1C-C8D7-3CAC-6DD2-52E6E668D980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14" name="Title 13">
            <a:extLst>
              <a:ext uri="{FF2B5EF4-FFF2-40B4-BE49-F238E27FC236}">
                <a16:creationId xmlns:a16="http://schemas.microsoft.com/office/drawing/2014/main" id="{3C1F3D2E-66EB-247C-8326-7573E18A9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4648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F16095B8-5F8B-AF63-8CE2-BDFD711054A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06540" y="457200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</a:t>
            </a:r>
          </a:p>
        </p:txBody>
      </p:sp>
      <p:sp>
        <p:nvSpPr>
          <p:cNvPr id="27" name="Content Placeholder 17">
            <a:extLst>
              <a:ext uri="{FF2B5EF4-FFF2-40B4-BE49-F238E27FC236}">
                <a16:creationId xmlns:a16="http://schemas.microsoft.com/office/drawing/2014/main" id="{52DDFEF9-0341-E538-479D-6A632BA88505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606540" y="739345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</a:t>
            </a:r>
          </a:p>
        </p:txBody>
      </p:sp>
      <p:sp>
        <p:nvSpPr>
          <p:cNvPr id="29" name="Content Placeholder 17">
            <a:extLst>
              <a:ext uri="{FF2B5EF4-FFF2-40B4-BE49-F238E27FC236}">
                <a16:creationId xmlns:a16="http://schemas.microsoft.com/office/drawing/2014/main" id="{081E4DA0-4189-8AD8-221E-3DBF11299566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06540" y="1013665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</a:t>
            </a:r>
          </a:p>
        </p:txBody>
      </p:sp>
      <p:sp>
        <p:nvSpPr>
          <p:cNvPr id="31" name="Content Placeholder 17">
            <a:extLst>
              <a:ext uri="{FF2B5EF4-FFF2-40B4-BE49-F238E27FC236}">
                <a16:creationId xmlns:a16="http://schemas.microsoft.com/office/drawing/2014/main" id="{617F665E-4951-2D1D-E972-D3CDA6D83E3D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606540" y="1287985"/>
            <a:ext cx="4533900" cy="27432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/>
              <a:t>click</a:t>
            </a:r>
          </a:p>
        </p:txBody>
      </p:sp>
      <p:sp>
        <p:nvSpPr>
          <p:cNvPr id="33" name="Content Placeholder 34">
            <a:extLst>
              <a:ext uri="{FF2B5EF4-FFF2-40B4-BE49-F238E27FC236}">
                <a16:creationId xmlns:a16="http://schemas.microsoft.com/office/drawing/2014/main" id="{8F429DC9-CEBC-08D5-D822-5111BC3A2ECF}"/>
              </a:ext>
            </a:extLst>
          </p:cNvPr>
          <p:cNvSpPr>
            <a:spLocks noGrp="1"/>
          </p:cNvSpPr>
          <p:nvPr>
            <p:ph sz="quarter" idx="69" hasCustomPrompt="1"/>
          </p:nvPr>
        </p:nvSpPr>
        <p:spPr>
          <a:xfrm>
            <a:off x="1" y="6400801"/>
            <a:ext cx="12192000" cy="452438"/>
          </a:xfrm>
        </p:spPr>
        <p:txBody>
          <a:bodyPr anchor="ctr">
            <a:noAutofit/>
          </a:bodyPr>
          <a:lstStyle>
            <a:lvl1pPr marL="0" indent="0" algn="r">
              <a:buNone/>
              <a:defRPr sz="800" i="1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r">
              <a:buNone/>
              <a:defRPr sz="800"/>
            </a:lvl2pPr>
            <a:lvl3pPr marL="822960" indent="0" algn="r">
              <a:buNone/>
              <a:defRPr sz="700"/>
            </a:lvl3pPr>
            <a:lvl4pPr marL="1188720" indent="0" algn="r">
              <a:buNone/>
              <a:defRPr sz="600"/>
            </a:lvl4pPr>
            <a:lvl5pPr marL="1554480" indent="0" algn="r">
              <a:buNone/>
              <a:defRPr sz="600"/>
            </a:lvl5pPr>
          </a:lstStyle>
          <a:p>
            <a:pPr lvl="0"/>
            <a:r>
              <a:rPr lang="en-US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12554077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AE98F0E-612C-E663-2EBB-4BCBE22AAF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AF2FB99-DE2E-3A6C-F3AD-21CB9FC50F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3038475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Thank you.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3FD76C84-EEED-28E4-47AC-0470D5848E3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413504" y="1398655"/>
            <a:ext cx="3364992" cy="154882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19FC632-67B8-C94B-3F08-3E51CA5A052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6049963"/>
            <a:ext cx="12192000" cy="661987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/>
            </a:lvl1pPr>
            <a:lvl2pPr marL="457200" indent="0" algn="ctr">
              <a:buNone/>
              <a:defRPr sz="1200"/>
            </a:lvl2pPr>
            <a:lvl3pPr marL="822960" indent="0" algn="ctr">
              <a:buNone/>
              <a:defRPr sz="1200"/>
            </a:lvl3pPr>
            <a:lvl4pPr marL="1188720" indent="0" algn="ctr">
              <a:buNone/>
              <a:defRPr sz="1200"/>
            </a:lvl4pPr>
            <a:lvl5pPr marL="1554480" indent="0" algn="ctr">
              <a:buNone/>
              <a:defRPr sz="1200"/>
            </a:lvl5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81ECFDE-1DE7-69A7-53C5-35814B813E3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/>
            </a:lvl2pPr>
            <a:lvl3pPr marL="822960" indent="0">
              <a:buNone/>
              <a:defRPr/>
            </a:lvl3pPr>
            <a:lvl4pPr marL="1188720" indent="0">
              <a:buNone/>
              <a:defRPr/>
            </a:lvl4pPr>
            <a:lvl5pPr marL="1554480" indent="0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971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33059" y="118923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137334" y="1753009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9730141" y="3387095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D69E843-95E1-3844-F4E1-A1ACBDECDECB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686355" y="5021181"/>
            <a:ext cx="2415009" cy="1828799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166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7738534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1825624"/>
            <a:ext cx="7738533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229081CC-8041-1C40-2BD2-5DAA8E6ED366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9380595" y="-91440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B43F8F-4DA7-9D07-1B0B-168CCFC607E8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9774051" y="2182452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FC9350E-624F-75D8-B5C8-DB13054E8888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733051" y="4247737"/>
            <a:ext cx="2415009" cy="2610263"/>
          </a:xfrm>
          <a:effectLst/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  <a:effectLst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168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5AA9C5A9-0532-2BD8-2455-ED3C2514CA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377B1C61-0CC6-49DA-E6C5-C5B3DCD0FC46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93E4A401-CF80-A0A9-B1FE-E9A6A43DD6A0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AF2103DA-661E-B11D-5DB7-C2E311CD9B7E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6" name="Title 5">
            <a:extLst>
              <a:ext uri="{FF2B5EF4-FFF2-40B4-BE49-F238E27FC236}">
                <a16:creationId xmlns:a16="http://schemas.microsoft.com/office/drawing/2014/main" id="{B5CC2FE6-28BF-C922-4565-4FBCE4137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66038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986E0-3737-64D0-72D3-C45D4AB962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A5884CD-8A41-0884-222A-744D96352C4F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40780" y="1825624"/>
            <a:ext cx="5257800" cy="480618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8C630977-DF08-B0C4-C064-474AC598B7B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A6614E7-DF3A-B926-BCB9-76AF58489ADE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090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03F91B86-A73A-E17F-84E8-FA8B744D84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AB3BBEF8-0765-A86B-080A-6AAC85474BB3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376465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D9B8A7-6B1A-F18A-B96E-0DE084BB2B1A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376465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303CA68F-A0AE-517D-BA8C-A2B4B562841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376465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88765D8-11A8-DF06-563B-228EF9AF58A4}"/>
              </a:ext>
            </a:extLst>
          </p:cNvPr>
          <p:cNvSpPr>
            <a:spLocks noGrp="1"/>
          </p:cNvSpPr>
          <p:nvPr>
            <p:ph sz="quarter" idx="49" hasCustomPrompt="1"/>
          </p:nvPr>
        </p:nvSpPr>
        <p:spPr>
          <a:xfrm>
            <a:off x="3279914" y="3062100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B22EE432-F176-2D22-4989-227AA21B761C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3279914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6B702F83-B9A9-EE22-F428-323332C9C38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3279914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5" name="Content Placeholder 4">
            <a:extLst>
              <a:ext uri="{FF2B5EF4-FFF2-40B4-BE49-F238E27FC236}">
                <a16:creationId xmlns:a16="http://schemas.microsoft.com/office/drawing/2014/main" id="{43D73686-E773-751D-EA01-AE5050B4D3DF}"/>
              </a:ext>
            </a:extLst>
          </p:cNvPr>
          <p:cNvSpPr>
            <a:spLocks noGrp="1"/>
          </p:cNvSpPr>
          <p:nvPr>
            <p:ph sz="quarter" idx="50" hasCustomPrompt="1"/>
          </p:nvPr>
        </p:nvSpPr>
        <p:spPr>
          <a:xfrm>
            <a:off x="6181586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B6690EC2-CB9E-D57A-3C10-F88AD96B4CE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618336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54A88B5-A6D9-D806-B4C6-64F178569666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618336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0" name="Content Placeholder 4">
            <a:extLst>
              <a:ext uri="{FF2B5EF4-FFF2-40B4-BE49-F238E27FC236}">
                <a16:creationId xmlns:a16="http://schemas.microsoft.com/office/drawing/2014/main" id="{07F4C3FE-2C54-9B7D-E22E-AADE71FAC58B}"/>
              </a:ext>
            </a:extLst>
          </p:cNvPr>
          <p:cNvSpPr>
            <a:spLocks noGrp="1"/>
          </p:cNvSpPr>
          <p:nvPr>
            <p:ph sz="quarter" idx="51" hasCustomPrompt="1"/>
          </p:nvPr>
        </p:nvSpPr>
        <p:spPr>
          <a:xfrm>
            <a:off x="9084679" y="3064868"/>
            <a:ext cx="2728722" cy="1500441"/>
          </a:xfrm>
          <a:prstGeom prst="rect">
            <a:avLst/>
          </a:prstGeom>
          <a:effectLst/>
        </p:spPr>
        <p:txBody>
          <a:bodyPr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A7DA9719-5EE4-ED4E-5401-9A5F097D8B77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9086813" y="4660765"/>
            <a:ext cx="2728722" cy="445110"/>
          </a:xfrm>
          <a:effectLst/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6180BC9B-830D-B9C3-E9A7-EE636DC1FD5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9086813" y="5105875"/>
            <a:ext cx="2728722" cy="15150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63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Text Placeholder 18">
            <a:extLst>
              <a:ext uri="{FF2B5EF4-FFF2-40B4-BE49-F238E27FC236}">
                <a16:creationId xmlns:a16="http://schemas.microsoft.com/office/drawing/2014/main" id="{6A3D1C8A-22FA-FD61-C7EA-38B154BEB8B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7"/>
            <a:ext cx="10515600" cy="1217163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56F2CFF0-C3F1-BF62-B5E5-B7F4280A0F20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319814" y="3226302"/>
            <a:ext cx="2683886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44A73F-A59B-B0A4-6EA3-F46012DDBD27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274978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3A77B60-98C1-27A9-96BE-AD266101C609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1274978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4D35CFB6-5062-6955-5AEA-A38CBC8AA488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731638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B2034EA-4060-A7CA-98C2-88E084E6D7C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4731639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D2ED9687-D91A-9C93-5624-266CFB4CA175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4731639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440D8A25-280D-54E5-045D-00BBA4114058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188297" y="3226302"/>
            <a:ext cx="2728721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8A64B1FB-B97E-7BC7-5EA4-757C5015A8BD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88300" y="5361626"/>
            <a:ext cx="2728722" cy="44511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3B224095-F8EA-7AB9-3C71-9C12FACBCC05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8188300" y="5806736"/>
            <a:ext cx="2728722" cy="91338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147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  <p:sp>
        <p:nvSpPr>
          <p:cNvPr id="3" name="Text Placeholder 18">
            <a:extLst>
              <a:ext uri="{FF2B5EF4-FFF2-40B4-BE49-F238E27FC236}">
                <a16:creationId xmlns:a16="http://schemas.microsoft.com/office/drawing/2014/main" id="{2D2438D1-CD5E-B884-EFC3-D79800F410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8AE1B30-FDBF-70CA-C90D-683CF98040FC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1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697E54BE-F7FB-0FD1-DFCC-82D93EF7C345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937210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568F627-C9C0-C392-5EFB-2193D4305083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937209" y="3417345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3" name="Content Placeholder 4">
            <a:extLst>
              <a:ext uri="{FF2B5EF4-FFF2-40B4-BE49-F238E27FC236}">
                <a16:creationId xmlns:a16="http://schemas.microsoft.com/office/drawing/2014/main" id="{B375BB83-7A57-DD03-5486-C19FC2B6DC9D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95054" y="281345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474D0581-BC40-9CD2-5E6F-F61BE391A422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94063" y="281345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B2C0630A-B631-7D95-7A4F-E5B6A1610A1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94062" y="3427020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3" name="Content Placeholder 4">
            <a:extLst>
              <a:ext uri="{FF2B5EF4-FFF2-40B4-BE49-F238E27FC236}">
                <a16:creationId xmlns:a16="http://schemas.microsoft.com/office/drawing/2014/main" id="{D9EFAD20-28A5-1B78-B8B7-EB1D0B2071D9}"/>
              </a:ext>
            </a:extLst>
          </p:cNvPr>
          <p:cNvSpPr>
            <a:spLocks noGrp="1"/>
          </p:cNvSpPr>
          <p:nvPr>
            <p:ph sz="quarter" idx="43" hasCustomPrompt="1"/>
          </p:nvPr>
        </p:nvSpPr>
        <p:spPr>
          <a:xfrm>
            <a:off x="838200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4" name="Content Placeholder 3">
            <a:extLst>
              <a:ext uri="{FF2B5EF4-FFF2-40B4-BE49-F238E27FC236}">
                <a16:creationId xmlns:a16="http://schemas.microsoft.com/office/drawing/2014/main" id="{E507F341-A03E-B28A-95BA-C2220F5AF911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2937209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29" name="Content Placeholder 3">
            <a:extLst>
              <a:ext uri="{FF2B5EF4-FFF2-40B4-BE49-F238E27FC236}">
                <a16:creationId xmlns:a16="http://schemas.microsoft.com/office/drawing/2014/main" id="{55F0328B-1E58-5373-D5A0-C779B587DAAD}"/>
              </a:ext>
            </a:extLst>
          </p:cNvPr>
          <p:cNvSpPr>
            <a:spLocks noGrp="1"/>
          </p:cNvSpPr>
          <p:nvPr>
            <p:ph sz="quarter" idx="45" hasCustomPrompt="1"/>
          </p:nvPr>
        </p:nvSpPr>
        <p:spPr>
          <a:xfrm>
            <a:off x="2937208" y="5471707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0" name="Content Placeholder 4">
            <a:extLst>
              <a:ext uri="{FF2B5EF4-FFF2-40B4-BE49-F238E27FC236}">
                <a16:creationId xmlns:a16="http://schemas.microsoft.com/office/drawing/2014/main" id="{1DDC7677-82C9-9181-F76E-05FA9348B739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6295053" y="4863329"/>
            <a:ext cx="1888210" cy="185678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1" name="Content Placeholder 3">
            <a:extLst>
              <a:ext uri="{FF2B5EF4-FFF2-40B4-BE49-F238E27FC236}">
                <a16:creationId xmlns:a16="http://schemas.microsoft.com/office/drawing/2014/main" id="{7FF05C69-835A-547F-94B7-C4731685145E}"/>
              </a:ext>
            </a:extLst>
          </p:cNvPr>
          <p:cNvSpPr>
            <a:spLocks noGrp="1"/>
          </p:cNvSpPr>
          <p:nvPr>
            <p:ph sz="quarter" idx="47" hasCustomPrompt="1"/>
          </p:nvPr>
        </p:nvSpPr>
        <p:spPr>
          <a:xfrm>
            <a:off x="8394062" y="4863329"/>
            <a:ext cx="3001217" cy="60837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32" name="Content Placeholder 3">
            <a:extLst>
              <a:ext uri="{FF2B5EF4-FFF2-40B4-BE49-F238E27FC236}">
                <a16:creationId xmlns:a16="http://schemas.microsoft.com/office/drawing/2014/main" id="{68782345-0089-F5AF-F2E2-184CA5F85AD9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8394061" y="5464928"/>
            <a:ext cx="3001217" cy="124841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46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3C07A582-CD87-A189-D6AD-EAAC5B7FF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91440"/>
            <a:ext cx="12192000" cy="594447"/>
            <a:chOff x="0" y="-15903"/>
            <a:chExt cx="12192000" cy="594447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CB4A0F5F-4D38-BB3A-74C0-03CCE408CBDC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0" y="365125"/>
              <a:ext cx="12192000" cy="0"/>
            </a:xfrm>
            <a:prstGeom prst="line">
              <a:avLst/>
            </a:prstGeom>
            <a:ln w="38100"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A86DD342-6504-D3DC-D577-E0DE1D299CE3}"/>
                </a:ext>
              </a:extLst>
            </p:cNvPr>
            <p:cNvSpPr/>
            <p:nvPr userDrawn="1"/>
          </p:nvSpPr>
          <p:spPr>
            <a:xfrm rot="10800000">
              <a:off x="356586" y="213420"/>
              <a:ext cx="963228" cy="365124"/>
            </a:xfrm>
            <a:prstGeom prst="triangle">
              <a:avLst/>
            </a:prstGeom>
            <a:solidFill>
              <a:schemeClr val="tx2"/>
            </a:solidFill>
            <a:ln w="38100">
              <a:solidFill>
                <a:schemeClr val="accent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42093FC-D776-EBE4-5D5F-632B50086F5F}"/>
                </a:ext>
              </a:extLst>
            </p:cNvPr>
            <p:cNvSpPr/>
            <p:nvPr userDrawn="1"/>
          </p:nvSpPr>
          <p:spPr>
            <a:xfrm>
              <a:off x="0" y="-15903"/>
              <a:ext cx="12192000" cy="36512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/>
                <a:t> 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921798E-2B93-3458-8E93-29F46FAB2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1DAF53D0-AA48-073E-513F-773038B3FB95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38200" y="1828518"/>
            <a:ext cx="10515600" cy="838488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5E7FE8E-998F-010C-D5BF-0490B4E07E2D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838200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549C65-213E-DA8B-A104-3D88D8CFCC8C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77722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DC6BC399-4675-CD39-C5F5-8FBE3601F79A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2877722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7" name="Content Placeholder 4">
            <a:extLst>
              <a:ext uri="{FF2B5EF4-FFF2-40B4-BE49-F238E27FC236}">
                <a16:creationId xmlns:a16="http://schemas.microsoft.com/office/drawing/2014/main" id="{C5B17DAA-0F35-67D4-29ED-4E9BF6B6296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313061" y="2796357"/>
            <a:ext cx="1888210" cy="198044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8F7E755-9E13-1005-1B1E-9B09B7876FA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8352583" y="2796357"/>
            <a:ext cx="3001217" cy="102351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b="1"/>
            </a:lvl1pPr>
          </a:lstStyle>
          <a:p>
            <a:pPr lvl="0"/>
            <a:r>
              <a:rPr lang="en-US"/>
              <a:t>Add text or image</a:t>
            </a:r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71BD2EC3-A75E-BFED-68E0-00B69CBBF209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8352583" y="3819874"/>
            <a:ext cx="3001217" cy="285467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/>
              <a:t>Add text or image</a:t>
            </a:r>
          </a:p>
        </p:txBody>
      </p:sp>
      <p:pic>
        <p:nvPicPr>
          <p:cNvPr id="8" name="Picture 7" descr="Minnesota State logo.">
            <a:extLst>
              <a:ext uri="{FF2B5EF4-FFF2-40B4-BE49-F238E27FC236}">
                <a16:creationId xmlns:a16="http://schemas.microsoft.com/office/drawing/2014/main" id="{24F6401E-E9D4-01F4-FA60-52E40AC7EB6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17580" y="6272213"/>
            <a:ext cx="1188720" cy="40233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4ED0D2-716A-E12B-035E-26A8BD9AAF35}"/>
              </a:ext>
            </a:extLst>
          </p:cNvPr>
          <p:cNvSpPr txBox="1"/>
          <p:nvPr userDrawn="1"/>
        </p:nvSpPr>
        <p:spPr>
          <a:xfrm>
            <a:off x="11498580" y="6620947"/>
            <a:ext cx="457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D83FE643-7C41-44D2-A7F3-B4EB1EC4DD70}" type="slidenum">
              <a:rPr lang="en-US" sz="700" b="1" smtClean="0">
                <a:solidFill>
                  <a:srgbClr val="003C66"/>
                </a:solidFill>
              </a:rPr>
              <a:t>‹#›</a:t>
            </a:fld>
            <a:endParaRPr lang="en-US" sz="700" b="1">
              <a:solidFill>
                <a:srgbClr val="003C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186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119BA3-639D-4B83-FA13-50424E4F3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720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BB06FC-0CFC-E80D-08DA-4CACE6DC8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80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First level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8241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5" r:id="rId2"/>
    <p:sldLayoutId id="2147483747" r:id="rId3"/>
    <p:sldLayoutId id="2147483748" r:id="rId4"/>
    <p:sldLayoutId id="2147483728" r:id="rId5"/>
    <p:sldLayoutId id="2147483729" r:id="rId6"/>
    <p:sldLayoutId id="2147483731" r:id="rId7"/>
    <p:sldLayoutId id="2147483732" r:id="rId8"/>
    <p:sldLayoutId id="2147483734" r:id="rId9"/>
    <p:sldLayoutId id="2147483733" r:id="rId10"/>
    <p:sldLayoutId id="2147483735" r:id="rId11"/>
    <p:sldLayoutId id="2147483740" r:id="rId12"/>
    <p:sldLayoutId id="2147483736" r:id="rId13"/>
    <p:sldLayoutId id="2147483742" r:id="rId14"/>
    <p:sldLayoutId id="2147483741" r:id="rId15"/>
    <p:sldLayoutId id="2147483743" r:id="rId16"/>
    <p:sldLayoutId id="2147483746" r:id="rId17"/>
    <p:sldLayoutId id="2147483744" r:id="rId18"/>
    <p:sldLayoutId id="2147483749" r:id="rId19"/>
    <p:sldLayoutId id="2147483737" r:id="rId20"/>
    <p:sldLayoutId id="2147483717" r:id="rId21"/>
    <p:sldLayoutId id="2147483751" r:id="rId22"/>
    <p:sldLayoutId id="2147483725" r:id="rId23"/>
    <p:sldLayoutId id="2147483726" r:id="rId24"/>
    <p:sldLayoutId id="2147483727" r:id="rId25"/>
    <p:sldLayoutId id="2147483752" r:id="rId26"/>
    <p:sldLayoutId id="2147483724" r:id="rId2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45720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Clr>
          <a:schemeClr val="accent1"/>
        </a:buClr>
        <a:buFont typeface="Calibri" panose="020F050202020403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63040" indent="-27432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74320" algn="l" defTabSz="914400" rtl="0" eaLnBrk="1" latinLnBrk="0" hangingPunct="1">
        <a:lnSpc>
          <a:spcPct val="100000"/>
        </a:lnSpc>
        <a:spcBef>
          <a:spcPts val="0"/>
        </a:spcBef>
        <a:buClr>
          <a:schemeClr val="tx2"/>
        </a:buClr>
        <a:buFont typeface="Calibri" panose="020F0502020204030204" pitchFamily="34" charset="0"/>
        <a:buChar char="-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F06BC108-12BF-FF80-BA69-F825A7DF86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7552" y="1998522"/>
            <a:ext cx="7796690" cy="1724297"/>
          </a:xfrm>
        </p:spPr>
        <p:txBody>
          <a:bodyPr/>
          <a:lstStyle/>
          <a:p>
            <a:r>
              <a:rPr lang="en-US"/>
              <a:t>Sexual Misconduct Hearing Administrator Training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2B815B9-BCD3-1C09-B388-51B4A1BEBA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60852" y="3851184"/>
            <a:ext cx="8264423" cy="0"/>
          </a:xfrm>
          <a:prstGeom prst="line">
            <a:avLst/>
          </a:prstGeom>
          <a:ln w="38100"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Subtitle 18">
            <a:extLst>
              <a:ext uri="{FF2B5EF4-FFF2-40B4-BE49-F238E27FC236}">
                <a16:creationId xmlns:a16="http://schemas.microsoft.com/office/drawing/2014/main" id="{63A7B734-EACB-6D41-1636-EF78631A07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27475" y="4073525"/>
            <a:ext cx="7796213" cy="658903"/>
          </a:xfrm>
        </p:spPr>
        <p:txBody>
          <a:bodyPr/>
          <a:lstStyle/>
          <a:p>
            <a:r>
              <a:rPr lang="en-US"/>
              <a:t>Following System Procedure 1B.3.1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DB01E0B-14BE-0CEE-EFCC-F9B44BC202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/>
              <a:t>Equal Opportunity and Compliance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821F354-ECEF-32DE-2B56-4AE0FCE6044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927475" y="5142582"/>
            <a:ext cx="7795715" cy="294202"/>
          </a:xfrm>
        </p:spPr>
        <p:txBody>
          <a:bodyPr/>
          <a:lstStyle/>
          <a:p>
            <a:r>
              <a:rPr lang="en-US" dirty="0"/>
              <a:t>March 26, 2026</a:t>
            </a:r>
          </a:p>
        </p:txBody>
      </p:sp>
      <p:pic>
        <p:nvPicPr>
          <p:cNvPr id="30" name="Picture Placeholder 29" descr="Minnesota State logo.">
            <a:extLst>
              <a:ext uri="{FF2B5EF4-FFF2-40B4-BE49-F238E27FC236}">
                <a16:creationId xmlns:a16="http://schemas.microsoft.com/office/drawing/2014/main" id="{E4CCBBB7-BA22-C436-1AF0-C247777D3001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87" r="4287"/>
          <a:stretch/>
        </p:blipFill>
        <p:spPr/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8F35917A-AC72-A617-F59C-8B4AB8931B2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/>
          </a:bodyPr>
          <a:lstStyle/>
          <a:p>
            <a:r>
              <a:rPr lang="en-US"/>
              <a:t>MinnState.edu</a:t>
            </a:r>
          </a:p>
        </p:txBody>
      </p:sp>
    </p:spTree>
    <p:extLst>
      <p:ext uri="{BB962C8B-B14F-4D97-AF65-F5344CB8AC3E}">
        <p14:creationId xmlns:p14="http://schemas.microsoft.com/office/powerpoint/2010/main" val="1750157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3A3100-BE96-84A9-2805-FCDFAA84E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Determining Responsibility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407FE-E405-F2FE-7249-F9BB918FD9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Other key factors</a:t>
            </a:r>
          </a:p>
          <a:p>
            <a:pPr lvl="1"/>
            <a:r>
              <a:rPr lang="en-US"/>
              <a:t>Sexual social norms</a:t>
            </a:r>
          </a:p>
          <a:p>
            <a:pPr lvl="1"/>
            <a:r>
              <a:rPr lang="en-US"/>
              <a:t>Bias and stereotypes</a:t>
            </a:r>
          </a:p>
          <a:p>
            <a:pPr lvl="1"/>
            <a:r>
              <a:rPr lang="en-US"/>
              <a:t>Jumping to conclusions</a:t>
            </a:r>
          </a:p>
          <a:p>
            <a:pPr lvl="1"/>
            <a:r>
              <a:rPr lang="en-US"/>
              <a:t>Reasonably should have known</a:t>
            </a:r>
          </a:p>
          <a:p>
            <a:r>
              <a:rPr lang="en-US"/>
              <a:t>Determining responsibility for sexual assault</a:t>
            </a:r>
          </a:p>
          <a:p>
            <a:r>
              <a:rPr lang="en-US"/>
              <a:t>Disciplinary actions</a:t>
            </a:r>
          </a:p>
        </p:txBody>
      </p:sp>
    </p:spTree>
    <p:extLst>
      <p:ext uri="{BB962C8B-B14F-4D97-AF65-F5344CB8AC3E}">
        <p14:creationId xmlns:p14="http://schemas.microsoft.com/office/powerpoint/2010/main" val="2905140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C4BB2-8F2A-5621-B3F3-2A4B0819B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Post Hearing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4F0AF-BAD6-D47C-AB71-11A379BD50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Decision letters</a:t>
            </a:r>
          </a:p>
          <a:p>
            <a:r>
              <a:rPr lang="en-US"/>
              <a:t>Confidentiality </a:t>
            </a:r>
          </a:p>
        </p:txBody>
      </p:sp>
    </p:spTree>
    <p:extLst>
      <p:ext uri="{BB962C8B-B14F-4D97-AF65-F5344CB8AC3E}">
        <p14:creationId xmlns:p14="http://schemas.microsoft.com/office/powerpoint/2010/main" val="2710691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FA5DA-4ECA-8703-DA66-356A22E52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Technology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B63ED-EA34-8AD0-E5A2-82342D115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4"/>
            <a:ext cx="5257800" cy="480618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 panose="020F0502020204030204"/>
                <a:cs typeface="Calibri" panose="020F0502020204030204"/>
              </a:rPr>
              <a:t>In-person hearing considerations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>
                <a:ea typeface="Calibri" panose="020F0502020204030204"/>
                <a:cs typeface="Calibri" panose="020F0502020204030204"/>
              </a:rPr>
              <a:t>Virtual hearing considerations</a:t>
            </a:r>
          </a:p>
        </p:txBody>
      </p:sp>
    </p:spTree>
    <p:extLst>
      <p:ext uri="{BB962C8B-B14F-4D97-AF65-F5344CB8AC3E}">
        <p14:creationId xmlns:p14="http://schemas.microsoft.com/office/powerpoint/2010/main" val="436863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E1282C6-92A0-1BFB-2229-C04F8FF11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038475" cy="1325563"/>
          </a:xfrm>
        </p:spPr>
        <p:txBody>
          <a:bodyPr/>
          <a:lstStyle/>
          <a:p>
            <a:r>
              <a:rPr lang="en-US"/>
              <a:t>Thank you.</a:t>
            </a:r>
          </a:p>
        </p:txBody>
      </p:sp>
      <p:pic>
        <p:nvPicPr>
          <p:cNvPr id="18" name="Picture Placeholder 17" descr="Minnesota State logo.">
            <a:extLst>
              <a:ext uri="{FF2B5EF4-FFF2-40B4-BE49-F238E27FC236}">
                <a16:creationId xmlns:a16="http://schemas.microsoft.com/office/drawing/2014/main" id="{1CA5E9F0-4841-EB68-BE40-73D57F491FF9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2" b="532"/>
          <a:stretch/>
        </p:blipFill>
        <p:spPr>
          <a:xfrm>
            <a:off x="4413504" y="1398655"/>
            <a:ext cx="3364992" cy="1548826"/>
          </a:xfr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70B7327-EBE3-138E-583A-97566E13B3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005263" y="3354895"/>
            <a:ext cx="4181475" cy="1548826"/>
          </a:xfrm>
        </p:spPr>
        <p:txBody>
          <a:bodyPr>
            <a:normAutofit lnSpcReduction="10000"/>
          </a:bodyPr>
          <a:lstStyle/>
          <a:p>
            <a:pPr lvl="0"/>
            <a:r>
              <a:rPr lang="en-US"/>
              <a:t>30 </a:t>
            </a:r>
            <a:r>
              <a:rPr lang="en-US" noProof="0"/>
              <a:t>East 7th Street, Suite 350</a:t>
            </a:r>
          </a:p>
          <a:p>
            <a:pPr lvl="0"/>
            <a:r>
              <a:rPr lang="en-US" noProof="0"/>
              <a:t>St. Paul, MN  55101-7804</a:t>
            </a:r>
          </a:p>
          <a:p>
            <a:pPr lvl="0"/>
            <a:endParaRPr lang="en-US" noProof="0"/>
          </a:p>
          <a:p>
            <a:pPr lvl="0"/>
            <a:r>
              <a:rPr lang="en-US" noProof="0"/>
              <a:t>651-201-1800</a:t>
            </a:r>
          </a:p>
          <a:p>
            <a:pPr lvl="0"/>
            <a:r>
              <a:rPr lang="en-US" noProof="0"/>
              <a:t>888-667-2848</a:t>
            </a:r>
            <a:endParaRPr lang="en-US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E7C049AE-FCF5-7316-B58C-5C08009C6E6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7963" y="4903721"/>
            <a:ext cx="4202112" cy="555692"/>
          </a:xfrm>
        </p:spPr>
        <p:txBody>
          <a:bodyPr/>
          <a:lstStyle/>
          <a:p>
            <a:r>
              <a:rPr lang="en-US"/>
              <a:t>MinnState.edu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EA8FC90-B7D5-0BD1-6CBE-73BD215174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6049963"/>
            <a:ext cx="12192000" cy="661987"/>
          </a:xfrm>
        </p:spPr>
        <p:txBody>
          <a:bodyPr>
            <a:normAutofit/>
          </a:bodyPr>
          <a:lstStyle/>
          <a:p>
            <a:r>
              <a:rPr lang="en-US"/>
              <a:t>This document is available in alternative formats to individuals with disabilities. To request an alternate format, contact Human Resources at 651-201-1664.</a:t>
            </a:r>
          </a:p>
          <a:p>
            <a:r>
              <a:rPr lang="en-US"/>
              <a:t>Individuals with hearing or speech disabilities may contact us via their preferred Telecommunications Relay Service.</a:t>
            </a:r>
          </a:p>
          <a:p>
            <a:r>
              <a:rPr lang="en-US"/>
              <a:t>Minnesota State is an affirmative action, equal opportunity employer and educator.</a:t>
            </a:r>
          </a:p>
        </p:txBody>
      </p:sp>
    </p:spTree>
    <p:extLst>
      <p:ext uri="{BB962C8B-B14F-4D97-AF65-F5344CB8AC3E}">
        <p14:creationId xmlns:p14="http://schemas.microsoft.com/office/powerpoint/2010/main" val="182616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18FA07E-3826-EF6F-DD2E-B01745414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475377"/>
            <a:ext cx="10515600" cy="1714874"/>
          </a:xfrm>
        </p:spPr>
        <p:txBody>
          <a:bodyPr>
            <a:normAutofit fontScale="90000"/>
          </a:bodyPr>
          <a:lstStyle/>
          <a:p>
            <a:br>
              <a:rPr lang="en-US"/>
            </a:br>
            <a:r>
              <a:rPr lang="en-US"/>
              <a:t>Welcome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23DF4B7-C97C-0077-C346-E535A62831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206154"/>
            <a:ext cx="5105487" cy="2244750"/>
          </a:xfrm>
        </p:spPr>
        <p:txBody>
          <a:bodyPr>
            <a:normAutofit/>
          </a:bodyPr>
          <a:lstStyle/>
          <a:p>
            <a:r>
              <a:rPr lang="en-US" sz="2600" dirty="0"/>
              <a:t>Andrea Rooney</a:t>
            </a:r>
          </a:p>
          <a:p>
            <a:r>
              <a:rPr lang="en-US" sz="2600" dirty="0"/>
              <a:t>Deputy Titel IX Coord. &amp; Investigation Specialist</a:t>
            </a:r>
          </a:p>
          <a:p>
            <a:r>
              <a:rPr lang="en-US" sz="2600" dirty="0"/>
              <a:t>St. Cloud State University</a:t>
            </a:r>
            <a:endParaRPr lang="en-US" sz="2000" dirty="0"/>
          </a:p>
        </p:txBody>
      </p:sp>
      <p:sp>
        <p:nvSpPr>
          <p:cNvPr id="2" name="Text Placeholder 5">
            <a:extLst>
              <a:ext uri="{FF2B5EF4-FFF2-40B4-BE49-F238E27FC236}">
                <a16:creationId xmlns:a16="http://schemas.microsoft.com/office/drawing/2014/main" id="{178388E4-90CF-6FA2-7316-6EFBE2A10A79}"/>
              </a:ext>
            </a:extLst>
          </p:cNvPr>
          <p:cNvSpPr txBox="1">
            <a:spLocks/>
          </p:cNvSpPr>
          <p:nvPr/>
        </p:nvSpPr>
        <p:spPr>
          <a:xfrm>
            <a:off x="6655322" y="4206154"/>
            <a:ext cx="4692128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Calibri" panose="020F050202020403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Font typeface="Wingdings" panose="05000000000000000000" pitchFamily="2" charset="2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Font typeface="Calibri" panose="020F0502020204030204" pitchFamily="34" charset="0"/>
              <a:buNone/>
              <a:defRPr sz="1600" i="1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Ashley Atteberry</a:t>
            </a:r>
          </a:p>
          <a:p>
            <a:r>
              <a:rPr lang="en-US" dirty="0"/>
              <a:t>Director of Equal </a:t>
            </a:r>
            <a:r>
              <a:rPr lang="en-US" dirty="0" err="1"/>
              <a:t>Oppt</a:t>
            </a:r>
            <a:r>
              <a:rPr lang="en-US" dirty="0"/>
              <a:t>. Initiatives</a:t>
            </a:r>
          </a:p>
          <a:p>
            <a:r>
              <a:rPr lang="en-US" dirty="0"/>
              <a:t>System Office</a:t>
            </a:r>
          </a:p>
        </p:txBody>
      </p:sp>
    </p:spTree>
    <p:extLst>
      <p:ext uri="{BB962C8B-B14F-4D97-AF65-F5344CB8AC3E}">
        <p14:creationId xmlns:p14="http://schemas.microsoft.com/office/powerpoint/2010/main" val="118806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53BAB-4ACF-E110-2320-D46576304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Hearing Preparation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6D7356-E105-FD0B-A82B-6C0B055F7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Considerations</a:t>
            </a:r>
          </a:p>
          <a:p>
            <a:pPr lvl="1"/>
            <a:r>
              <a:rPr lang="en-US"/>
              <a:t>Hearing participants and attendees</a:t>
            </a:r>
          </a:p>
          <a:p>
            <a:pPr lvl="1"/>
            <a:r>
              <a:rPr lang="en-US"/>
              <a:t>Decorum</a:t>
            </a:r>
          </a:p>
          <a:p>
            <a:pPr lvl="1"/>
            <a:r>
              <a:rPr lang="en-US"/>
              <a:t>Comfort with language</a:t>
            </a:r>
          </a:p>
          <a:p>
            <a:pPr lvl="1"/>
            <a:r>
              <a:rPr lang="en-US"/>
              <a:t>Overseeing advisors</a:t>
            </a:r>
          </a:p>
          <a:p>
            <a:pPr lvl="1"/>
            <a:r>
              <a:rPr lang="en-US"/>
              <a:t>Effective hearing tips</a:t>
            </a:r>
          </a:p>
          <a:p>
            <a:r>
              <a:rPr lang="en-US"/>
              <a:t>Evaluating evidence</a:t>
            </a:r>
          </a:p>
          <a:p>
            <a:pPr lvl="1"/>
            <a:r>
              <a:rPr lang="en-US"/>
              <a:t>Standard of proof</a:t>
            </a:r>
          </a:p>
        </p:txBody>
      </p:sp>
    </p:spTree>
    <p:extLst>
      <p:ext uri="{BB962C8B-B14F-4D97-AF65-F5344CB8AC3E}">
        <p14:creationId xmlns:p14="http://schemas.microsoft.com/office/powerpoint/2010/main" val="998376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B96A6-975C-991A-7DD8-34B385766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Hearing Preparation,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8526C-C15B-3099-B221-B425C2F71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Hearing outline</a:t>
            </a:r>
          </a:p>
          <a:p>
            <a:r>
              <a:rPr lang="en-US"/>
              <a:t>Advisor Guide</a:t>
            </a:r>
          </a:p>
        </p:txBody>
      </p:sp>
    </p:spTree>
    <p:extLst>
      <p:ext uri="{BB962C8B-B14F-4D97-AF65-F5344CB8AC3E}">
        <p14:creationId xmlns:p14="http://schemas.microsoft.com/office/powerpoint/2010/main" val="1031705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B5C86-E038-4274-41A0-0021D76D9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Calibri"/>
                <a:cs typeface="Calibri"/>
              </a:rPr>
              <a:t>Formal Hearing Script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E6F01-6D23-26C5-B726-7BEAEC738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Step-by-step guide to the formal Hearing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Provides sample language and prompts </a:t>
            </a:r>
          </a:p>
          <a:p>
            <a:r>
              <a:rPr lang="en-US" dirty="0">
                <a:ea typeface="Calibri"/>
                <a:cs typeface="Calibri"/>
              </a:rPr>
              <a:t>In-person vs. Zoom</a:t>
            </a:r>
          </a:p>
          <a:p>
            <a:r>
              <a:rPr lang="en-US" dirty="0">
                <a:ea typeface="Calibri"/>
                <a:cs typeface="Calibri"/>
              </a:rPr>
              <a:t>Areas that require </a:t>
            </a:r>
            <a:r>
              <a:rPr lang="en-US">
                <a:ea typeface="Calibri"/>
                <a:cs typeface="Calibri"/>
              </a:rPr>
              <a:t>preparation</a:t>
            </a:r>
            <a:r>
              <a:rPr lang="en-US" dirty="0">
                <a:ea typeface="Calibri"/>
                <a:cs typeface="Calibri"/>
              </a:rPr>
              <a:t> </a:t>
            </a: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821700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2EC43-2879-CC7F-D91F-6CE732B67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Advisors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1700F0-031D-65E0-758A-A16AAFFE94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Calibri"/>
                <a:cs typeface="Calibri"/>
              </a:rPr>
              <a:t>Advisor role is limited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Advise their party and question opposing</a:t>
            </a:r>
          </a:p>
          <a:p>
            <a:r>
              <a:rPr lang="en-US" dirty="0">
                <a:ea typeface="Calibri"/>
                <a:cs typeface="Calibri"/>
              </a:rPr>
              <a:t>Set expectations</a:t>
            </a:r>
          </a:p>
          <a:p>
            <a:r>
              <a:rPr lang="en-US" dirty="0">
                <a:ea typeface="Calibri"/>
                <a:cs typeface="Calibri"/>
              </a:rPr>
              <a:t>Provide reminders if needed, audible documentation in hearing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Be consistent, enforce expectations across all advisors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Take breaks to re-set expectations, if needed</a:t>
            </a:r>
          </a:p>
          <a:p>
            <a:pPr lvl="1">
              <a:buFont typeface="Courier New" panose="020F0502020204030204" pitchFamily="34" charset="0"/>
              <a:buChar char="o"/>
            </a:pPr>
            <a:r>
              <a:rPr lang="en-US" dirty="0">
                <a:ea typeface="Calibri"/>
                <a:cs typeface="Calibri"/>
              </a:rPr>
              <a:t>Postpone if necessary</a:t>
            </a:r>
          </a:p>
          <a:p>
            <a:pPr lvl="1">
              <a:buFont typeface="Courier New" panose="020F0502020204030204" pitchFamily="34" charset="0"/>
              <a:buChar char="o"/>
            </a:pP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0282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CD99A-2489-6384-F0BC-E88AD12D9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Formal Hearing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62553-42BC-52EC-6B05-185739460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Relevance</a:t>
            </a:r>
          </a:p>
          <a:p>
            <a:r>
              <a:rPr lang="en-US"/>
              <a:t>Credibility</a:t>
            </a:r>
          </a:p>
          <a:p>
            <a:r>
              <a:rPr lang="en-US"/>
              <a:t>Irrelevant questions</a:t>
            </a:r>
          </a:p>
          <a:p>
            <a:pPr lvl="1"/>
            <a:r>
              <a:rPr lang="en-US"/>
              <a:t>Sexual predisposition</a:t>
            </a:r>
          </a:p>
          <a:p>
            <a:pPr lvl="1"/>
            <a:r>
              <a:rPr lang="en-US"/>
              <a:t>Sexual history</a:t>
            </a:r>
          </a:p>
          <a:p>
            <a:pPr lvl="1"/>
            <a:r>
              <a:rPr lang="en-US"/>
              <a:t>Legally-privileged information</a:t>
            </a:r>
          </a:p>
          <a:p>
            <a:pPr lvl="1"/>
            <a:r>
              <a:rPr lang="en-US"/>
              <a:t>Character evidence</a:t>
            </a:r>
          </a:p>
          <a:p>
            <a:pPr lvl="1"/>
            <a:r>
              <a:rPr lang="en-US"/>
              <a:t>Prior misconduct involving the Respondent</a:t>
            </a:r>
          </a:p>
        </p:txBody>
      </p:sp>
    </p:spTree>
    <p:extLst>
      <p:ext uri="{BB962C8B-B14F-4D97-AF65-F5344CB8AC3E}">
        <p14:creationId xmlns:p14="http://schemas.microsoft.com/office/powerpoint/2010/main" val="2405998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954BE4-3B60-A6A2-382A-DE67C9A7B7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Questioning Guidance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1E643-22D0-88CF-36D2-9B69939BB3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Open-ended questions</a:t>
            </a:r>
          </a:p>
          <a:p>
            <a:pPr lvl="1"/>
            <a:r>
              <a:rPr lang="en-US"/>
              <a:t>General tips</a:t>
            </a:r>
          </a:p>
          <a:p>
            <a:pPr lvl="1"/>
            <a:r>
              <a:rPr lang="en-US"/>
              <a:t>Being comfortable with silence</a:t>
            </a:r>
          </a:p>
          <a:p>
            <a:r>
              <a:rPr lang="en-US"/>
              <a:t>Informed interviewing</a:t>
            </a:r>
          </a:p>
        </p:txBody>
      </p:sp>
    </p:spTree>
    <p:extLst>
      <p:ext uri="{BB962C8B-B14F-4D97-AF65-F5344CB8AC3E}">
        <p14:creationId xmlns:p14="http://schemas.microsoft.com/office/powerpoint/2010/main" val="1112336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9E798-9EC6-BCAA-8A5C-50AF11885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Policy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D0C4E-8CB5-6438-D8D3-94F7C236B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Force</a:t>
            </a:r>
          </a:p>
          <a:p>
            <a:r>
              <a:rPr lang="en-US"/>
              <a:t>Coercion</a:t>
            </a:r>
          </a:p>
          <a:p>
            <a:r>
              <a:rPr lang="en-US"/>
              <a:t>Incapacitation</a:t>
            </a:r>
          </a:p>
          <a:p>
            <a:r>
              <a:rPr lang="en-US"/>
              <a:t>Relationship status</a:t>
            </a:r>
          </a:p>
          <a:p>
            <a:r>
              <a:rPr lang="en-US"/>
              <a:t>Reasonable person standard</a:t>
            </a:r>
          </a:p>
        </p:txBody>
      </p:sp>
    </p:spTree>
    <p:extLst>
      <p:ext uri="{BB962C8B-B14F-4D97-AF65-F5344CB8AC3E}">
        <p14:creationId xmlns:p14="http://schemas.microsoft.com/office/powerpoint/2010/main" val="1670615047"/>
      </p:ext>
    </p:extLst>
  </p:cSld>
  <p:clrMapOvr>
    <a:masterClrMapping/>
  </p:clrMapOvr>
</p:sld>
</file>

<file path=ppt/theme/theme1.xml><?xml version="1.0" encoding="utf-8"?>
<a:theme xmlns:a="http://schemas.openxmlformats.org/drawingml/2006/main" name="Minnesota State Theme">
  <a:themeElements>
    <a:clrScheme name="Minnesota State">
      <a:dk1>
        <a:srgbClr val="003C66"/>
      </a:dk1>
      <a:lt1>
        <a:srgbClr val="FFFFFF"/>
      </a:lt1>
      <a:dk2>
        <a:srgbClr val="003C66"/>
      </a:dk2>
      <a:lt2>
        <a:srgbClr val="FFFFFF"/>
      </a:lt2>
      <a:accent1>
        <a:srgbClr val="008042"/>
      </a:accent1>
      <a:accent2>
        <a:srgbClr val="DB7C1B"/>
      </a:accent2>
      <a:accent3>
        <a:srgbClr val="0069A4"/>
      </a:accent3>
      <a:accent4>
        <a:srgbClr val="73CEE4"/>
      </a:accent4>
      <a:accent5>
        <a:srgbClr val="62BB46"/>
      </a:accent5>
      <a:accent6>
        <a:srgbClr val="D3E27E"/>
      </a:accent6>
      <a:hlink>
        <a:srgbClr val="008042"/>
      </a:hlink>
      <a:folHlink>
        <a:srgbClr val="74767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nded Edg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Point (widescreen) - with How To" id="{4FAFA35C-7D2F-4A72-A588-EBC69C3BC280}" vid="{3878D30B-4747-4AEE-A7D0-0AD8A639B18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6A229D98C4419983C92D224BD10E" ma:contentTypeVersion="15" ma:contentTypeDescription="Create a new document." ma:contentTypeScope="" ma:versionID="8845b6b79edae09a098628524ce09e32">
  <xsd:schema xmlns:xsd="http://www.w3.org/2001/XMLSchema" xmlns:xs="http://www.w3.org/2001/XMLSchema" xmlns:p="http://schemas.microsoft.com/office/2006/metadata/properties" xmlns:ns2="27ea728a-71b4-4cfa-a5e8-a6a5d7b27b14" xmlns:ns3="5ff0268a-eba3-4581-8017-bd167db682c8" targetNamespace="http://schemas.microsoft.com/office/2006/metadata/properties" ma:root="true" ma:fieldsID="9b888052fdf7a51ab74ec20886117209" ns2:_="" ns3:_="">
    <xsd:import namespace="27ea728a-71b4-4cfa-a5e8-a6a5d7b27b14"/>
    <xsd:import namespace="5ff0268a-eba3-4581-8017-bd167db682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728a-71b4-4cfa-a5e8-a6a5d7b27b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f0268a-eba3-4581-8017-bd167db682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55a5f47-c920-48b6-b252-8d2ffe391faf}" ma:internalName="TaxCatchAll" ma:showField="CatchAllData" ma:web="5ff0268a-eba3-4581-8017-bd167db682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728a-71b4-4cfa-a5e8-a6a5d7b27b14">
      <Terms xmlns="http://schemas.microsoft.com/office/infopath/2007/PartnerControls"/>
    </lcf76f155ced4ddcb4097134ff3c332f>
    <TaxCatchAll xmlns="5ff0268a-eba3-4581-8017-bd167db682c8" xsi:nil="true"/>
    <SharedWithUsers xmlns="5ff0268a-eba3-4581-8017-bd167db682c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C54232EE-0B59-404E-8FCC-034A183AE4E3}"/>
</file>

<file path=customXml/itemProps2.xml><?xml version="1.0" encoding="utf-8"?>
<ds:datastoreItem xmlns:ds="http://schemas.openxmlformats.org/officeDocument/2006/customXml" ds:itemID="{DF77F4ED-E2E8-4498-847F-7709708CB79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6DBE44-7801-4FBE-A937-BEF2DE50DA44}">
  <ds:schemaRefs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  <ds:schemaRef ds:uri="fa5a1719-2628-434b-92be-b92bf2aa51f9"/>
    <ds:schemaRef ds:uri="http://schemas.microsoft.com/office/infopath/2007/PartnerControls"/>
    <ds:schemaRef ds:uri="b8742ead-eb69-4e30-b8d3-5c6af35e7d0d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(widescreen) - with How To</Template>
  <TotalTime>1613</TotalTime>
  <Words>303</Words>
  <Application>Microsoft Office PowerPoint</Application>
  <PresentationFormat>Widescreen</PresentationFormat>
  <Paragraphs>88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Aptos</vt:lpstr>
      <vt:lpstr>Arial</vt:lpstr>
      <vt:lpstr>Calibri</vt:lpstr>
      <vt:lpstr>Courier New</vt:lpstr>
      <vt:lpstr>Wingdings</vt:lpstr>
      <vt:lpstr>Minnesota State Theme</vt:lpstr>
      <vt:lpstr>Sexual Misconduct Hearing Administrator Training</vt:lpstr>
      <vt:lpstr> Welcome</vt:lpstr>
      <vt:lpstr>Formal Hearing Preparation</vt:lpstr>
      <vt:lpstr>Formal Hearing Preparation, continued</vt:lpstr>
      <vt:lpstr>Formal Hearing Script</vt:lpstr>
      <vt:lpstr>Advisors</vt:lpstr>
      <vt:lpstr>Formal Hearing Questions</vt:lpstr>
      <vt:lpstr>Questioning Guidance</vt:lpstr>
      <vt:lpstr>Policy Analysis</vt:lpstr>
      <vt:lpstr>Determining Responsibility</vt:lpstr>
      <vt:lpstr>Post Hearing</vt:lpstr>
      <vt:lpstr>Technology</vt:lpstr>
      <vt:lpstr>Thank you.</vt:lpstr>
    </vt:vector>
  </TitlesOfParts>
  <Company>Minnesota State System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hearing administrator</dc:title>
  <dc:creator>Atteberry, Ashley J</dc:creator>
  <cp:keywords>Minnesota State</cp:keywords>
  <cp:lastModifiedBy>Atteberry, Ashley J</cp:lastModifiedBy>
  <cp:revision>84</cp:revision>
  <dcterms:created xsi:type="dcterms:W3CDTF">2025-09-05T22:42:20Z</dcterms:created>
  <dcterms:modified xsi:type="dcterms:W3CDTF">2026-04-07T14:39:28Z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0x01010068EB6A229D98C4419983C92D224BD10E</vt:lpwstr>
  </property>
  <property fmtid="{D5CDD505-2E9C-101B-9397-08002B2CF9AE}" pid="3" name="MediaServiceImageTags">
    <vt:lpwstr/>
  </property>
  <property fmtid="{D5CDD505-2E9C-101B-9397-08002B2CF9AE}" pid="4" name="Order">
    <vt:r8>32200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ourceUrl">
    <vt:lpwstr/>
  </property>
  <property fmtid="{D5CDD505-2E9C-101B-9397-08002B2CF9AE}" pid="12" name="_SharedFileIndex">
    <vt:lpwstr/>
  </property>
</Properties>
</file>